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4" r:id="rId2"/>
    <p:sldId id="256" r:id="rId3"/>
    <p:sldId id="272" r:id="rId4"/>
    <p:sldId id="283" r:id="rId5"/>
    <p:sldId id="285" r:id="rId6"/>
    <p:sldId id="268" r:id="rId7"/>
    <p:sldId id="288" r:id="rId8"/>
    <p:sldId id="286" r:id="rId9"/>
    <p:sldId id="258" r:id="rId10"/>
    <p:sldId id="290" r:id="rId11"/>
    <p:sldId id="260" r:id="rId12"/>
    <p:sldId id="291" r:id="rId13"/>
    <p:sldId id="261" r:id="rId14"/>
    <p:sldId id="262" r:id="rId15"/>
    <p:sldId id="293" r:id="rId16"/>
    <p:sldId id="273" r:id="rId17"/>
    <p:sldId id="274" r:id="rId18"/>
    <p:sldId id="275" r:id="rId19"/>
    <p:sldId id="276" r:id="rId20"/>
    <p:sldId id="277" r:id="rId21"/>
    <p:sldId id="287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2E9"/>
    <a:srgbClr val="FFFFCC"/>
    <a:srgbClr val="FFCCFF"/>
    <a:srgbClr val="CCFFCC"/>
    <a:srgbClr val="66FF66"/>
    <a:srgbClr val="CC00FF"/>
    <a:srgbClr val="660066"/>
    <a:srgbClr val="B2434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>
        <p:scale>
          <a:sx n="72" d="100"/>
          <a:sy n="72" d="100"/>
        </p:scale>
        <p:origin x="-1771" y="-33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283B1-7696-4544-8318-24CD32F73A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F59D4-8805-47F5-97AB-45AFF88EC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2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F59D4-8805-47F5-97AB-45AFF88EC6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1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707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2542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7692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5294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293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4676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8893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606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038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731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831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A98A-1C0D-45BB-8D3C-417B9F289D8A}" type="datetimeFigureOut">
              <a:rPr lang="en-SG" smtClean="0"/>
              <a:t>17/10/2021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AC9A6-82AE-4685-9947-1284D884E8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607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C:\Users\PC\Desktop\C&#7889;c%20C&#7889;c.ln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1c%20tim%20kiem%20thong%20tin.docx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Rectangle 201"/>
          <p:cNvSpPr>
            <a:spLocks noChangeArrowheads="1"/>
          </p:cNvSpPr>
          <p:nvPr/>
        </p:nvSpPr>
        <p:spPr bwMode="auto">
          <a:xfrm>
            <a:off x="1446143" y="1268760"/>
            <a:ext cx="6553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HỌC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4539" y="404664"/>
            <a:ext cx="743690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1560" y="5013176"/>
            <a:ext cx="711124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30"/>
            <a:ext cx="3581400" cy="7086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74105"/>
            <a:ext cx="3581400" cy="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527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 txBox="1">
            <a:spLocks/>
          </p:cNvSpPr>
          <p:nvPr/>
        </p:nvSpPr>
        <p:spPr bwMode="auto">
          <a:xfrm>
            <a:off x="288723" y="1298575"/>
            <a:ext cx="431076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 bwMode="auto">
          <a:xfrm>
            <a:off x="38048" y="1988840"/>
            <a:ext cx="8803393" cy="232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</a:t>
            </a:r>
            <a:endParaRPr lang="en-US" sz="3200" dirty="0" smtClean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Web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771800" y="3645024"/>
            <a:ext cx="1080120" cy="519236"/>
            <a:chOff x="-10720669" y="3082251"/>
            <a:chExt cx="3963902" cy="2393885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38097" r="81697" b="38319"/>
            <a:stretch>
              <a:fillRect/>
            </a:stretch>
          </p:blipFill>
          <p:spPr bwMode="auto">
            <a:xfrm>
              <a:off x="-9534337" y="3082251"/>
              <a:ext cx="173501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Content Placeholder 3"/>
            <p:cNvSpPr txBox="1">
              <a:spLocks/>
            </p:cNvSpPr>
            <p:nvPr/>
          </p:nvSpPr>
          <p:spPr bwMode="auto">
            <a:xfrm>
              <a:off x="-10720669" y="4375084"/>
              <a:ext cx="3963902" cy="110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Google </a:t>
              </a:r>
            </a:p>
            <a:p>
              <a:pPr algn="ctr">
                <a:spcBef>
                  <a:spcPct val="20000"/>
                </a:spcBef>
              </a:pPr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Chrome</a:t>
              </a:r>
            </a:p>
          </p:txBody>
        </p:sp>
      </p:grpSp>
      <p:sp>
        <p:nvSpPr>
          <p:cNvPr id="8" name="Subtitle 2"/>
          <p:cNvSpPr txBox="1">
            <a:spLocks/>
          </p:cNvSpPr>
          <p:nvPr/>
        </p:nvSpPr>
        <p:spPr bwMode="auto">
          <a:xfrm>
            <a:off x="117764" y="4581128"/>
            <a:ext cx="86999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Open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702" y="404664"/>
            <a:ext cx="8675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Internet</a:t>
            </a:r>
          </a:p>
          <a:p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endParaRPr lang="en-SG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8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6" grpId="0" autoUpdateAnimBg="0"/>
      <p:bldP spid="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 descr="Captur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9" y="2104841"/>
            <a:ext cx="8888287" cy="45645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1547664" y="2620144"/>
            <a:ext cx="2667000" cy="304800"/>
          </a:xfrm>
          <a:prstGeom prst="rect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https://www.google.com</a:t>
            </a:r>
          </a:p>
        </p:txBody>
      </p:sp>
      <p:pic>
        <p:nvPicPr>
          <p:cNvPr id="17" name="Picture 16" descr="Captugdf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602" y="2132856"/>
            <a:ext cx="1700894" cy="38100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0" y="2141197"/>
            <a:ext cx="1689961" cy="1359811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Địa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chỉ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web</a:t>
            </a:r>
          </a:p>
        </p:txBody>
      </p:sp>
      <p:sp>
        <p:nvSpPr>
          <p:cNvPr id="20" name="Up Arrow 19"/>
          <p:cNvSpPr/>
          <p:nvPr/>
        </p:nvSpPr>
        <p:spPr>
          <a:xfrm>
            <a:off x="7452320" y="2492896"/>
            <a:ext cx="1687488" cy="4104456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nút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lệnh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khiển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cửa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sổ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web</a:t>
            </a:r>
          </a:p>
          <a:p>
            <a:pPr algn="ctr"/>
            <a:endParaRPr lang="en-US" sz="2000" dirty="0"/>
          </a:p>
        </p:txBody>
      </p:sp>
      <p:pic>
        <p:nvPicPr>
          <p:cNvPr id="11" name="Picture 2" descr="BAR">
            <a:extLst>
              <a:ext uri="{FF2B5EF4-FFF2-40B4-BE49-F238E27FC236}">
                <a16:creationId xmlns="" xmlns:a16="http://schemas.microsoft.com/office/drawing/2014/main" id="{C8A58901-142A-4787-A352-2572008E97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3700"/>
            <a:ext cx="9144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75311" y="1106740"/>
            <a:ext cx="8675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endParaRPr lang="en-SG" sz="27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0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6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27" name="Rectangle 3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097318" y="1375595"/>
            <a:ext cx="2610586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Truy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web</a:t>
            </a:r>
            <a:endParaRPr lang="vi-VN" sz="2800" u="sng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116408" y="2062690"/>
            <a:ext cx="5011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Calibri" pitchFamily="34" charset="0"/>
              </a:rPr>
              <a:t>-</a:t>
            </a:r>
            <a:r>
              <a:rPr lang="en-US" sz="24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Khởi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trình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duyệt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endParaRPr lang="vi-VN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24" y="2062690"/>
            <a:ext cx="685800" cy="49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1069876" y="2586565"/>
            <a:ext cx="533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Nháy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chuột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vào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vùng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địa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chỉ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trang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web,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nhấn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phím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Delete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bàn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phím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.</a:t>
            </a:r>
            <a:endParaRPr lang="vi-VN" sz="28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101824" y="3987081"/>
            <a:ext cx="533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Gõ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địa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chỉ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trang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web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vào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địa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chỉ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rồi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nhấn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Calibri" pitchFamily="34" charset="0"/>
              </a:rPr>
              <a:t>phím</a:t>
            </a:r>
            <a:r>
              <a:rPr lang="en-US" sz="2800" dirty="0">
                <a:latin typeface="Times New Roman" pitchFamily="18" charset="0"/>
                <a:cs typeface="Calibri" pitchFamily="34" charset="0"/>
              </a:rPr>
              <a:t> Enter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414230" y="1847146"/>
            <a:ext cx="84540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</a:t>
            </a:r>
            <a:endParaRPr lang="en-US" sz="5000" dirty="0"/>
          </a:p>
        </p:txBody>
      </p:sp>
      <p:sp>
        <p:nvSpPr>
          <p:cNvPr id="7" name="Rectangle 6"/>
          <p:cNvSpPr/>
          <p:nvPr/>
        </p:nvSpPr>
        <p:spPr>
          <a:xfrm>
            <a:off x="971600" y="961564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  <p:sp>
        <p:nvSpPr>
          <p:cNvPr id="17" name="Right Arrow 16">
            <a:hlinkClick r:id="rId4" action="ppaction://hlinkfile" tooltip="youtobe.com"/>
          </p:cNvPr>
          <p:cNvSpPr/>
          <p:nvPr/>
        </p:nvSpPr>
        <p:spPr>
          <a:xfrm>
            <a:off x="8258028" y="6354733"/>
            <a:ext cx="41555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7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2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381001" y="980728"/>
            <a:ext cx="8763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Thảo</a:t>
            </a:r>
            <a:r>
              <a:rPr lang="en-US" altLang="ja-JP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luận</a:t>
            </a:r>
            <a:r>
              <a:rPr lang="en-US" altLang="ja-JP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nhóm</a:t>
            </a:r>
            <a:r>
              <a:rPr lang="en-US" altLang="ja-JP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: </a:t>
            </a:r>
            <a:r>
              <a:rPr lang="en-US" altLang="ja-JP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Điền</a:t>
            </a:r>
            <a:r>
              <a:rPr lang="en-US" altLang="ja-JP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chú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thích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cho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hình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dưới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đây</a:t>
            </a:r>
            <a:r>
              <a:rPr lang="en-US" altLang="ja-JP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316" name="Picture 1" descr="violymp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223470"/>
            <a:ext cx="8915400" cy="340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27" name="Rectangle 3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3329" name="TextBox 3"/>
          <p:cNvSpPr txBox="1">
            <a:spLocks noChangeArrowheads="1"/>
          </p:cNvSpPr>
          <p:nvPr/>
        </p:nvSpPr>
        <p:spPr bwMode="auto">
          <a:xfrm>
            <a:off x="467543" y="1808093"/>
            <a:ext cx="3001107" cy="4770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/>
              <a:t>1)……………………………</a:t>
            </a:r>
          </a:p>
        </p:txBody>
      </p:sp>
      <p:sp>
        <p:nvSpPr>
          <p:cNvPr id="13331" name="TextBox 27"/>
          <p:cNvSpPr txBox="1">
            <a:spLocks noChangeArrowheads="1"/>
          </p:cNvSpPr>
          <p:nvPr/>
        </p:nvSpPr>
        <p:spPr bwMode="auto">
          <a:xfrm>
            <a:off x="1115616" y="2421478"/>
            <a:ext cx="2743200" cy="477054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/>
              <a:t>4)………………………</a:t>
            </a:r>
          </a:p>
        </p:txBody>
      </p:sp>
      <p:sp>
        <p:nvSpPr>
          <p:cNvPr id="13333" name="TextBox 29"/>
          <p:cNvSpPr txBox="1">
            <a:spLocks noChangeArrowheads="1"/>
          </p:cNvSpPr>
          <p:nvPr/>
        </p:nvSpPr>
        <p:spPr bwMode="auto">
          <a:xfrm>
            <a:off x="4953000" y="2159858"/>
            <a:ext cx="2715344" cy="477054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/>
              <a:t>3)……………………….</a:t>
            </a:r>
          </a:p>
        </p:txBody>
      </p:sp>
      <p:sp>
        <p:nvSpPr>
          <p:cNvPr id="13335" name="TextBox 31"/>
          <p:cNvSpPr txBox="1">
            <a:spLocks noChangeArrowheads="1"/>
          </p:cNvSpPr>
          <p:nvPr/>
        </p:nvSpPr>
        <p:spPr bwMode="auto">
          <a:xfrm>
            <a:off x="5429200" y="1583794"/>
            <a:ext cx="2743200" cy="4770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/>
              <a:t>2)…………………..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0600" y="3886200"/>
            <a:ext cx="1905000" cy="3048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Violympic.vn</a:t>
            </a:r>
          </a:p>
        </p:txBody>
      </p:sp>
      <p:pic>
        <p:nvPicPr>
          <p:cNvPr id="26" name="Picture 25" descr="Captugdf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255874"/>
            <a:ext cx="2133600" cy="477926"/>
          </a:xfrm>
          <a:prstGeom prst="rect">
            <a:avLst/>
          </a:prstGeom>
        </p:spPr>
      </p:pic>
      <p:cxnSp>
        <p:nvCxnSpPr>
          <p:cNvPr id="30" name="Elbow Connector 29"/>
          <p:cNvCxnSpPr>
            <a:endCxn id="25" idx="1"/>
          </p:cNvCxnSpPr>
          <p:nvPr/>
        </p:nvCxnSpPr>
        <p:spPr>
          <a:xfrm rot="16200000" flipH="1">
            <a:off x="-223800" y="2824200"/>
            <a:ext cx="1905744" cy="5230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5" name="Elbow Connector 34"/>
          <p:cNvCxnSpPr>
            <a:stCxn id="13335" idx="3"/>
          </p:cNvCxnSpPr>
          <p:nvPr/>
        </p:nvCxnSpPr>
        <p:spPr>
          <a:xfrm>
            <a:off x="8172400" y="1822321"/>
            <a:ext cx="533400" cy="1433553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3333" idx="3"/>
            <a:endCxn id="26" idx="0"/>
          </p:cNvCxnSpPr>
          <p:nvPr/>
        </p:nvCxnSpPr>
        <p:spPr>
          <a:xfrm>
            <a:off x="7668344" y="2398385"/>
            <a:ext cx="180256" cy="857489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>
          <a:xfrm>
            <a:off x="3903712" y="2744060"/>
            <a:ext cx="3352800" cy="6849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4F0FFB7-FA9D-4B33-BE93-CF7D70758EAE}"/>
              </a:ext>
            </a:extLst>
          </p:cNvPr>
          <p:cNvSpPr txBox="1"/>
          <p:nvPr/>
        </p:nvSpPr>
        <p:spPr>
          <a:xfrm>
            <a:off x="755576" y="1742110"/>
            <a:ext cx="269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775D4A-013C-415B-B0F4-962BCB9AE708}"/>
              </a:ext>
            </a:extLst>
          </p:cNvPr>
          <p:cNvSpPr txBox="1"/>
          <p:nvPr/>
        </p:nvSpPr>
        <p:spPr>
          <a:xfrm>
            <a:off x="5684536" y="1573886"/>
            <a:ext cx="2609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1A1B65-7849-4788-AE41-F78DF8BDF326}"/>
              </a:ext>
            </a:extLst>
          </p:cNvPr>
          <p:cNvSpPr txBox="1"/>
          <p:nvPr/>
        </p:nvSpPr>
        <p:spPr>
          <a:xfrm>
            <a:off x="5200600" y="2132856"/>
            <a:ext cx="2971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to/ Thu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E0FF91D-9133-4A46-9001-A91DF367191D}"/>
              </a:ext>
            </a:extLst>
          </p:cNvPr>
          <p:cNvSpPr txBox="1"/>
          <p:nvPr/>
        </p:nvSpPr>
        <p:spPr>
          <a:xfrm>
            <a:off x="1331640" y="2420888"/>
            <a:ext cx="27363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</a:p>
        </p:txBody>
      </p:sp>
    </p:spTree>
    <p:extLst>
      <p:ext uri="{BB962C8B-B14F-4D97-AF65-F5344CB8AC3E}">
        <p14:creationId xmlns:p14="http://schemas.microsoft.com/office/powerpoint/2010/main" val="73893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31" grpId="0" animBg="1"/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31" y="2524581"/>
            <a:ext cx="7734641" cy="407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759" y="1414517"/>
            <a:ext cx="19442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8039" y="1388108"/>
            <a:ext cx="12601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0247" y="1388109"/>
            <a:ext cx="24482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cxnSpLocks/>
            <a:stCxn id="5" idx="2"/>
            <a:endCxn id="17" idx="0"/>
          </p:cNvCxnSpPr>
          <p:nvPr/>
        </p:nvCxnSpPr>
        <p:spPr>
          <a:xfrm flipH="1">
            <a:off x="1352752" y="2060848"/>
            <a:ext cx="57115" cy="9009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6" idx="2"/>
            <a:endCxn id="19" idx="0"/>
          </p:cNvCxnSpPr>
          <p:nvPr/>
        </p:nvCxnSpPr>
        <p:spPr>
          <a:xfrm flipH="1">
            <a:off x="1958601" y="2034439"/>
            <a:ext cx="1629508" cy="92738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7" idx="2"/>
            <a:endCxn id="20" idx="3"/>
          </p:cNvCxnSpPr>
          <p:nvPr/>
        </p:nvCxnSpPr>
        <p:spPr>
          <a:xfrm flipH="1">
            <a:off x="2801585" y="2034440"/>
            <a:ext cx="3252798" cy="11434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DC72AA0-5DE4-48FB-AF57-B63C6E4EFCED}"/>
              </a:ext>
            </a:extLst>
          </p:cNvPr>
          <p:cNvSpPr/>
          <p:nvPr/>
        </p:nvSpPr>
        <p:spPr>
          <a:xfrm>
            <a:off x="1085831" y="2961820"/>
            <a:ext cx="533841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4A90D9D-1A8E-4E28-8C48-42AD60C55D7D}"/>
              </a:ext>
            </a:extLst>
          </p:cNvPr>
          <p:cNvSpPr/>
          <p:nvPr/>
        </p:nvSpPr>
        <p:spPr>
          <a:xfrm>
            <a:off x="1691680" y="2961820"/>
            <a:ext cx="533841" cy="432048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FD63F54-6BB8-48F7-AF4C-1CD81C979389}"/>
              </a:ext>
            </a:extLst>
          </p:cNvPr>
          <p:cNvSpPr/>
          <p:nvPr/>
        </p:nvSpPr>
        <p:spPr>
          <a:xfrm>
            <a:off x="2267744" y="2961820"/>
            <a:ext cx="533841" cy="432048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7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39485"/>
              </p:ext>
            </p:extLst>
          </p:nvPr>
        </p:nvGraphicFramePr>
        <p:xfrm>
          <a:off x="483606" y="2463552"/>
          <a:ext cx="8149540" cy="51816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074770"/>
                <a:gridCol w="4074770"/>
              </a:tblGrid>
              <a:tr h="4613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Nháy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chuột vào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8" marR="68598"/>
                </a:tc>
              </a:tr>
            </a:tbl>
          </a:graphicData>
        </a:graphic>
      </p:graphicFrame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61" b="89584"/>
          <a:stretch>
            <a:fillRect/>
          </a:stretch>
        </p:blipFill>
        <p:spPr bwMode="auto">
          <a:xfrm>
            <a:off x="396950" y="1556792"/>
            <a:ext cx="8063482" cy="82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22463" y="1580515"/>
            <a:ext cx="2115101" cy="5977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9432" y="3149352"/>
            <a:ext cx="2424943" cy="442854"/>
            <a:chOff x="684212" y="3581400"/>
            <a:chExt cx="1828800" cy="1126011"/>
          </a:xfrm>
        </p:grpSpPr>
        <p:pic>
          <p:nvPicPr>
            <p:cNvPr id="12304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7545" y="3926261"/>
              <a:ext cx="311083" cy="7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Text Box 16"/>
            <p:cNvSpPr txBox="1">
              <a:spLocks noChangeArrowheads="1"/>
            </p:cNvSpPr>
            <p:nvPr/>
          </p:nvSpPr>
          <p:spPr bwMode="auto">
            <a:xfrm>
              <a:off x="684212" y="3581400"/>
              <a:ext cx="18288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FF"/>
                  </a:solidFill>
                  <a:latin typeface="Times New Roman" pitchFamily="18" charset="0"/>
                </a:rPr>
                <a:t>Nút lệnh </a:t>
              </a:r>
            </a:p>
          </p:txBody>
        </p:sp>
      </p:grp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319289" y="3149352"/>
            <a:ext cx="285824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12266" y="3987553"/>
            <a:ext cx="2419575" cy="1077218"/>
            <a:chOff x="1141412" y="4419600"/>
            <a:chExt cx="1831440" cy="1078278"/>
          </a:xfrm>
        </p:grpSpPr>
        <p:sp>
          <p:nvSpPr>
            <p:cNvPr id="12302" name="Text Box 16"/>
            <p:cNvSpPr txBox="1">
              <a:spLocks noChangeArrowheads="1"/>
            </p:cNvSpPr>
            <p:nvPr/>
          </p:nvSpPr>
          <p:spPr bwMode="auto">
            <a:xfrm>
              <a:off x="1141412" y="4419600"/>
              <a:ext cx="1828800" cy="1078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Nút</a:t>
              </a:r>
              <a:r>
                <a:rPr lang="en-US" altLang="en-US" sz="32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00FF"/>
                  </a:solidFill>
                  <a:latin typeface="Times New Roman" pitchFamily="18" charset="0"/>
                </a:rPr>
                <a:t>lệnh</a:t>
              </a:r>
              <a:endParaRPr lang="en-US" altLang="en-US" sz="32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503717" y="4653365"/>
              <a:ext cx="469135" cy="2146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12267" y="4978153"/>
            <a:ext cx="2597056" cy="1077218"/>
            <a:chOff x="1141412" y="5486400"/>
            <a:chExt cx="1828800" cy="1078278"/>
          </a:xfrm>
        </p:grpSpPr>
        <p:sp>
          <p:nvSpPr>
            <p:cNvPr id="12300" name="Text Box 16"/>
            <p:cNvSpPr txBox="1">
              <a:spLocks noChangeArrowheads="1"/>
            </p:cNvSpPr>
            <p:nvPr/>
          </p:nvSpPr>
          <p:spPr bwMode="auto">
            <a:xfrm>
              <a:off x="1141412" y="5486400"/>
              <a:ext cx="1828800" cy="1078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FF"/>
                  </a:solidFill>
                  <a:latin typeface="Times New Roman" pitchFamily="18" charset="0"/>
                </a:rPr>
                <a:t>Nút lệnh</a:t>
              </a:r>
            </a:p>
          </p:txBody>
        </p:sp>
        <p:sp>
          <p:nvSpPr>
            <p:cNvPr id="16" name="Left Arrow 15"/>
            <p:cNvSpPr/>
            <p:nvPr/>
          </p:nvSpPr>
          <p:spPr>
            <a:xfrm>
              <a:off x="2389301" y="5715225"/>
              <a:ext cx="455931" cy="23870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319289" y="4012952"/>
            <a:ext cx="45731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Nhấp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tiến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262124" y="5054352"/>
            <a:ext cx="4371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Quay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vừa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</a:rPr>
              <a:t>xem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97953"/>
              </p:ext>
            </p:extLst>
          </p:nvPr>
        </p:nvGraphicFramePr>
        <p:xfrm>
          <a:off x="539552" y="2471953"/>
          <a:ext cx="8093594" cy="3167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2408"/>
                <a:gridCol w="4421186"/>
              </a:tblGrid>
              <a:tr h="45918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02662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02662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02662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2240" y="404664"/>
            <a:ext cx="86751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7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d. 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nút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lệnh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thanh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địa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endParaRPr lang="en-US" altLang="en-US" sz="24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US" sz="27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19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CB9D864-DCA5-48D5-8FD2-8997DFEB5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198711"/>
            <a:ext cx="937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77DE18-083F-4791-87C4-2C45B0044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176439"/>
            <a:ext cx="4714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5B14A14-1FEF-4D0A-AA30-031387ED0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328" y="4212952"/>
            <a:ext cx="704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1EF096-E704-4657-A2BF-5DF03BCDC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064" y="4157389"/>
            <a:ext cx="658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5E7D5A1-8DF4-4A4D-A4A7-D9B1C7E00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254" y="4157389"/>
            <a:ext cx="719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3" name="Picture 12" descr="tải xuống (2).jpg">
            <a:extLst>
              <a:ext uri="{FF2B5EF4-FFF2-40B4-BE49-F238E27FC236}">
                <a16:creationId xmlns="" xmlns:a16="http://schemas.microsoft.com/office/drawing/2014/main" id="{9246F3F8-911E-466D-8CD1-A4F8A25BB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84" y="2348747"/>
            <a:ext cx="1699108" cy="127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ải xuống (1).jpg">
            <a:extLst>
              <a:ext uri="{FF2B5EF4-FFF2-40B4-BE49-F238E27FC236}">
                <a16:creationId xmlns="" xmlns:a16="http://schemas.microsoft.com/office/drawing/2014/main" id="{30F23994-F6F3-45F1-A9C8-31096AD96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404490"/>
            <a:ext cx="1654045" cy="124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1CA0F2F-14DE-4A77-B50E-641C69C70A9B}"/>
              </a:ext>
            </a:extLst>
          </p:cNvPr>
          <p:cNvSpPr/>
          <p:nvPr/>
        </p:nvSpPr>
        <p:spPr>
          <a:xfrm>
            <a:off x="2915816" y="4165327"/>
            <a:ext cx="569913" cy="5667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0">
            <a:extLst>
              <a:ext uri="{FF2B5EF4-FFF2-40B4-BE49-F238E27FC236}">
                <a16:creationId xmlns="" xmlns:a16="http://schemas.microsoft.com/office/drawing/2014/main" id="{01DD1166-B685-4600-8608-8CA11757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85" y="2062013"/>
            <a:ext cx="1717663" cy="192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="" xmlns:a16="http://schemas.microsoft.com/office/drawing/2014/main" id="{339ECC4A-13E7-48AF-84F2-BE8265735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22239"/>
            <a:ext cx="1314755" cy="1524161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4">
            <a:extLst>
              <a:ext uri="{FF2B5EF4-FFF2-40B4-BE49-F238E27FC236}">
                <a16:creationId xmlns="" xmlns:a16="http://schemas.microsoft.com/office/drawing/2014/main" id="{97E03A4F-06A3-4372-82A6-254C058CB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</a:t>
            </a:r>
          </a:p>
        </p:txBody>
      </p:sp>
    </p:spTree>
    <p:extLst>
      <p:ext uri="{BB962C8B-B14F-4D97-AF65-F5344CB8AC3E}">
        <p14:creationId xmlns:p14="http://schemas.microsoft.com/office/powerpoint/2010/main" val="68841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77FA3309-5D7B-41E8-B90D-91319A0AB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11" y="1405452"/>
            <a:ext cx="85689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="" xmlns:a16="http://schemas.microsoft.com/office/drawing/2014/main" id="{1B10D8F4-05FA-4CA3-9FF3-547134356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61" y="2746722"/>
            <a:ext cx="493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DD50D9A-37ED-496C-A066-736155212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6" y="5224810"/>
            <a:ext cx="519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855077D5-C78A-467D-A340-8CBB2B670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23" y="4386610"/>
            <a:ext cx="51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5A99BFB9-918F-4EE6-AE8B-1B4987468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36" y="3548410"/>
            <a:ext cx="49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0CB14E5A-5B12-46A0-9D70-35876C204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261" y="2683222"/>
            <a:ext cx="5372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Kéo chuột vào biểu tượng 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="" xmlns:a16="http://schemas.microsoft.com/office/drawing/2014/main" id="{8C72BE67-DCBE-465E-AFBC-9DACD20AE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998" y="3548410"/>
            <a:ext cx="541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="" xmlns:a16="http://schemas.microsoft.com/office/drawing/2014/main" id="{9739294D-34E5-4129-BB05-0904CC0CF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461" y="4354860"/>
            <a:ext cx="5076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Kích đúp vào biểu tượng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="" xmlns:a16="http://schemas.microsoft.com/office/drawing/2014/main" id="{1A5A8015-5E0C-462E-98E0-3DE22EE42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111" y="5231160"/>
            <a:ext cx="3492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 3 đáp án trên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3443AB0-1EB7-4ACE-9F62-1E68C2E5D6BC}"/>
              </a:ext>
            </a:extLst>
          </p:cNvPr>
          <p:cNvSpPr/>
          <p:nvPr/>
        </p:nvSpPr>
        <p:spPr>
          <a:xfrm>
            <a:off x="592461" y="4370809"/>
            <a:ext cx="762000" cy="7143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/>
          </a:p>
        </p:txBody>
      </p:sp>
      <p:pic>
        <p:nvPicPr>
          <p:cNvPr id="18" name="Picture 12">
            <a:extLst>
              <a:ext uri="{FF2B5EF4-FFF2-40B4-BE49-F238E27FC236}">
                <a16:creationId xmlns="" xmlns:a16="http://schemas.microsoft.com/office/drawing/2014/main" id="{C008C369-F3A0-4834-BE95-BB7B1A80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623" y="2567335"/>
            <a:ext cx="663575" cy="877887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="" xmlns:a16="http://schemas.microsoft.com/office/drawing/2014/main" id="{AE3AE7D3-E334-4772-9501-3A8F957D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923" y="3548410"/>
            <a:ext cx="676275" cy="8953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="" xmlns:a16="http://schemas.microsoft.com/office/drawing/2014/main" id="{1C874068-2F28-48F4-ABCA-91852D44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923" y="4462810"/>
            <a:ext cx="676275" cy="8953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4">
            <a:extLst>
              <a:ext uri="{FF2B5EF4-FFF2-40B4-BE49-F238E27FC236}">
                <a16:creationId xmlns="" xmlns:a16="http://schemas.microsoft.com/office/drawing/2014/main" id="{BAE82EC6-9903-4091-A815-2F1F2BAB4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</a:t>
            </a:r>
          </a:p>
        </p:txBody>
      </p:sp>
    </p:spTree>
    <p:extLst>
      <p:ext uri="{BB962C8B-B14F-4D97-AF65-F5344CB8AC3E}">
        <p14:creationId xmlns:p14="http://schemas.microsoft.com/office/powerpoint/2010/main" val="31594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C8FA1A62-9A7C-417A-99A8-9616E64AE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45" y="1337324"/>
            <a:ext cx="8712968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="" xmlns:a16="http://schemas.microsoft.com/office/drawing/2014/main" id="{FB9F5C80-F02F-4316-80CC-F9CE6F304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24" y="3145056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A9C01B7C-62E7-49BC-8712-41D77479D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87" y="5148481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143CE03A-6F48-45D5-9A0A-B5E77E99E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324" y="4516656"/>
            <a:ext cx="481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C32AEB85-B2AE-4F3F-BB66-C8406DA16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324" y="3865781"/>
            <a:ext cx="458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8E56810D-015E-4A93-8BA2-ED0413F49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587" y="3105368"/>
            <a:ext cx="1747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sách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="" xmlns:a16="http://schemas.microsoft.com/office/drawing/2014/main" id="{8E21FB68-080F-4E7D-BE5A-BDF7E933D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824" y="3854668"/>
            <a:ext cx="7446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="" xmlns:a16="http://schemas.microsoft.com/office/drawing/2014/main" id="{385AD36C-1B5E-430C-AB07-AE787115B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462" y="4496018"/>
            <a:ext cx="59554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làm gì được với máy tính.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="" xmlns:a16="http://schemas.microsoft.com/office/drawing/2014/main" id="{D8632D86-309C-4A95-BEC2-C0F4579A1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774" y="5121493"/>
            <a:ext cx="49920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đáp án nào đúng.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91997D1-3978-41BC-93E1-79769BE8FB0F}"/>
              </a:ext>
            </a:extLst>
          </p:cNvPr>
          <p:cNvSpPr/>
          <p:nvPr/>
        </p:nvSpPr>
        <p:spPr>
          <a:xfrm>
            <a:off x="244674" y="4215031"/>
            <a:ext cx="476250" cy="428625"/>
          </a:xfrm>
          <a:prstGeom prst="ellipse">
            <a:avLst/>
          </a:prstGeom>
          <a:noFill/>
          <a:ln w="34925"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A236C5B-FA13-4D7F-9B0B-DC3D0EAC9B30}"/>
              </a:ext>
            </a:extLst>
          </p:cNvPr>
          <p:cNvSpPr/>
          <p:nvPr/>
        </p:nvSpPr>
        <p:spPr>
          <a:xfrm>
            <a:off x="467544" y="3845545"/>
            <a:ext cx="681037" cy="663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/>
          </a:p>
        </p:txBody>
      </p:sp>
      <p:sp>
        <p:nvSpPr>
          <p:cNvPr id="19" name="AutoShape 4">
            <a:extLst>
              <a:ext uri="{FF2B5EF4-FFF2-40B4-BE49-F238E27FC236}">
                <a16:creationId xmlns="" xmlns:a16="http://schemas.microsoft.com/office/drawing/2014/main" id="{1C16DDF4-31A2-44E6-8CCB-39145138A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</a:t>
            </a:r>
          </a:p>
        </p:txBody>
      </p:sp>
    </p:spTree>
    <p:extLst>
      <p:ext uri="{BB962C8B-B14F-4D97-AF65-F5344CB8AC3E}">
        <p14:creationId xmlns:p14="http://schemas.microsoft.com/office/powerpoint/2010/main" val="206176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926E84B8-5D7A-46F7-9EDE-F50C10C3E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982164"/>
            <a:ext cx="8081714" cy="165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="" xmlns:a16="http://schemas.microsoft.com/office/drawing/2014/main" id="{2DF3B950-0D47-4F4A-8A5A-12248B944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083" y="2592288"/>
            <a:ext cx="49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26017806-A598-483F-9FD7-2B786FB18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258" y="5375176"/>
            <a:ext cx="519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227284D5-1952-4BB4-8ED1-3569E51B9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083" y="4460776"/>
            <a:ext cx="51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C389D354-722B-476D-BB3E-703789206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083" y="3582888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4F42173-309A-4339-929D-764859DAF32F}"/>
              </a:ext>
            </a:extLst>
          </p:cNvPr>
          <p:cNvSpPr/>
          <p:nvPr/>
        </p:nvSpPr>
        <p:spPr>
          <a:xfrm>
            <a:off x="2977058" y="5359301"/>
            <a:ext cx="681038" cy="661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/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6FDCA48B-A6EB-4877-99E3-6C1F5DAA8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371" r="6232"/>
          <a:stretch/>
        </p:blipFill>
        <p:spPr bwMode="auto">
          <a:xfrm>
            <a:off x="4058146" y="5335488"/>
            <a:ext cx="1377950" cy="67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6A7D2C4E-2BC5-411F-A8C0-4F3F75A39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8225" r="9792" b="17820"/>
          <a:stretch/>
        </p:blipFill>
        <p:spPr bwMode="auto">
          <a:xfrm>
            <a:off x="4039096" y="4421088"/>
            <a:ext cx="139065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56026835-4076-4AC9-B19C-802E5705F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r="8489"/>
          <a:stretch/>
        </p:blipFill>
        <p:spPr bwMode="auto">
          <a:xfrm>
            <a:off x="4058146" y="3401913"/>
            <a:ext cx="1371600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E9B9B337-72CF-4DA2-B995-5C7A7587D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46" y="2287488"/>
            <a:ext cx="1371600" cy="950913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4">
            <a:extLst>
              <a:ext uri="{FF2B5EF4-FFF2-40B4-BE49-F238E27FC236}">
                <a16:creationId xmlns="" xmlns:a16="http://schemas.microsoft.com/office/drawing/2014/main" id="{C499306D-DCB9-4D80-B000-3796D02AA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</a:t>
            </a:r>
          </a:p>
        </p:txBody>
      </p:sp>
    </p:spTree>
    <p:extLst>
      <p:ext uri="{BB962C8B-B14F-4D97-AF65-F5344CB8AC3E}">
        <p14:creationId xmlns:p14="http://schemas.microsoft.com/office/powerpoint/2010/main" val="229632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>
            <a:extLst>
              <a:ext uri="{FF2B5EF4-FFF2-40B4-BE49-F238E27FC236}">
                <a16:creationId xmlns="" xmlns:a16="http://schemas.microsoft.com/office/drawing/2014/main" id="{21BC200B-0428-4C6D-98B6-C7D93A01AF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24805"/>
            <a:ext cx="4086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="" xmlns:a16="http://schemas.microsoft.com/office/drawing/2014/main" id="{472603B1-0BA8-47C9-B091-B52954338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64" y="818709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800" b="1" u="sng" dirty="0" err="1" smtClean="0"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 smtClean="0">
                <a:latin typeface="Times New Roman" panose="02020603050405020304" pitchFamily="18" charset="0"/>
              </a:rPr>
              <a:t> 1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: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2740672-3C9E-4DE6-BC94-503DEA038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72" y="1549236"/>
            <a:ext cx="808139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Enter.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→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Forlder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B3: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1 - 2 - 3      B. 3 - 2 - 1      C. 3 - 1 – 2    D. 1 - 3 - 2</a:t>
            </a:r>
          </a:p>
          <a:p>
            <a:pPr>
              <a:buNone/>
            </a:pP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Delete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708813" y="3861048"/>
            <a:ext cx="504056" cy="50405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DD5E7C1B-85EA-4DF5-B857-98F8592BD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1" y="1087271"/>
            <a:ext cx="7721674" cy="248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="" xmlns:a16="http://schemas.microsoft.com/office/drawing/2014/main" id="{771AAB07-1BB4-4F27-B07A-8B35AFC96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916" y="3227735"/>
            <a:ext cx="495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B80D481F-B92F-4CD0-89D6-60811A69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679" y="5231160"/>
            <a:ext cx="51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50B34F36-88BC-4F0B-94B6-C6C8BD1F5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916" y="4599335"/>
            <a:ext cx="519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2EE5E12B-D550-42BD-9BDB-D6AA2EBDE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916" y="3873847"/>
            <a:ext cx="49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89F00BC7-B041-472C-A330-EE25278F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179" y="3188047"/>
            <a:ext cx="928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="" xmlns:a16="http://schemas.microsoft.com/office/drawing/2014/main" id="{9A195EFD-EB2F-47A4-A5E8-2B13DAB7B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416" y="3873847"/>
            <a:ext cx="1262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="" xmlns:a16="http://schemas.microsoft.com/office/drawing/2014/main" id="{61EEFEE5-2CDF-488D-9777-3046F8850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054" y="4578697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="" xmlns:a16="http://schemas.microsoft.com/office/drawing/2014/main" id="{4A0EC403-D98D-44EA-8A45-11B9196C6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6816" y="5204172"/>
            <a:ext cx="1236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Paste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43CB0504-6145-4C36-8216-B4D68C323554}"/>
              </a:ext>
            </a:extLst>
          </p:cNvPr>
          <p:cNvSpPr/>
          <p:nvPr/>
        </p:nvSpPr>
        <p:spPr>
          <a:xfrm>
            <a:off x="1524000" y="3929063"/>
            <a:ext cx="476250" cy="428625"/>
          </a:xfrm>
          <a:prstGeom prst="ellipse">
            <a:avLst/>
          </a:prstGeom>
          <a:noFill/>
          <a:ln w="34925"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4D95FB2-40BC-4710-BFBA-05FBE6E0E0D4}"/>
              </a:ext>
            </a:extLst>
          </p:cNvPr>
          <p:cNvSpPr/>
          <p:nvPr/>
        </p:nvSpPr>
        <p:spPr>
          <a:xfrm>
            <a:off x="3047479" y="4583460"/>
            <a:ext cx="681037" cy="661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/>
          </a:p>
        </p:txBody>
      </p:sp>
      <p:sp>
        <p:nvSpPr>
          <p:cNvPr id="19" name="AutoShape 4">
            <a:extLst>
              <a:ext uri="{FF2B5EF4-FFF2-40B4-BE49-F238E27FC236}">
                <a16:creationId xmlns="" xmlns:a16="http://schemas.microsoft.com/office/drawing/2014/main" id="{FE39A71C-8DB7-42FF-85CC-7E6AC036F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</a:t>
            </a:r>
          </a:p>
        </p:txBody>
      </p:sp>
    </p:spTree>
    <p:extLst>
      <p:ext uri="{BB962C8B-B14F-4D97-AF65-F5344CB8AC3E}">
        <p14:creationId xmlns:p14="http://schemas.microsoft.com/office/powerpoint/2010/main" val="346575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lollipop[1]">
            <a:extLst>
              <a:ext uri="{FF2B5EF4-FFF2-40B4-BE49-F238E27FC236}">
                <a16:creationId xmlns="" xmlns:a16="http://schemas.microsoft.com/office/drawing/2014/main" id="{48918F19-525D-47C8-9E02-8DA4FF7305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3314700" y="3390900"/>
            <a:ext cx="6858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lollipop[1]">
            <a:extLst>
              <a:ext uri="{FF2B5EF4-FFF2-40B4-BE49-F238E27FC236}">
                <a16:creationId xmlns="" xmlns:a16="http://schemas.microsoft.com/office/drawing/2014/main" id="{5FC7E302-85C1-41B9-BDDE-4F4E63EC06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lollipop[1]">
            <a:extLst>
              <a:ext uri="{FF2B5EF4-FFF2-40B4-BE49-F238E27FC236}">
                <a16:creationId xmlns="" xmlns:a16="http://schemas.microsoft.com/office/drawing/2014/main" id="{8F817AB9-AAEA-4EBB-B53E-D7AA94E276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715000" y="3390900"/>
            <a:ext cx="6858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lollipop[1]">
            <a:extLst>
              <a:ext uri="{FF2B5EF4-FFF2-40B4-BE49-F238E27FC236}">
                <a16:creationId xmlns="" xmlns:a16="http://schemas.microsoft.com/office/drawing/2014/main" id="{CD4DDB3D-2E4A-4C0E-A8AE-51BAC06050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756400"/>
            <a:ext cx="91440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WordArt 7">
            <a:extLst>
              <a:ext uri="{FF2B5EF4-FFF2-40B4-BE49-F238E27FC236}">
                <a16:creationId xmlns="" xmlns:a16="http://schemas.microsoft.com/office/drawing/2014/main" id="{9797B739-F4DF-4651-959A-AA506E6722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402" y="1047800"/>
            <a:ext cx="4653481" cy="503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="" xmlns:a16="http://schemas.microsoft.com/office/drawing/2014/main" id="{7A66594A-3EC7-4874-8315-D6663C1B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140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 (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152400" y="1340768"/>
            <a:ext cx="8884096" cy="4752528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Internet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duyệt</a:t>
            </a:r>
            <a:endParaRPr lang="en-US" sz="2700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enter</a:t>
            </a:r>
          </a:p>
          <a:p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i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27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8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87927"/>
            <a:ext cx="70485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99"/>
                </a:solidFill>
              </a:rPr>
              <a:t>BÀI 7: LÀM QUEN VỚI INTERNET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SG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13529" y="1699067"/>
            <a:ext cx="8535967" cy="1378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violympic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="" xmlns:a16="http://schemas.microsoft.com/office/drawing/2014/main" id="{7A66594A-3EC7-4874-8315-D6663C1B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 (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="" xmlns:a16="http://schemas.microsoft.com/office/drawing/2014/main" id="{1A01D368-DE04-4D00-9628-CCA592185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538751"/>
            <a:ext cx="85761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Di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trỏ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trỏ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5099CCA5-4CCF-422C-AA2C-81A60287AE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391314"/>
              </p:ext>
            </p:extLst>
          </p:nvPr>
        </p:nvGraphicFramePr>
        <p:xfrm>
          <a:off x="7966318" y="4660361"/>
          <a:ext cx="783178" cy="928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Bitmap Image" r:id="rId5" imgW="209524" imgH="257007" progId="Paint.Picture">
                  <p:embed/>
                </p:oleObj>
              </mc:Choice>
              <mc:Fallback>
                <p:oleObj name="Bitmap Image" r:id="rId5" imgW="209524" imgH="25700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6318" y="4660361"/>
                        <a:ext cx="783178" cy="928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818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87927"/>
            <a:ext cx="70485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99"/>
                </a:solidFill>
              </a:rPr>
              <a:t>BÀI 7: LÀM QUEN VỚI INTERNET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SG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13529" y="1834569"/>
            <a:ext cx="8535967" cy="1378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="" xmlns:a16="http://schemas.microsoft.com/office/drawing/2014/main" id="{7A66594A-3EC7-4874-8315-D6663C1B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 (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="" xmlns:a16="http://schemas.microsoft.com/office/drawing/2014/main" id="{1A01D368-DE04-4D00-9628-CCA592185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83" y="3096830"/>
            <a:ext cx="857619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duyệt</a:t>
            </a:r>
            <a:r>
              <a:rPr lang="en-US" alt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web.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altLang="en-US" sz="3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Enter.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671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87927"/>
            <a:ext cx="70485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99"/>
                </a:solidFill>
              </a:rPr>
              <a:t>BÀI 7: LÀM QUEN VỚI INTERNET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SG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="" xmlns:a16="http://schemas.microsoft.com/office/drawing/2014/main" id="{7A66594A-3EC7-4874-8315-D6663C1B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horizontalScrol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INTERNET (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045028C3-DB61-49CA-82F0-4F894D33C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931670"/>
              </p:ext>
            </p:extLst>
          </p:nvPr>
        </p:nvGraphicFramePr>
        <p:xfrm>
          <a:off x="698269" y="2098487"/>
          <a:ext cx="7632848" cy="2986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5979">
                  <a:extLst>
                    <a:ext uri="{9D8B030D-6E8A-4147-A177-3AD203B41FA5}">
                      <a16:colId xmlns="" xmlns:a16="http://schemas.microsoft.com/office/drawing/2014/main" val="359939237"/>
                    </a:ext>
                  </a:extLst>
                </a:gridCol>
                <a:gridCol w="5756869">
                  <a:extLst>
                    <a:ext uri="{9D8B030D-6E8A-4147-A177-3AD203B41FA5}">
                      <a16:colId xmlns="" xmlns:a16="http://schemas.microsoft.com/office/drawing/2014/main" val="3010671099"/>
                    </a:ext>
                  </a:extLst>
                </a:gridCol>
              </a:tblGrid>
              <a:tr h="64936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 tác cần thực hiện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81799957"/>
                  </a:ext>
                </a:extLst>
              </a:tr>
              <a:tr h="82879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15348055"/>
                  </a:ext>
                </a:extLst>
              </a:tr>
              <a:tr h="85916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05768132"/>
                  </a:ext>
                </a:extLst>
              </a:tr>
              <a:tr h="64936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384434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C3272AC-4277-44ED-BF54-4AE4D9DCBB1F}"/>
              </a:ext>
            </a:extLst>
          </p:cNvPr>
          <p:cNvSpPr txBox="1"/>
          <p:nvPr/>
        </p:nvSpPr>
        <p:spPr>
          <a:xfrm>
            <a:off x="2555776" y="283377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2FE0A2A-37BB-4466-AAAD-2B64BDB5C509}"/>
              </a:ext>
            </a:extLst>
          </p:cNvPr>
          <p:cNvSpPr txBox="1"/>
          <p:nvPr/>
        </p:nvSpPr>
        <p:spPr>
          <a:xfrm>
            <a:off x="2555776" y="3645024"/>
            <a:ext cx="5544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9F68DB-1DFF-442D-8438-05B867741495}"/>
              </a:ext>
            </a:extLst>
          </p:cNvPr>
          <p:cNvSpPr txBox="1"/>
          <p:nvPr/>
        </p:nvSpPr>
        <p:spPr>
          <a:xfrm>
            <a:off x="2555776" y="443885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Enter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>
            <a:extLst>
              <a:ext uri="{FF2B5EF4-FFF2-40B4-BE49-F238E27FC236}">
                <a16:creationId xmlns="" xmlns:a16="http://schemas.microsoft.com/office/drawing/2014/main" id="{9D7E3C83-37F0-40B3-99F8-D7572D4B7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10778"/>
            <a:ext cx="829545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5400" b="1" u="sng" dirty="0">
                <a:latin typeface="Times New Roman" panose="02020603050405020304" pitchFamily="18" charset="0"/>
              </a:rPr>
              <a:t> 7:</a:t>
            </a:r>
            <a:r>
              <a:rPr lang="en-US" altLang="en-US" sz="5400" dirty="0"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Internet </a:t>
            </a:r>
            <a:r>
              <a:rPr lang="en-US" altLang="en-US" sz="5400" dirty="0">
                <a:latin typeface="Times New Roman" panose="02020603050405020304" pitchFamily="18" charset="0"/>
              </a:rPr>
              <a:t>(</a:t>
            </a:r>
            <a:r>
              <a:rPr lang="en-US" altLang="en-US" sz="5400" dirty="0" err="1">
                <a:latin typeface="Times New Roman" panose="02020603050405020304" pitchFamily="18" charset="0"/>
              </a:rPr>
              <a:t>Tiết</a:t>
            </a:r>
            <a:r>
              <a:rPr lang="en-US" altLang="en-US" sz="5400" dirty="0">
                <a:latin typeface="Times New Roman" panose="02020603050405020304" pitchFamily="18" charset="0"/>
              </a:rPr>
              <a:t> 1)</a:t>
            </a:r>
            <a:endParaRPr lang="en-US" alt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0887" y="1700808"/>
            <a:ext cx="44528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1" name="AutoShape 27"/>
          <p:cNvSpPr>
            <a:spLocks noChangeArrowheads="1"/>
          </p:cNvSpPr>
          <p:nvPr/>
        </p:nvSpPr>
        <p:spPr bwMode="gray">
          <a:xfrm>
            <a:off x="1257300" y="2510473"/>
            <a:ext cx="5410200" cy="9906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Internet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00" name="AutoShape 56"/>
          <p:cNvSpPr>
            <a:spLocks noChangeArrowheads="1"/>
          </p:cNvSpPr>
          <p:nvPr/>
        </p:nvSpPr>
        <p:spPr bwMode="gray">
          <a:xfrm>
            <a:off x="1347246" y="3632016"/>
            <a:ext cx="6553200" cy="9906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internet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AutoShape 17" descr="Pink tissue paper"/>
          <p:cNvSpPr>
            <a:spLocks noChangeArrowheads="1"/>
          </p:cNvSpPr>
          <p:nvPr/>
        </p:nvSpPr>
        <p:spPr bwMode="auto">
          <a:xfrm>
            <a:off x="1295400" y="1219200"/>
            <a:ext cx="2667000" cy="838200"/>
          </a:xfrm>
          <a:prstGeom prst="roundRect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/>
            <a:endParaRPr lang="en-US" sz="18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14400" y="2900363"/>
            <a:ext cx="358281" cy="152400"/>
            <a:chOff x="0" y="1896"/>
            <a:chExt cx="5760" cy="120"/>
          </a:xfrm>
        </p:grpSpPr>
        <p:sp>
          <p:nvSpPr>
            <p:cNvPr id="1059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60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 rot="5400000">
            <a:off x="-243681" y="3947319"/>
            <a:ext cx="1858962" cy="304800"/>
            <a:chOff x="0" y="1896"/>
            <a:chExt cx="5760" cy="120"/>
          </a:xfrm>
        </p:grpSpPr>
        <p:sp>
          <p:nvSpPr>
            <p:cNvPr id="1057" name="Rectangle 41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58" name="Rectangle 42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5" name="Group 70"/>
          <p:cNvGrpSpPr>
            <a:grpSpLocks/>
          </p:cNvGrpSpPr>
          <p:nvPr/>
        </p:nvGrpSpPr>
        <p:grpSpPr bwMode="auto">
          <a:xfrm rot="19917799">
            <a:off x="87851" y="1224706"/>
            <a:ext cx="1245054" cy="963879"/>
            <a:chOff x="169" y="289"/>
            <a:chExt cx="627" cy="493"/>
          </a:xfrm>
        </p:grpSpPr>
        <p:sp>
          <p:nvSpPr>
            <p:cNvPr id="1055" name="Oval 19" descr="Oak"/>
            <p:cNvSpPr>
              <a:spLocks noChangeArrowheads="1"/>
            </p:cNvSpPr>
            <p:nvPr/>
          </p:nvSpPr>
          <p:spPr bwMode="auto">
            <a:xfrm rot="1758052">
              <a:off x="204" y="300"/>
              <a:ext cx="592" cy="482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1056" name="Oval 24" descr="Oak"/>
            <p:cNvSpPr>
              <a:spLocks noChangeArrowheads="1"/>
            </p:cNvSpPr>
            <p:nvPr/>
          </p:nvSpPr>
          <p:spPr bwMode="gray">
            <a:xfrm rot="1758052">
              <a:off x="169" y="289"/>
              <a:ext cx="592" cy="482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</p:grpSp>
      <p:grpSp>
        <p:nvGrpSpPr>
          <p:cNvPr id="6" name="Group 73"/>
          <p:cNvGrpSpPr>
            <a:grpSpLocks/>
          </p:cNvGrpSpPr>
          <p:nvPr/>
        </p:nvGrpSpPr>
        <p:grpSpPr bwMode="auto">
          <a:xfrm>
            <a:off x="1524000" y="1298026"/>
            <a:ext cx="2209800" cy="687754"/>
            <a:chOff x="720" y="240"/>
            <a:chExt cx="4752" cy="505"/>
          </a:xfrm>
        </p:grpSpPr>
        <p:sp>
          <p:nvSpPr>
            <p:cNvPr id="1051" name="AutoShape 23" descr="White marble"/>
            <p:cNvSpPr>
              <a:spLocks noChangeArrowheads="1"/>
            </p:cNvSpPr>
            <p:nvPr/>
          </p:nvSpPr>
          <p:spPr bwMode="gray">
            <a:xfrm>
              <a:off x="720" y="240"/>
              <a:ext cx="4752" cy="505"/>
            </a:xfrm>
            <a:prstGeom prst="roundRect">
              <a:avLst>
                <a:gd name="adj" fmla="val 500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38100" algn="ctr">
              <a:solidFill>
                <a:srgbClr val="CC330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/>
              <a:endParaRPr lang="en-US" sz="16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2" name="Text Box 26" descr="White marble"/>
            <p:cNvSpPr txBox="1">
              <a:spLocks noChangeArrowheads="1"/>
            </p:cNvSpPr>
            <p:nvPr/>
          </p:nvSpPr>
          <p:spPr bwMode="gray">
            <a:xfrm>
              <a:off x="1101" y="296"/>
              <a:ext cx="3983" cy="339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u="sng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MỤC TIÊU</a:t>
              </a:r>
            </a:p>
          </p:txBody>
        </p: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57188" y="2133600"/>
            <a:ext cx="636587" cy="1223963"/>
            <a:chOff x="1529" y="2341"/>
            <a:chExt cx="401" cy="682"/>
          </a:xfrm>
        </p:grpSpPr>
        <p:grpSp>
          <p:nvGrpSpPr>
            <p:cNvPr id="8" name="Group 11"/>
            <p:cNvGrpSpPr>
              <a:grpSpLocks/>
            </p:cNvGrpSpPr>
            <p:nvPr/>
          </p:nvGrpSpPr>
          <p:grpSpPr bwMode="auto">
            <a:xfrm rot="5400000">
              <a:off x="1472" y="2518"/>
              <a:ext cx="537" cy="184"/>
              <a:chOff x="0" y="1896"/>
              <a:chExt cx="5760" cy="120"/>
            </a:xfrm>
          </p:grpSpPr>
          <p:sp>
            <p:nvSpPr>
              <p:cNvPr id="1049" name="Rectangle 1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50" name="Rectangle 1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14"/>
            <p:cNvGrpSpPr>
              <a:grpSpLocks/>
            </p:cNvGrpSpPr>
            <p:nvPr/>
          </p:nvGrpSpPr>
          <p:grpSpPr bwMode="auto">
            <a:xfrm rot="5400000">
              <a:off x="1530" y="2622"/>
              <a:ext cx="400" cy="401"/>
              <a:chOff x="2078" y="1824"/>
              <a:chExt cx="1783" cy="1615"/>
            </a:xfrm>
          </p:grpSpPr>
          <p:sp>
            <p:nvSpPr>
              <p:cNvPr id="1044" name="AutoShape 16"/>
              <p:cNvSpPr>
                <a:spLocks noChangeArrowheads="1"/>
              </p:cNvSpPr>
              <p:nvPr/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45" name="Oval 1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1046" name="Oval 1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  <p:sp>
            <p:nvSpPr>
              <p:cNvPr id="87" name="Oval 22"/>
              <p:cNvSpPr>
                <a:spLocks noChangeArrowheads="1"/>
              </p:cNvSpPr>
              <p:nvPr/>
            </p:nvSpPr>
            <p:spPr bwMode="gray">
              <a:xfrm>
                <a:off x="2180" y="2120"/>
                <a:ext cx="1412" cy="1075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/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 sz="18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48" name="Oval 23" descr="Pink tissue paper"/>
              <p:cNvSpPr>
                <a:spLocks noChangeArrowheads="1"/>
              </p:cNvSpPr>
              <p:nvPr/>
            </p:nvSpPr>
            <p:spPr bwMode="gray">
              <a:xfrm>
                <a:off x="2178" y="2085"/>
                <a:ext cx="1417" cy="1095"/>
              </a:xfrm>
              <a:prstGeom prst="ellipse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38100" algn="ctr">
                <a:noFill/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14"/>
          <p:cNvGrpSpPr>
            <a:grpSpLocks/>
          </p:cNvGrpSpPr>
          <p:nvPr/>
        </p:nvGrpSpPr>
        <p:grpSpPr bwMode="auto">
          <a:xfrm rot="5400000">
            <a:off x="345281" y="3815557"/>
            <a:ext cx="650875" cy="639762"/>
            <a:chOff x="4142" y="1832"/>
            <a:chExt cx="1621" cy="1610"/>
          </a:xfrm>
        </p:grpSpPr>
        <p:sp>
          <p:nvSpPr>
            <p:cNvPr id="1038" name="Oval 18"/>
            <p:cNvSpPr>
              <a:spLocks noChangeArrowheads="1"/>
            </p:cNvSpPr>
            <p:nvPr/>
          </p:nvSpPr>
          <p:spPr bwMode="gray">
            <a:xfrm>
              <a:off x="4142" y="1832"/>
              <a:ext cx="1621" cy="161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rgbClr val="C0C0C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1039" name="Oval 23" descr="Pink tissue paper"/>
            <p:cNvSpPr>
              <a:spLocks noChangeArrowheads="1"/>
            </p:cNvSpPr>
            <p:nvPr/>
          </p:nvSpPr>
          <p:spPr bwMode="gray">
            <a:xfrm>
              <a:off x="4245" y="2090"/>
              <a:ext cx="1422" cy="1091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37" name="Group 14"/>
          <p:cNvGrpSpPr>
            <a:grpSpLocks/>
          </p:cNvGrpSpPr>
          <p:nvPr/>
        </p:nvGrpSpPr>
        <p:grpSpPr bwMode="auto">
          <a:xfrm rot="5400000">
            <a:off x="375444" y="5034757"/>
            <a:ext cx="650875" cy="639762"/>
            <a:chOff x="4142" y="1832"/>
            <a:chExt cx="1621" cy="1610"/>
          </a:xfrm>
        </p:grpSpPr>
        <p:sp>
          <p:nvSpPr>
            <p:cNvPr id="38" name="Oval 18"/>
            <p:cNvSpPr>
              <a:spLocks noChangeArrowheads="1"/>
            </p:cNvSpPr>
            <p:nvPr/>
          </p:nvSpPr>
          <p:spPr bwMode="gray">
            <a:xfrm>
              <a:off x="4142" y="1832"/>
              <a:ext cx="1621" cy="161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rgbClr val="C0C0C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39" name="Oval 23" descr="Pink tissue paper"/>
            <p:cNvSpPr>
              <a:spLocks noChangeArrowheads="1"/>
            </p:cNvSpPr>
            <p:nvPr/>
          </p:nvSpPr>
          <p:spPr bwMode="gray">
            <a:xfrm>
              <a:off x="4245" y="2090"/>
              <a:ext cx="1422" cy="1091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 algn="ctr">
              <a:noFill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grpSp>
        <p:nvGrpSpPr>
          <p:cNvPr id="40" name="Group 7"/>
          <p:cNvGrpSpPr>
            <a:grpSpLocks/>
          </p:cNvGrpSpPr>
          <p:nvPr/>
        </p:nvGrpSpPr>
        <p:grpSpPr bwMode="auto">
          <a:xfrm>
            <a:off x="1020763" y="5277484"/>
            <a:ext cx="326483" cy="167739"/>
            <a:chOff x="0" y="1896"/>
            <a:chExt cx="5760" cy="120"/>
          </a:xfrm>
        </p:grpSpPr>
        <p:sp>
          <p:nvSpPr>
            <p:cNvPr id="41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42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  <p:sp>
        <p:nvSpPr>
          <p:cNvPr id="43" name="AutoShape 27"/>
          <p:cNvSpPr>
            <a:spLocks noChangeArrowheads="1"/>
          </p:cNvSpPr>
          <p:nvPr/>
        </p:nvSpPr>
        <p:spPr bwMode="gray">
          <a:xfrm>
            <a:off x="1347246" y="4782184"/>
            <a:ext cx="6553200" cy="9906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web,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web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7"/>
          <p:cNvGrpSpPr>
            <a:grpSpLocks/>
          </p:cNvGrpSpPr>
          <p:nvPr/>
        </p:nvGrpSpPr>
        <p:grpSpPr bwMode="auto">
          <a:xfrm>
            <a:off x="971600" y="4077072"/>
            <a:ext cx="358281" cy="152400"/>
            <a:chOff x="0" y="1896"/>
            <a:chExt cx="5760" cy="120"/>
          </a:xfrm>
        </p:grpSpPr>
        <p:sp>
          <p:nvSpPr>
            <p:cNvPr id="46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  <p:sp>
          <p:nvSpPr>
            <p:cNvPr id="47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171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1" grpId="0" animBg="1"/>
      <p:bldP spid="6200" grpId="0" animBg="1"/>
      <p:bldP spid="1029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8443664" cy="4561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CƠ BẢN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Internet</a:t>
            </a:r>
            <a:endParaRPr lang="en-SG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charset="0"/>
              <a:buNone/>
            </a:pP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nhóm đô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" y="4293096"/>
            <a:ext cx="1995043" cy="174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2051721" y="2780928"/>
            <a:ext cx="6984776" cy="2808312"/>
          </a:xfrm>
          <a:prstGeom prst="cloudCallout">
            <a:avLst>
              <a:gd name="adj1" fmla="val -48339"/>
              <a:gd name="adj2" fmla="val 453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pt-BR" sz="2400" b="1" i="1" dirty="0">
                <a:latin typeface="Times New Roman" pitchFamily="18" charset="0"/>
                <a:cs typeface="Times New Roman" pitchFamily="18" charset="0"/>
              </a:rPr>
              <a:t>Internet giúp em làm được những việc gì?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052736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Internet</a:t>
            </a:r>
            <a:endParaRPr lang="en-SG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3245031" cy="285985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563888" y="2011961"/>
            <a:ext cx="5040560" cy="3672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máy tính trên thế giới kết nối với nhau tạo thành mạng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tính lớn nhất trong số đó được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kết nối internet em có thể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xem phim, tìm kiếm thông tin, liên lạc </a:t>
            </a:r>
          </a:p>
        </p:txBody>
      </p:sp>
    </p:spTree>
    <p:extLst>
      <p:ext uri="{BB962C8B-B14F-4D97-AF65-F5344CB8AC3E}">
        <p14:creationId xmlns:p14="http://schemas.microsoft.com/office/powerpoint/2010/main" val="78829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394773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HOẠT ĐỘNG CƠ BẢN</a:t>
            </a:r>
          </a:p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Internet</a:t>
            </a:r>
            <a:endParaRPr lang="en-SG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6200" y="1529790"/>
            <a:ext cx="8712968" cy="4491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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máy tính trên thế giới kết nối với nhau tạo thành mạng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tính lớn nhất trong số đó được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kết nối internet em có thể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xem phim, tìm kiếm thông tin, liên lạc </a:t>
            </a:r>
          </a:p>
        </p:txBody>
      </p:sp>
    </p:spTree>
    <p:extLst>
      <p:ext uri="{BB962C8B-B14F-4D97-AF65-F5344CB8AC3E}">
        <p14:creationId xmlns:p14="http://schemas.microsoft.com/office/powerpoint/2010/main" val="4367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022" y="1124744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endParaRPr lang="en-SG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022" y="1587557"/>
            <a:ext cx="8768755" cy="6783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1" name="Picture 20" descr="nhóm đô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" y="4221088"/>
            <a:ext cx="1995043" cy="182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loud Callout 21"/>
          <p:cNvSpPr/>
          <p:nvPr/>
        </p:nvSpPr>
        <p:spPr>
          <a:xfrm>
            <a:off x="2051720" y="1947597"/>
            <a:ext cx="6817262" cy="3137587"/>
          </a:xfrm>
          <a:prstGeom prst="cloudCallout">
            <a:avLst>
              <a:gd name="adj1" fmla="val -48339"/>
              <a:gd name="adj2" fmla="val 453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internet?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3" name="Cloud Callout 22"/>
          <p:cNvSpPr/>
          <p:nvPr/>
        </p:nvSpPr>
        <p:spPr>
          <a:xfrm>
            <a:off x="2074867" y="1916832"/>
            <a:ext cx="6647883" cy="3188118"/>
          </a:xfrm>
          <a:prstGeom prst="cloudCallout">
            <a:avLst>
              <a:gd name="adj1" fmla="val -48339"/>
              <a:gd name="adj2" fmla="val 453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u="sng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983" y="548680"/>
            <a:ext cx="86409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endParaRPr lang="en-SG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022" y="1556792"/>
            <a:ext cx="876875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xem các nội dung trên Internet, người ta dùng một chương trình gọi là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duyệt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 descr="Cốc cố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5258" y="4116674"/>
            <a:ext cx="1112526" cy="1112526"/>
          </a:xfrm>
          <a:prstGeom prst="rect">
            <a:avLst/>
          </a:prstGeom>
        </p:spPr>
      </p:pic>
      <p:pic>
        <p:nvPicPr>
          <p:cNvPr id="8" name="Picture 7" descr="gg chr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173176"/>
            <a:ext cx="999521" cy="999521"/>
          </a:xfrm>
          <a:prstGeom prst="rect">
            <a:avLst/>
          </a:prstGeom>
        </p:spPr>
      </p:pic>
      <p:pic>
        <p:nvPicPr>
          <p:cNvPr id="9" name="Picture 8" descr="internet explo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399" y="4088861"/>
            <a:ext cx="1168152" cy="1168152"/>
          </a:xfrm>
          <a:prstGeom prst="rect">
            <a:avLst/>
          </a:prstGeom>
        </p:spPr>
      </p:pic>
      <p:pic>
        <p:nvPicPr>
          <p:cNvPr id="10" name="Picture 9" descr="Mozill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148629"/>
            <a:ext cx="1132945" cy="10805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2382" y="3214717"/>
            <a:ext cx="6629978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duyệt</a:t>
            </a:r>
            <a:endParaRPr lang="en-S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5258" y="5517232"/>
            <a:ext cx="135520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Cốc </a:t>
            </a:r>
            <a:r>
              <a:rPr lang="en-US" sz="2400" dirty="0" err="1"/>
              <a:t>Cốc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1151" y="5517232"/>
            <a:ext cx="121249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Mozilla Firefox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6657" y="5517232"/>
            <a:ext cx="128931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Goolge</a:t>
            </a:r>
            <a:r>
              <a:rPr lang="en-US" sz="2400" dirty="0"/>
              <a:t> Chrome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2359" y="5517232"/>
            <a:ext cx="129614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Internet Explorer</a:t>
            </a:r>
            <a:endParaRPr lang="en-US" sz="2400" dirty="0"/>
          </a:p>
        </p:txBody>
      </p: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7601740" y="4077071"/>
            <a:ext cx="1314792" cy="2271158"/>
            <a:chOff x="8075612" y="3850961"/>
            <a:chExt cx="1676400" cy="1843653"/>
          </a:xfrm>
        </p:grpSpPr>
        <p:sp>
          <p:nvSpPr>
            <p:cNvPr id="22" name="Content Placeholder 3"/>
            <p:cNvSpPr txBox="1">
              <a:spLocks/>
            </p:cNvSpPr>
            <p:nvPr/>
          </p:nvSpPr>
          <p:spPr bwMode="auto">
            <a:xfrm>
              <a:off x="8075612" y="5020036"/>
              <a:ext cx="1676400" cy="67457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20000"/>
                </a:spcBef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Opera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2" t="35910" r="22212" b="38155"/>
            <a:stretch>
              <a:fillRect/>
            </a:stretch>
          </p:blipFill>
          <p:spPr bwMode="auto">
            <a:xfrm>
              <a:off x="8151812" y="3850961"/>
              <a:ext cx="1447800" cy="93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6172617" y="4116673"/>
            <a:ext cx="1257628" cy="2231555"/>
            <a:chOff x="9523413" y="3806194"/>
            <a:chExt cx="1676400" cy="2192646"/>
          </a:xfrm>
        </p:grpSpPr>
        <p:sp>
          <p:nvSpPr>
            <p:cNvPr id="25" name="Content Placeholder 3"/>
            <p:cNvSpPr txBox="1">
              <a:spLocks/>
            </p:cNvSpPr>
            <p:nvPr/>
          </p:nvSpPr>
          <p:spPr bwMode="auto">
            <a:xfrm>
              <a:off x="9523413" y="5206752"/>
              <a:ext cx="1676400" cy="79208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ct val="20000"/>
                </a:spcBef>
              </a:pP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Safari</a:t>
              </a:r>
            </a:p>
          </p:txBody>
        </p:sp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58" t="35910" r="6523" b="38155"/>
            <a:stretch>
              <a:fillRect/>
            </a:stretch>
          </p:blipFill>
          <p:spPr bwMode="auto">
            <a:xfrm>
              <a:off x="9599612" y="3806194"/>
              <a:ext cx="1436076" cy="111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197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0.2|0.2|0.4|0.2|0.6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</TotalTime>
  <Words>1191</Words>
  <Application>Microsoft Office PowerPoint</Application>
  <PresentationFormat>On-screen Show (4:3)</PresentationFormat>
  <Paragraphs>183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118</cp:revision>
  <dcterms:created xsi:type="dcterms:W3CDTF">2018-10-02T03:03:13Z</dcterms:created>
  <dcterms:modified xsi:type="dcterms:W3CDTF">2021-10-17T05:34:27Z</dcterms:modified>
</cp:coreProperties>
</file>