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289" r:id="rId3"/>
    <p:sldId id="276" r:id="rId4"/>
    <p:sldId id="277" r:id="rId5"/>
    <p:sldId id="296" r:id="rId6"/>
    <p:sldId id="278" r:id="rId7"/>
    <p:sldId id="280" r:id="rId8"/>
    <p:sldId id="283" r:id="rId9"/>
    <p:sldId id="281" r:id="rId10"/>
    <p:sldId id="299" r:id="rId11"/>
    <p:sldId id="285" r:id="rId12"/>
    <p:sldId id="290" r:id="rId13"/>
    <p:sldId id="291" r:id="rId14"/>
    <p:sldId id="286" r:id="rId15"/>
    <p:sldId id="292" r:id="rId16"/>
    <p:sldId id="293" r:id="rId17"/>
    <p:sldId id="294" r:id="rId18"/>
    <p:sldId id="297" r:id="rId19"/>
    <p:sldId id="270" r:id="rId20"/>
    <p:sldId id="301" r:id="rId21"/>
    <p:sldId id="30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FF"/>
    <a:srgbClr val="CC00FF"/>
    <a:srgbClr val="FFFFFF"/>
    <a:srgbClr val="009900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5737" autoAdjust="0"/>
  </p:normalViewPr>
  <p:slideViewPr>
    <p:cSldViewPr>
      <p:cViewPr>
        <p:scale>
          <a:sx n="65" d="100"/>
          <a:sy n="65" d="100"/>
        </p:scale>
        <p:origin x="-1286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5132712-A800-4588-B668-B9138D984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308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Blocks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0CB452-10A3-49A9-9BAC-DA3C40A571BE}" type="slidenum">
              <a:rPr lang="en-US" altLang="en-US" sz="1200" smtClean="0">
                <a:latin typeface="Arial" charset="0"/>
              </a:rPr>
              <a:pPr/>
              <a:t>6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32712-A800-4588-B668-B9138D9840C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49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Ở chế độ hai người chơi, mỗ người có một lượt chơi riêng, người nào xoá hết các ô vuông trên màn hình  nhanh nhất người đó sẽ chiến thắng.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560B66-DA13-4E15-AB73-6812AA144C90}" type="slidenum">
              <a:rPr lang="en-US" altLang="en-US" sz="1200" smtClean="0">
                <a:latin typeface="Arial" charset="0"/>
              </a:rPr>
              <a:pPr/>
              <a:t>13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5E71-DAC8-443B-B8D2-FACEE2D7B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11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B408-6E1E-49B4-B57E-5F344D2A2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19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ED8ED-E739-4245-AF4E-5DF57E37F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84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0847-94E6-4BDF-B541-8C021C6D6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12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95118-47F1-4A40-9BDA-B7A5E1E91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96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56C0E-D942-4BC3-98A5-6DE63E272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41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B01F4-6F71-453C-A181-17E7A2788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05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AD2E4-7477-4FBE-926D-AABA05212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09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15635-AD01-4872-A58B-C5BEF83347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A0465-A5A7-43E6-BE25-0DF29F1E3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55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322F-0376-4C19-BCA3-5BF3A5A97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35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C15924B6-33AB-4918-8D8C-811B24602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14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6324600" cy="2438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vi-VN" sz="2800" kern="10">
              <a:ln w="1270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054" name="WordArt 20"/>
          <p:cNvSpPr>
            <a:spLocks noChangeArrowheads="1" noChangeShapeType="1" noTextEdit="1"/>
          </p:cNvSpPr>
          <p:nvPr/>
        </p:nvSpPr>
        <p:spPr bwMode="auto">
          <a:xfrm>
            <a:off x="2901950" y="1219200"/>
            <a:ext cx="381000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TIN HỌC</a:t>
            </a:r>
          </a:p>
          <a:p>
            <a:pPr algn="ctr"/>
            <a:r>
              <a:rPr lang="vi-VN" sz="3600" kern="1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kern="10" smtClean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vi-VN" sz="3600" kern="10" dirty="0">
              <a:ln w="9525" cap="sq">
                <a:solidFill>
                  <a:srgbClr val="FF0066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8" name="TextBox 19"/>
          <p:cNvSpPr txBox="1">
            <a:spLocks noChangeArrowheads="1"/>
          </p:cNvSpPr>
          <p:nvPr/>
        </p:nvSpPr>
        <p:spPr bwMode="auto">
          <a:xfrm>
            <a:off x="1981200" y="2584450"/>
            <a:ext cx="5572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altLang="vi-VN" sz="40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altLang="vi-VN" sz="4000" dirty="0" smtClean="0">
                <a:latin typeface="Times New Roman" pitchFamily="18" charset="0"/>
                <a:cs typeface="Times New Roman" pitchFamily="18" charset="0"/>
              </a:rPr>
              <a:t> Long</a:t>
            </a:r>
            <a:endParaRPr lang="en-US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66" y="4533910"/>
            <a:ext cx="3300134" cy="230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63246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6"/>
          <p:cNvSpPr txBox="1">
            <a:spLocks noChangeArrowheads="1"/>
          </p:cNvSpPr>
          <p:nvPr/>
        </p:nvSpPr>
        <p:spPr bwMode="auto">
          <a:xfrm>
            <a:off x="0" y="533400"/>
            <a:ext cx="8393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i="1" u="sng">
                <a:solidFill>
                  <a:srgbClr val="0000FF"/>
                </a:solidFill>
              </a:rPr>
              <a:t>2. Quy tắc chơi.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572000" y="2895600"/>
            <a:ext cx="4572000" cy="2514600"/>
          </a:xfrm>
          <a:prstGeom prst="wedgeEllipseCallout">
            <a:avLst>
              <a:gd name="adj1" fmla="val -101176"/>
              <a:gd name="adj2" fmla="val -4624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Sau khi lật đúng các hết các ô trong trò chơi thì phần mềm sẽ bắt chúng ta nhập tên người chơi.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915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38200" y="5029200"/>
            <a:ext cx="3733800" cy="990600"/>
          </a:xfrm>
          <a:prstGeom prst="wedgeEllipseCallout">
            <a:avLst>
              <a:gd name="adj1" fmla="val 51644"/>
              <a:gd name="adj2" fmla="val -32903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Tổng số thời gian mà em đã chơi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324600" y="4800600"/>
            <a:ext cx="2819400" cy="1219200"/>
          </a:xfrm>
          <a:prstGeom prst="wedgeEllipseCallout">
            <a:avLst>
              <a:gd name="adj1" fmla="val -42653"/>
              <a:gd name="adj2" fmla="val -19713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Tổng số cặp bị lộn</a:t>
            </a:r>
          </a:p>
        </p:txBody>
      </p:sp>
    </p:spTree>
    <p:extLst>
      <p:ext uri="{BB962C8B-B14F-4D97-AF65-F5344CB8AC3E}">
        <p14:creationId xmlns:p14="http://schemas.microsoft.com/office/powerpoint/2010/main" val="129395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09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b="1" smtClean="0">
                <a:solidFill>
                  <a:srgbClr val="FF3300"/>
                </a:solidFill>
                <a:latin typeface="Times New Roman" pitchFamily="18" charset="0"/>
              </a:rPr>
              <a:t>3. </a:t>
            </a:r>
            <a:r>
              <a:rPr lang="en-US" altLang="en-US" sz="3600" b="1" u="sng" smtClean="0">
                <a:solidFill>
                  <a:srgbClr val="FF3300"/>
                </a:solidFill>
                <a:latin typeface="Times New Roman" pitchFamily="18" charset="0"/>
              </a:rPr>
              <a:t>Bắt đầu chơi: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327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- Để bắt đầu chơi em nháy chọn </a:t>
            </a:r>
            <a:r>
              <a:rPr lang="en-US" altLang="en-US" b="1">
                <a:solidFill>
                  <a:srgbClr val="0000FF"/>
                </a:solidFill>
              </a:rPr>
              <a:t>Game</a:t>
            </a:r>
          </a:p>
        </p:txBody>
      </p:sp>
      <p:pic>
        <p:nvPicPr>
          <p:cNvPr id="1126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2672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5800" y="29718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- Sau đó chọn </a:t>
            </a:r>
            <a:r>
              <a:rPr lang="en-US" altLang="en-US" b="1">
                <a:solidFill>
                  <a:srgbClr val="0000FF"/>
                </a:solidFill>
              </a:rPr>
              <a:t>New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00400" y="1524000"/>
            <a:ext cx="14478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429000" y="1905000"/>
            <a:ext cx="12954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 flipV="1">
            <a:off x="4114800" y="16002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291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990600" y="533400"/>
            <a:ext cx="8229600" cy="609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3. </a:t>
            </a:r>
            <a:r>
              <a:rPr lang="en-US" altLang="en-US" sz="2800" b="1" u="sng" smtClean="0">
                <a:solidFill>
                  <a:srgbClr val="FF3300"/>
                </a:solidFill>
                <a:latin typeface="Times New Roman" pitchFamily="18" charset="0"/>
              </a:rPr>
              <a:t>Bắt đầu chơi: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5800" y="1295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a) Chế độ một người chơi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Chọn </a:t>
            </a:r>
            <a:r>
              <a:rPr lang="en-US" altLang="en-US" sz="2400" b="1" i="1">
                <a:solidFill>
                  <a:srgbClr val="CC00FF"/>
                </a:solidFill>
              </a:rPr>
              <a:t>Game</a:t>
            </a:r>
            <a:r>
              <a:rPr lang="en-US" altLang="en-US" sz="2400">
                <a:solidFill>
                  <a:srgbClr val="0000FF"/>
                </a:solidFill>
              </a:rPr>
              <a:t>, chọn </a:t>
            </a:r>
            <a:r>
              <a:rPr lang="en-US" altLang="en-US" sz="2400" b="1" i="1">
                <a:solidFill>
                  <a:srgbClr val="CC00FF"/>
                </a:solidFill>
              </a:rPr>
              <a:t>1 Player</a:t>
            </a:r>
            <a:r>
              <a:rPr lang="en-US" altLang="en-US" sz="2400">
                <a:solidFill>
                  <a:srgbClr val="0000FF"/>
                </a:solidFill>
              </a:rPr>
              <a:t>: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152900" y="11811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2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3619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85800" y="2662238"/>
            <a:ext cx="3810000" cy="481012"/>
            <a:chOff x="685800" y="4186535"/>
            <a:chExt cx="3810000" cy="480715"/>
          </a:xfrm>
        </p:grpSpPr>
        <p:pic>
          <p:nvPicPr>
            <p:cNvPr id="123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191000"/>
              <a:ext cx="11430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TextBox 27"/>
            <p:cNvSpPr txBox="1">
              <a:spLocks noChangeArrowheads="1"/>
            </p:cNvSpPr>
            <p:nvPr/>
          </p:nvSpPr>
          <p:spPr bwMode="auto">
            <a:xfrm>
              <a:off x="1828800" y="4186535"/>
              <a:ext cx="2667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400"/>
                <a:t>: Thời gian trò chơi</a:t>
              </a: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04800" y="3124200"/>
            <a:ext cx="4114800" cy="830263"/>
            <a:chOff x="304800" y="4648200"/>
            <a:chExt cx="4114800" cy="830263"/>
          </a:xfrm>
        </p:grpSpPr>
        <p:pic>
          <p:nvPicPr>
            <p:cNvPr id="1230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876800"/>
              <a:ext cx="2209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Box 28"/>
            <p:cNvSpPr txBox="1">
              <a:spLocks noChangeArrowheads="1"/>
            </p:cNvSpPr>
            <p:nvPr/>
          </p:nvSpPr>
          <p:spPr bwMode="auto">
            <a:xfrm>
              <a:off x="2667000" y="4648200"/>
              <a:ext cx="1752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400"/>
                <a:t>: Tổng số lần lật hình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4267200" y="2895600"/>
            <a:ext cx="1676400" cy="1447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62400" y="3581400"/>
            <a:ext cx="3657600" cy="76200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8229600" cy="609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3. </a:t>
            </a:r>
            <a:r>
              <a:rPr lang="en-US" altLang="en-US" sz="2800" b="1" u="sng" smtClean="0">
                <a:solidFill>
                  <a:srgbClr val="FF3300"/>
                </a:solidFill>
                <a:latin typeface="Times New Roman" pitchFamily="18" charset="0"/>
              </a:rPr>
              <a:t>Bắt đầu chơi: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a) Chế độ hai người chơi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9600" y="22860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Chọn </a:t>
            </a:r>
            <a:r>
              <a:rPr lang="en-US" altLang="en-US" sz="2400" b="1" i="1">
                <a:solidFill>
                  <a:srgbClr val="CC00FF"/>
                </a:solidFill>
              </a:rPr>
              <a:t>Game</a:t>
            </a:r>
            <a:r>
              <a:rPr lang="en-US" altLang="en-US" sz="2400">
                <a:solidFill>
                  <a:srgbClr val="0000FF"/>
                </a:solidFill>
              </a:rPr>
              <a:t>, chọn </a:t>
            </a:r>
            <a:r>
              <a:rPr lang="en-US" altLang="en-US" sz="2400" b="1" i="1">
                <a:solidFill>
                  <a:srgbClr val="CC00FF"/>
                </a:solidFill>
              </a:rPr>
              <a:t>2 Player</a:t>
            </a:r>
            <a:r>
              <a:rPr lang="en-US" altLang="en-US" sz="2400">
                <a:solidFill>
                  <a:srgbClr val="0000FF"/>
                </a:solidFill>
              </a:rPr>
              <a:t>: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133600" y="1439863"/>
            <a:ext cx="3505200" cy="993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114800" y="1981200"/>
            <a:ext cx="15240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33528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96863" y="4746625"/>
            <a:ext cx="5189537" cy="830263"/>
            <a:chOff x="373063" y="4960938"/>
            <a:chExt cx="5189537" cy="830262"/>
          </a:xfrm>
        </p:grpSpPr>
        <p:sp>
          <p:nvSpPr>
            <p:cNvPr id="13328" name="TextBox 28"/>
            <p:cNvSpPr txBox="1">
              <a:spLocks noChangeArrowheads="1"/>
            </p:cNvSpPr>
            <p:nvPr/>
          </p:nvSpPr>
          <p:spPr bwMode="auto">
            <a:xfrm>
              <a:off x="2209800" y="4960938"/>
              <a:ext cx="33528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400"/>
                <a:t>: Người chơi thứ hai chưa lật được hình nào</a:t>
              </a:r>
            </a:p>
          </p:txBody>
        </p:sp>
        <p:pic>
          <p:nvPicPr>
            <p:cNvPr id="133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3" y="5029200"/>
              <a:ext cx="176053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6863" y="3351213"/>
            <a:ext cx="5181600" cy="830262"/>
            <a:chOff x="304800" y="4122738"/>
            <a:chExt cx="5181600" cy="830262"/>
          </a:xfrm>
        </p:grpSpPr>
        <p:sp>
          <p:nvSpPr>
            <p:cNvPr id="13326" name="TextBox 27"/>
            <p:cNvSpPr txBox="1">
              <a:spLocks noChangeArrowheads="1"/>
            </p:cNvSpPr>
            <p:nvPr/>
          </p:nvSpPr>
          <p:spPr bwMode="auto">
            <a:xfrm>
              <a:off x="2209800" y="4122738"/>
              <a:ext cx="32766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400"/>
                <a:t>: Người chơi thứ nhất đã lật được hai cặp hình</a:t>
              </a: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191000"/>
              <a:ext cx="18288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" name="Straight Arrow Connector 19"/>
          <p:cNvCxnSpPr/>
          <p:nvPr/>
        </p:nvCxnSpPr>
        <p:spPr>
          <a:xfrm>
            <a:off x="4987925" y="3886200"/>
            <a:ext cx="955675" cy="368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95800" y="4433888"/>
            <a:ext cx="3733800" cy="976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1800" y="4191000"/>
            <a:ext cx="228600" cy="2762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0" t="23958" r="38281" b="53125"/>
          <a:stretch>
            <a:fillRect/>
          </a:stretch>
        </p:blipFill>
        <p:spPr bwMode="auto">
          <a:xfrm>
            <a:off x="3505200" y="2574925"/>
            <a:ext cx="56388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609600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c) Em chọn </a:t>
            </a:r>
            <a:r>
              <a:rPr lang="en-US" altLang="en-US" b="1">
                <a:solidFill>
                  <a:srgbClr val="FF00FF"/>
                </a:solidFill>
              </a:rPr>
              <a:t>Skill </a:t>
            </a:r>
            <a:r>
              <a:rPr lang="en-US" altLang="en-US" b="1"/>
              <a:t>rồi chọn </a:t>
            </a:r>
            <a:r>
              <a:rPr lang="en-US" altLang="en-US" b="1">
                <a:solidFill>
                  <a:srgbClr val="FF00FF"/>
                </a:solidFill>
              </a:rPr>
              <a:t>BigBoard </a:t>
            </a:r>
            <a:r>
              <a:rPr lang="en-US" altLang="en-US" b="1"/>
              <a:t>để tăng số hình trong cửa sổ trò chơi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2971800" y="1106487"/>
            <a:ext cx="1219200" cy="1905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5105400" y="1182687"/>
            <a:ext cx="152400" cy="2590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51" grpId="0" animBg="1"/>
      <p:bldP spid="358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c) Em chọn chế độ hai người chơi và cùng thi với bạn xem ai có trí nhớ tốt hơn 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5800" y="1868487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a) Chế độ hai người chơi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09600" y="2554287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Chọn </a:t>
            </a:r>
            <a:r>
              <a:rPr lang="en-US" altLang="en-US" sz="2400" b="1" i="1">
                <a:solidFill>
                  <a:srgbClr val="CC00FF"/>
                </a:solidFill>
              </a:rPr>
              <a:t>Game</a:t>
            </a:r>
            <a:r>
              <a:rPr lang="en-US" altLang="en-US" sz="2400">
                <a:solidFill>
                  <a:srgbClr val="0000FF"/>
                </a:solidFill>
              </a:rPr>
              <a:t>, chọn </a:t>
            </a:r>
            <a:r>
              <a:rPr lang="en-US" altLang="en-US" sz="2400" b="1" i="1">
                <a:solidFill>
                  <a:srgbClr val="CC00FF"/>
                </a:solidFill>
              </a:rPr>
              <a:t>2 Player</a:t>
            </a:r>
            <a:r>
              <a:rPr lang="en-US" altLang="en-US" sz="240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11287"/>
            <a:ext cx="33528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914400" y="381000"/>
            <a:ext cx="8229600" cy="609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4.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Thoát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khỏi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trò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3300"/>
                </a:solidFill>
                <a:latin typeface="Times New Roman" pitchFamily="18" charset="0"/>
              </a:rPr>
              <a:t>chơi</a:t>
            </a:r>
            <a:r>
              <a:rPr lang="en-US" altLang="en-US" sz="2800" b="1" u="sng" dirty="0" smtClean="0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344646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486400" y="1219200"/>
            <a:ext cx="2514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4762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4724400" y="1981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457200" y="121920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CC00FF"/>
                </a:solidFill>
              </a:rPr>
              <a:t>? Nêu cách thoát khởi trò chơi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19200"/>
            <a:ext cx="3733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cần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ghi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nhớ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17411" name="AutoShape 4" descr="Káº¿t quáº£ hÃ¬nh áº£nh cho quáº£ tÃ¡o ap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2" name="AutoShape 6" descr="Káº¿t quáº£ hÃ¬nh áº£nh cho quáº£ tÃ¡o ap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3" name="AutoShape 8" descr="Káº¿t quáº£ hÃ¬nh áº£nh cho quáº£ tÃ¡o ap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40075"/>
            <a:ext cx="381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3886200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6" name="Group 13"/>
          <p:cNvGrpSpPr>
            <a:grpSpLocks/>
          </p:cNvGrpSpPr>
          <p:nvPr/>
        </p:nvGrpSpPr>
        <p:grpSpPr bwMode="auto">
          <a:xfrm>
            <a:off x="2057400" y="2362200"/>
            <a:ext cx="6934200" cy="3276600"/>
            <a:chOff x="2057400" y="2362200"/>
            <a:chExt cx="6934200" cy="3276600"/>
          </a:xfrm>
        </p:grpSpPr>
        <p:sp>
          <p:nvSpPr>
            <p:cNvPr id="5" name="Cloud 4"/>
            <p:cNvSpPr/>
            <p:nvPr/>
          </p:nvSpPr>
          <p:spPr>
            <a:xfrm>
              <a:off x="2057400" y="2362200"/>
              <a:ext cx="6934200" cy="3276600"/>
            </a:xfrm>
            <a:prstGeom prst="cloud">
              <a:avLst/>
            </a:prstGeom>
            <a:ln w="76200">
              <a:solidFill>
                <a:srgbClr val="CC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418" name="TextBox 11"/>
            <p:cNvSpPr txBox="1">
              <a:spLocks noChangeArrowheads="1"/>
            </p:cNvSpPr>
            <p:nvPr/>
          </p:nvSpPr>
          <p:spPr bwMode="auto">
            <a:xfrm>
              <a:off x="2895600" y="3131403"/>
              <a:ext cx="5105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400"/>
                <a:t>         </a:t>
              </a:r>
              <a:r>
                <a:rPr lang="en-US" altLang="en-US" sz="2400">
                  <a:cs typeface="Times New Roman" pitchFamily="18" charset="0"/>
                </a:rPr>
                <a:t>Em chỉ cần lật được liên tục hai hình tại một thời điểm</a:t>
              </a:r>
            </a:p>
          </p:txBody>
        </p:sp>
        <p:sp>
          <p:nvSpPr>
            <p:cNvPr id="17419" name="TextBox 12"/>
            <p:cNvSpPr txBox="1">
              <a:spLocks noChangeArrowheads="1"/>
            </p:cNvSpPr>
            <p:nvPr/>
          </p:nvSpPr>
          <p:spPr bwMode="auto">
            <a:xfrm>
              <a:off x="3048000" y="3969603"/>
              <a:ext cx="5105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400"/>
                <a:t>        Quan sát và ghi nhớ vị trí hình để giành được số điểm cao nhất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533400"/>
            <a:ext cx="52245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cố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dặn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dò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- Em hãy mở trò chơi Blocks rồi chơi lại với chế độ 1 người chơi?</a:t>
            </a: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619250" y="908050"/>
            <a:ext cx="5715000" cy="403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GIỜ HỌC KẾT THÚC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381000" y="4114800"/>
            <a:ext cx="8153400" cy="17700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QUÝ THẦY CÔ VÀ CÁC EM SỨC KHỎE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71600"/>
            <a:ext cx="2590800" cy="288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838200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Em hãy khởi động trình duyệt Google Chorm và mở trang web Violympic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2743200" y="223838"/>
            <a:ext cx="327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CC00FF"/>
                </a:solidFill>
                <a:cs typeface="Times New Roman" pitchFamily="18" charset="0"/>
              </a:rPr>
              <a:t>KHỞI ĐỘNG</a:t>
            </a:r>
            <a:endParaRPr lang="vi-VN" altLang="en-US" sz="2400" b="1" dirty="0">
              <a:solidFill>
                <a:srgbClr val="CC00FF"/>
              </a:solidFill>
              <a:cs typeface="Times New Roman" pitchFamily="18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6764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057400"/>
            <a:ext cx="6734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5410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400" b="1" u="sng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4400" b="1" u="sng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16: </a:t>
            </a:r>
            <a:r>
              <a:rPr lang="vi-VN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r>
              <a:rPr lang="vi-VN" sz="44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Blocks</a:t>
            </a:r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(</a:t>
            </a:r>
            <a:r>
              <a:rPr lang="en-US" sz="4400" b="1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  <a:endParaRPr lang="en-US" sz="44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677" y="1905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B. HOẠT ĐỘNG THỰC HÀNH</a:t>
            </a:r>
            <a:endParaRPr lang="en-US" b="1"/>
          </a:p>
        </p:txBody>
      </p:sp>
      <p:sp>
        <p:nvSpPr>
          <p:cNvPr id="2" name="Rectangle 1"/>
          <p:cNvSpPr/>
          <p:nvPr/>
        </p:nvSpPr>
        <p:spPr>
          <a:xfrm>
            <a:off x="552450" y="3078540"/>
            <a:ext cx="8305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Y/c </a:t>
            </a:r>
            <a:r>
              <a:rPr lang="es-ES" sz="3200" dirty="0" err="1"/>
              <a:t>học</a:t>
            </a:r>
            <a:r>
              <a:rPr lang="es-ES" sz="3200" dirty="0"/>
              <a:t> </a:t>
            </a:r>
            <a:r>
              <a:rPr lang="es-ES" sz="3200" dirty="0" err="1"/>
              <a:t>sinh</a:t>
            </a:r>
            <a:r>
              <a:rPr lang="es-ES" sz="3200" dirty="0"/>
              <a:t> </a:t>
            </a:r>
            <a:r>
              <a:rPr lang="es-ES" sz="3200" dirty="0" err="1"/>
              <a:t>khởi</a:t>
            </a:r>
            <a:r>
              <a:rPr lang="es-ES" sz="3200" dirty="0"/>
              <a:t> </a:t>
            </a:r>
            <a:r>
              <a:rPr lang="es-ES" sz="3200" dirty="0" err="1"/>
              <a:t>động</a:t>
            </a:r>
            <a:r>
              <a:rPr lang="es-ES" sz="3200" dirty="0"/>
              <a:t> </a:t>
            </a:r>
            <a:r>
              <a:rPr lang="es-ES" sz="3200" dirty="0" err="1"/>
              <a:t>trò</a:t>
            </a:r>
            <a:r>
              <a:rPr lang="es-ES" sz="3200" dirty="0"/>
              <a:t> </a:t>
            </a:r>
            <a:r>
              <a:rPr lang="es-ES" sz="3200" dirty="0" err="1"/>
              <a:t>chơi</a:t>
            </a:r>
            <a:r>
              <a:rPr lang="es-ES" sz="3200" dirty="0"/>
              <a:t> Blocks, </a:t>
            </a:r>
            <a:r>
              <a:rPr lang="es-ES" sz="3200" dirty="0" err="1"/>
              <a:t>sau</a:t>
            </a:r>
            <a:r>
              <a:rPr lang="es-ES" sz="3200" dirty="0"/>
              <a:t> </a:t>
            </a:r>
            <a:r>
              <a:rPr lang="es-ES" sz="3200" dirty="0" err="1"/>
              <a:t>đó</a:t>
            </a:r>
            <a:r>
              <a:rPr lang="es-ES" sz="3200" dirty="0"/>
              <a:t> </a:t>
            </a:r>
            <a:r>
              <a:rPr lang="es-ES" sz="3200" dirty="0" err="1"/>
              <a:t>chọn</a:t>
            </a:r>
            <a:r>
              <a:rPr lang="es-ES" sz="3200" dirty="0"/>
              <a:t> </a:t>
            </a:r>
            <a:r>
              <a:rPr lang="es-ES" sz="3200" dirty="0" err="1"/>
              <a:t>chế</a:t>
            </a:r>
            <a:r>
              <a:rPr lang="es-ES" sz="3200" dirty="0"/>
              <a:t> </a:t>
            </a:r>
            <a:r>
              <a:rPr lang="es-ES" sz="3200" dirty="0" err="1"/>
              <a:t>độ</a:t>
            </a:r>
            <a:r>
              <a:rPr lang="es-ES" sz="3200" dirty="0"/>
              <a:t> </a:t>
            </a:r>
            <a:r>
              <a:rPr lang="es-ES" sz="3200" dirty="0" err="1"/>
              <a:t>hai</a:t>
            </a:r>
            <a:r>
              <a:rPr lang="es-ES" sz="3200" dirty="0"/>
              <a:t> </a:t>
            </a:r>
            <a:r>
              <a:rPr lang="es-ES" sz="3200" dirty="0" err="1"/>
              <a:t>người</a:t>
            </a:r>
            <a:r>
              <a:rPr lang="es-ES" sz="3200" dirty="0"/>
              <a:t> </a:t>
            </a:r>
            <a:r>
              <a:rPr lang="es-ES" sz="3200" dirty="0" err="1"/>
              <a:t>chơi</a:t>
            </a:r>
            <a:r>
              <a:rPr lang="es-ES" sz="3200" dirty="0"/>
              <a:t>, </a:t>
            </a:r>
            <a:r>
              <a:rPr lang="es-ES" sz="3200" dirty="0" err="1"/>
              <a:t>hoạt</a:t>
            </a:r>
            <a:r>
              <a:rPr lang="es-ES" sz="3200" dirty="0"/>
              <a:t> </a:t>
            </a:r>
            <a:r>
              <a:rPr lang="es-ES" sz="3200" dirty="0" err="1"/>
              <a:t>động</a:t>
            </a:r>
            <a:r>
              <a:rPr lang="es-ES" sz="3200" dirty="0"/>
              <a:t> </a:t>
            </a:r>
            <a:r>
              <a:rPr lang="es-ES" sz="3200" dirty="0" err="1"/>
              <a:t>nhóm</a:t>
            </a:r>
            <a:r>
              <a:rPr lang="es-ES" sz="3200" dirty="0"/>
              <a:t> </a:t>
            </a:r>
            <a:r>
              <a:rPr lang="es-ES" sz="3200" dirty="0" err="1"/>
              <a:t>đôi</a:t>
            </a:r>
            <a:r>
              <a:rPr lang="es-ES" sz="3200" dirty="0"/>
              <a:t> </a:t>
            </a:r>
            <a:r>
              <a:rPr lang="es-ES" sz="3200" dirty="0" err="1"/>
              <a:t>lần</a:t>
            </a:r>
            <a:r>
              <a:rPr lang="es-ES" sz="3200" dirty="0"/>
              <a:t> </a:t>
            </a:r>
            <a:r>
              <a:rPr lang="es-ES" sz="3200" dirty="0" err="1"/>
              <a:t>lược</a:t>
            </a:r>
            <a:r>
              <a:rPr lang="es-ES" sz="3200" dirty="0"/>
              <a:t> </a:t>
            </a:r>
            <a:r>
              <a:rPr lang="es-ES" sz="3200" dirty="0" err="1"/>
              <a:t>thực</a:t>
            </a:r>
            <a:r>
              <a:rPr lang="es-ES" sz="3200" dirty="0"/>
              <a:t> </a:t>
            </a:r>
            <a:r>
              <a:rPr lang="es-ES" sz="3200" dirty="0" err="1"/>
              <a:t>hành</a:t>
            </a:r>
            <a:r>
              <a:rPr lang="es-ES" sz="3200" dirty="0"/>
              <a:t> </a:t>
            </a:r>
            <a:r>
              <a:rPr lang="es-ES" sz="3200" dirty="0" err="1"/>
              <a:t>trò</a:t>
            </a:r>
            <a:r>
              <a:rPr lang="es-ES" sz="3200" dirty="0"/>
              <a:t> </a:t>
            </a:r>
            <a:r>
              <a:rPr lang="es-ES" sz="3200" dirty="0" err="1"/>
              <a:t>chơi</a:t>
            </a:r>
            <a:r>
              <a:rPr lang="es-ES" sz="3200" dirty="0"/>
              <a:t> Blocks?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615130" y="2527012"/>
            <a:ext cx="8305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smtClean="0"/>
              <a:t>Em hãy nêu quy tắc chơi trò chơi Blocks?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7831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780364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C. CỦNG CỐ</a:t>
            </a:r>
            <a:endParaRPr lang="en-US" sz="3600" b="1"/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- Em hãy mở trò chơi Blocks rồi chơi lại với chế độ 2 người chơi?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23068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2971800" y="381000"/>
            <a:ext cx="320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400" b="1" u="sng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4400" b="1" u="sng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15: </a:t>
            </a:r>
            <a:r>
              <a:rPr lang="vi-VN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Blocks</a:t>
            </a:r>
            <a:endParaRPr lang="en-US" sz="44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1524000"/>
            <a:ext cx="464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1. Giới thiệu trò chơi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2057400"/>
            <a:ext cx="464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FF"/>
                </a:solidFill>
              </a:rPr>
              <a:t>* Khởi động trò chơi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6800" y="4724400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00FF"/>
                </a:solidFill>
              </a:rPr>
              <a:t>? Em hãy nêu cách khởi động trò chơi Blocks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6400800" y="2667000"/>
            <a:ext cx="2438400" cy="17526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85800" y="52578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- </a:t>
            </a:r>
            <a:r>
              <a:rPr lang="en-US" altLang="en-US" b="1">
                <a:solidFill>
                  <a:srgbClr val="0000FF"/>
                </a:solidFill>
              </a:rPr>
              <a:t>Để khởi động trò chơi ta nháy đúp chuột lên biểu tượng</a:t>
            </a:r>
            <a:endParaRPr lang="en-US" altLang="en-US" sz="320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791200"/>
            <a:ext cx="600075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2209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419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2667000" y="4343400"/>
            <a:ext cx="2514600" cy="1524000"/>
          </a:xfrm>
          <a:prstGeom prst="wedgeRoundRectCallout">
            <a:avLst>
              <a:gd name="adj1" fmla="val -111458"/>
              <a:gd name="adj2" fmla="val -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1200" b="1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Nháy đúp chuột vào biểu tượng Blocks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19481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895600" y="2514600"/>
            <a:ext cx="2514600" cy="1524000"/>
          </a:xfrm>
          <a:prstGeom prst="wedgeRoundRectCallout">
            <a:avLst>
              <a:gd name="adj1" fmla="val -111458"/>
              <a:gd name="adj2" fmla="val -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1200" b="1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Nháy đúp chuột vào biểu tượng Blocks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751167" cy="363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3"/>
          <p:cNvSpPr txBox="1">
            <a:spLocks noChangeArrowheads="1"/>
          </p:cNvSpPr>
          <p:nvPr/>
        </p:nvSpPr>
        <p:spPr bwMode="auto">
          <a:xfrm>
            <a:off x="762000" y="0"/>
            <a:ext cx="464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</a:rPr>
              <a:t>1. Giới thiệu trò chơi</a:t>
            </a: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30" y="685800"/>
            <a:ext cx="377027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5720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dirty="0" err="1">
                <a:cs typeface="Times New Roman" pitchFamily="18" charset="0"/>
              </a:rPr>
              <a:t>Có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nhiều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hình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giống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nhau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ẩn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dưới</a:t>
            </a:r>
            <a:r>
              <a:rPr lang="en-US" altLang="en-US" dirty="0">
                <a:cs typeface="Times New Roman" pitchFamily="18" charset="0"/>
              </a:rPr>
              <a:t> ô </a:t>
            </a:r>
            <a:r>
              <a:rPr lang="en-US" altLang="en-US" dirty="0" err="1">
                <a:cs typeface="Times New Roman" pitchFamily="18" charset="0"/>
              </a:rPr>
              <a:t>vuông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màu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vàng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nhiệm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vụ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là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lật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đúng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hai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hình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giống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nhau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để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xoá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chúng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khi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không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còn</a:t>
            </a:r>
            <a:r>
              <a:rPr lang="en-US" altLang="en-US" dirty="0">
                <a:cs typeface="Times New Roman" pitchFamily="18" charset="0"/>
              </a:rPr>
              <a:t> ô </a:t>
            </a:r>
            <a:r>
              <a:rPr lang="en-US" altLang="en-US" dirty="0" err="1">
                <a:cs typeface="Times New Roman" pitchFamily="18" charset="0"/>
              </a:rPr>
              <a:t>vuông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nào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trên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màn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hình</a:t>
            </a:r>
            <a:r>
              <a:rPr lang="en-US" altLang="en-US" dirty="0">
                <a:cs typeface="Times New Roman" pitchFamily="18" charset="0"/>
              </a:rPr>
              <a:t> , </a:t>
            </a:r>
            <a:r>
              <a:rPr lang="en-US" altLang="en-US" dirty="0" err="1">
                <a:cs typeface="Times New Roman" pitchFamily="18" charset="0"/>
              </a:rPr>
              <a:t>trò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chơi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sẽ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chuyển</a:t>
            </a:r>
            <a:r>
              <a:rPr lang="en-US" altLang="en-US" dirty="0">
                <a:cs typeface="Times New Roman" pitchFamily="18" charset="0"/>
              </a:rPr>
              <a:t> sang </a:t>
            </a:r>
            <a:r>
              <a:rPr lang="en-US" altLang="en-US" dirty="0" err="1">
                <a:cs typeface="Times New Roman" pitchFamily="18" charset="0"/>
              </a:rPr>
              <a:t>cấp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độ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chơi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khó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lên</a:t>
            </a:r>
            <a:r>
              <a:rPr lang="en-US" altLang="en-US" dirty="0">
                <a:cs typeface="Times New Roman" pitchFamily="18" charset="0"/>
              </a:rPr>
              <a:t>. Qua </a:t>
            </a:r>
            <a:r>
              <a:rPr lang="en-US" altLang="en-US" dirty="0" err="1">
                <a:cs typeface="Times New Roman" pitchFamily="18" charset="0"/>
              </a:rPr>
              <a:t>các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thử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thách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trong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trò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chơi</a:t>
            </a:r>
            <a:r>
              <a:rPr lang="en-US" altLang="en-US" dirty="0">
                <a:cs typeface="Times New Roman" pitchFamily="18" charset="0"/>
              </a:rPr>
              <a:t> Blocks </a:t>
            </a:r>
            <a:r>
              <a:rPr lang="en-US" altLang="en-US" dirty="0" err="1">
                <a:cs typeface="Times New Roman" pitchFamily="18" charset="0"/>
              </a:rPr>
              <a:t>sẽ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giúp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em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rèn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luyện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khả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năng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ghi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nhớ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của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mình</a:t>
            </a:r>
            <a:endParaRPr lang="en-US" altLang="en-US" dirty="0"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0825"/>
            <a:ext cx="42767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16063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25450" y="609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/>
              <a:t>2. </a:t>
            </a:r>
            <a:r>
              <a:rPr lang="en-US" altLang="en-US" b="1" u="sng"/>
              <a:t>Cách chơi: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562600" y="4035425"/>
            <a:ext cx="3429000" cy="1143000"/>
          </a:xfrm>
          <a:prstGeom prst="wedgeEllipseCallout">
            <a:avLst>
              <a:gd name="adj1" fmla="val -127792"/>
              <a:gd name="adj2" fmla="val -68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Nháy chuột lên ô vuông màu vàng.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5557838" y="1371600"/>
            <a:ext cx="3429000" cy="1371600"/>
          </a:xfrm>
          <a:prstGeom prst="wedgeEllipseCallout">
            <a:avLst>
              <a:gd name="adj1" fmla="val -87648"/>
              <a:gd name="adj2" fmla="val 66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Các em sẽ làm gì để hình vẽ được lật lên?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304800"/>
            <a:ext cx="804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Trò chơi giúp em rèn luyện kỹ năng nào?</a:t>
            </a:r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8610600" y="304800"/>
            <a:ext cx="48895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2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27653" grpId="0" animBg="1"/>
      <p:bldP spid="27658" grpId="0" animBg="1"/>
      <p:bldP spid="27658" grpId="1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503238" y="457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</a:rPr>
              <a:t>2. </a:t>
            </a:r>
            <a:r>
              <a:rPr lang="en-US" altLang="en-US" sz="3200" b="1" u="sng">
                <a:solidFill>
                  <a:srgbClr val="FF3300"/>
                </a:solidFill>
              </a:rPr>
              <a:t>Cách chơi:</a:t>
            </a: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2767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28600" y="2395538"/>
            <a:ext cx="44513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 </a:t>
            </a:r>
            <a:r>
              <a:rPr lang="en-US" altLang="en-US" sz="2400" b="1">
                <a:solidFill>
                  <a:srgbClr val="0000FF"/>
                </a:solidFill>
              </a:rPr>
              <a:t>- Nếu lật được liêt tiếp 2 ô có hình vẽ giống nhau, các ô này sẽ biến mất.</a:t>
            </a:r>
            <a:endParaRPr lang="en-US" altLang="en-US" b="1">
              <a:solidFill>
                <a:srgbClr val="0000FF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1000" y="1066800"/>
            <a:ext cx="4267200" cy="4343400"/>
            <a:chOff x="96" y="1200"/>
            <a:chExt cx="2688" cy="2736"/>
          </a:xfrm>
        </p:grpSpPr>
        <p:pic>
          <p:nvPicPr>
            <p:cNvPr id="922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00"/>
              <a:ext cx="2688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" y="3480"/>
              <a:ext cx="37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3048"/>
              <a:ext cx="37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85800" y="54864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Nếu em lật được hai ô có hình giống nhau thì hai ô đó sẽ như thê nào?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82" grpId="0"/>
      <p:bldP spid="3278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438400"/>
            <a:ext cx="42957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4286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5900" y="-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/>
              <a:t>2. Cách chơi</a:t>
            </a:r>
            <a:endParaRPr lang="en-US" altLang="en-US" b="1" u="sng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3352800" y="60960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Hai ô vuông vừa lật được úp lại.</a:t>
            </a: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6096000" y="4953000"/>
            <a:ext cx="91440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V="1">
            <a:off x="6172200" y="3962400"/>
            <a:ext cx="2286000" cy="2286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457200"/>
            <a:ext cx="8686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Em di chuyển chuột vào vị trí ô vuông cần lật rồi nháy chuột, hình bên dưới sẽ hiện ra. Nếu lật được hai ô có hình vẽ giống nhau các ô này sẽ biến mất, còn không giống nhau các ô này sẽ úp lại. Mỗi lần chỉ được phép lật hai ô vuông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0" grpId="0"/>
      <p:bldP spid="28691" grpId="0" animBg="1"/>
      <p:bldP spid="28692" grpId="0" animBg="1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763</Words>
  <Application>Microsoft Office PowerPoint</Application>
  <PresentationFormat>On-screen Show (4:3)</PresentationFormat>
  <Paragraphs>71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lEt'sgO!</dc:creator>
  <cp:lastModifiedBy>Admin</cp:lastModifiedBy>
  <cp:revision>194</cp:revision>
  <dcterms:created xsi:type="dcterms:W3CDTF">2010-04-20T01:43:28Z</dcterms:created>
  <dcterms:modified xsi:type="dcterms:W3CDTF">2021-10-20T11:01:37Z</dcterms:modified>
</cp:coreProperties>
</file>