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318" r:id="rId2"/>
    <p:sldId id="351" r:id="rId3"/>
    <p:sldId id="315" r:id="rId4"/>
    <p:sldId id="321" r:id="rId5"/>
    <p:sldId id="303" r:id="rId6"/>
    <p:sldId id="320" r:id="rId7"/>
    <p:sldId id="313" r:id="rId8"/>
    <p:sldId id="325" r:id="rId9"/>
    <p:sldId id="326" r:id="rId10"/>
    <p:sldId id="327" r:id="rId11"/>
    <p:sldId id="328" r:id="rId12"/>
    <p:sldId id="329" r:id="rId13"/>
    <p:sldId id="335" r:id="rId14"/>
    <p:sldId id="341" r:id="rId15"/>
    <p:sldId id="343" r:id="rId16"/>
    <p:sldId id="342" r:id="rId17"/>
    <p:sldId id="344" r:id="rId18"/>
    <p:sldId id="349" r:id="rId19"/>
    <p:sldId id="339" r:id="rId20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CC"/>
    <a:srgbClr val="66CCFF"/>
    <a:srgbClr val="CCFFCC"/>
    <a:srgbClr val="0099CC"/>
    <a:srgbClr val="CCCCFF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1F1852-740F-40D0-A73F-24E3822F8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9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DFB6-B320-41B5-9C90-DCCC5C38A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E4AE-F362-45C4-BC27-FF4A0E9B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6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C640-63EE-4574-8560-123817CD2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0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3C2F-FA94-4256-9057-86739BCCD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5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AE2A-3CAF-4A22-8944-4AA804A8C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F6EF-0441-41EA-87C0-3C5553B5A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1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8E37-0343-4E78-BEF6-7BC277BCD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3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D05F-891A-4D4F-A95D-DDE366AF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8D69-37B1-49EA-A9F7-B56A21536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9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8948-B984-4B62-B4F1-FCA974988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921E-084C-4A1A-B830-6ACD4DFF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8B8E12-D94D-4526-B9BD-E812673E5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4099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762000" y="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403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          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2819400" y="5410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1524000" y="50292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3429000" y="533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28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0" y="3276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vi-VN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106" name="Line 16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08" name="Rectangle 18"/>
          <p:cNvSpPr>
            <a:spLocks noChangeArrowheads="1"/>
          </p:cNvSpPr>
          <p:nvPr/>
        </p:nvSpPr>
        <p:spPr bwMode="auto">
          <a:xfrm>
            <a:off x="4495800" y="3886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4109" name="Rectangle 19"/>
          <p:cNvSpPr>
            <a:spLocks noChangeArrowheads="1"/>
          </p:cNvSpPr>
          <p:nvPr/>
        </p:nvSpPr>
        <p:spPr bwMode="auto">
          <a:xfrm>
            <a:off x="4495800" y="3886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0" y="2438400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- Tình huống:  </a:t>
            </a:r>
          </a:p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Em đạt giải cao trong cuộc thi vẽ tranh, bạn chúc mừng em. Em sẽ nói gì để đáp lại lời chúc mừng của bạn?</a:t>
            </a:r>
          </a:p>
        </p:txBody>
      </p:sp>
      <p:sp>
        <p:nvSpPr>
          <p:cNvPr id="4112" name="WordArt 32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5334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- Cây hoa xin trời cho nó đổi vẻ đẹp thành hương thơm để đem lại niềm vui cho ông lão.</a:t>
            </a:r>
          </a:p>
        </p:txBody>
      </p:sp>
      <p:pic>
        <p:nvPicPr>
          <p:cNvPr id="13317" name="Picture 6" descr="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0" y="6335713"/>
            <a:ext cx="70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8437563" y="0"/>
            <a:ext cx="706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3429000" y="533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28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152400" y="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c. Về sau, cây hoa xin Trời điều gì? </a:t>
            </a: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pic>
        <p:nvPicPr>
          <p:cNvPr id="13324" name="Picture 22" descr="su_tich_hoa_da_lan_huong_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- Vì ban đêm là lúc yên tĩnh, ông lão không phải làm việc nên có thể thưởng thức hương thơm của hoa.</a:t>
            </a:r>
          </a:p>
        </p:txBody>
      </p:sp>
      <p:pic>
        <p:nvPicPr>
          <p:cNvPr id="14341" name="Picture 6" descr="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0" y="6335713"/>
            <a:ext cx="70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8437563" y="0"/>
            <a:ext cx="706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d. Vì sao Trời lại cho hoa có hương thơm vào ban đêm?</a:t>
            </a:r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pic>
        <p:nvPicPr>
          <p:cNvPr id="14347" name="Picture 22" descr="su_tich_hoa_da_lan_huong_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15363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762000" y="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839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Ca ngợi cây hoa dạ  lan hương biết cách  bày tỏ lòng biết  ơn thật cảm động  với người đã cứu  sống, chăm sóc nó.</a:t>
            </a:r>
          </a:p>
        </p:txBody>
      </p:sp>
      <p:pic>
        <p:nvPicPr>
          <p:cNvPr id="15366" name="Picture 6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0" y="6335713"/>
            <a:ext cx="70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8437563" y="0"/>
            <a:ext cx="706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3429000" y="533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28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304800" y="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* Ý nghĩa:</a:t>
            </a: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pic>
        <p:nvPicPr>
          <p:cNvPr id="15373" name="Picture 18" descr="su_tich_hoa_da_lan_huong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16387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743200" y="62785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Hoa dạ lan hương</a:t>
            </a:r>
            <a:r>
              <a:rPr lang="en-US" sz="1800">
                <a:latin typeface="Times New Roman" pitchFamily="18" charset="0"/>
              </a:rPr>
              <a:t>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389" name="Picture 4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0" y="6335713"/>
            <a:ext cx="70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8437563" y="0"/>
            <a:ext cx="706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429000" y="533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28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pic>
        <p:nvPicPr>
          <p:cNvPr id="16395" name="Picture 14" descr="da-lan-huong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5" descr="da-lan-huong-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6" descr="da-lan-huong-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7" descr="ky-thuat-trong-hoa-da-lan-huon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ơi giữ chỗ cho Ngày tháng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17411" name="Picture 1" descr="20141003-nhung-loai-cay-canh-cuc-doc-hai-khong-nen-trong-trong-nha-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57200" y="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Cánh đồng hoa dạ lan hương ở Đà Lạt.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ơi giữ chỗ cho Ngày tháng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18435" name="Picture 7" descr="ANd9GcQCBzWg5bZpDdzJTxD4Vi8ZTmbS1jbF-8n6wGphX8XHgdzhSQ4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8" descr="imagesCAOLKR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ơi giữ chỗ cho Ngày tháng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19459" name="Picture 1" descr="da-lan-huong-trong-nuo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4648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10900489_21_zps6a3f05d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495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2192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Hoa được trồng ở vườn hoặc trong bình thủy tinh.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ơi giữ chỗ cho Ngày tháng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20483" name="Picture 2" descr="images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ơi giữ chỗ cho Ngày tháng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21507" name="Picture 3" descr="images 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22533" name="Picture 4" descr="XNA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5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556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9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6934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LÀM VĂN</a:t>
            </a:r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5344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000099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Đáp  lời  chia  vui </a:t>
            </a:r>
          </a:p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000099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Nghe  – Trả lời câu hỏi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6147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62000" y="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403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          </a:t>
            </a:r>
          </a:p>
        </p:txBody>
      </p:sp>
      <p:pic>
        <p:nvPicPr>
          <p:cNvPr id="6150" name="Picture 7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8229600" y="1219200"/>
            <a:ext cx="706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Tweety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7244" flipH="1">
            <a:off x="8296275" y="6010275"/>
            <a:ext cx="933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2819400" y="5410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1800">
              <a:latin typeface="Times New Roman" pitchFamily="18" charset="0"/>
            </a:endParaRP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1524000" y="50292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54" name="Rectangle 13"/>
          <p:cNvSpPr>
            <a:spLocks noChangeArrowheads="1"/>
          </p:cNvSpPr>
          <p:nvPr/>
        </p:nvSpPr>
        <p:spPr bwMode="auto">
          <a:xfrm>
            <a:off x="3429000" y="533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28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0" y="3276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vi-VN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4495800" y="3886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4495800" y="3886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6160" name="Rectangle 20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pic>
        <p:nvPicPr>
          <p:cNvPr id="79901" name="Picture 29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1594" r="2985" b="2899"/>
          <a:stretch>
            <a:fillRect/>
          </a:stretch>
        </p:blipFill>
        <p:spPr bwMode="auto">
          <a:xfrm>
            <a:off x="4724400" y="914400"/>
            <a:ext cx="441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Rectangle 31"/>
          <p:cNvSpPr>
            <a:spLocks noChangeArrowheads="1"/>
          </p:cNvSpPr>
          <p:nvPr/>
        </p:nvSpPr>
        <p:spPr bwMode="auto">
          <a:xfrm>
            <a:off x="0" y="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Bài 1: Nói lời đáp của em trong các trường hợp sau: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9904" name="Rectangle 32"/>
          <p:cNvSpPr>
            <a:spLocks noChangeArrowheads="1"/>
          </p:cNvSpPr>
          <p:nvPr/>
        </p:nvSpPr>
        <p:spPr bwMode="auto">
          <a:xfrm>
            <a:off x="0" y="1143000"/>
            <a:ext cx="4495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a. Bạn tặng hoa, chúc mừng sinh nhật em. </a:t>
            </a:r>
          </a:p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b. Bác hàng xóm sang chúc Tết. Bố mẹ đi vắng, chỉ có em ở nhà.</a:t>
            </a:r>
            <a:r>
              <a:rPr lang="en-US" sz="3200" b="1">
                <a:latin typeface="Times New Roman" pitchFamily="18" charset="0"/>
              </a:rPr>
              <a:t>  </a:t>
            </a:r>
          </a:p>
          <a:p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c. Em là lớp trưởng. Trong buổi họp cuối năm, cô giáo phát biểu chúc mừng thành tích của lớp.</a:t>
            </a:r>
            <a:r>
              <a:rPr lang="en-US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7171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62000" y="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0" y="3276600"/>
            <a:ext cx="541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- Cảm ơn bạn vì đã nhớ tới sinh nhật của tớ.         </a:t>
            </a:r>
          </a:p>
        </p:txBody>
      </p:sp>
      <p:pic>
        <p:nvPicPr>
          <p:cNvPr id="7174" name="Picture 6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0" y="6335713"/>
            <a:ext cx="70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8437563" y="0"/>
            <a:ext cx="706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0" y="5562600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3200" b="1">
                <a:solidFill>
                  <a:srgbClr val="0000FF"/>
                </a:solidFill>
                <a:latin typeface="Times New Roman" pitchFamily="18" charset="0"/>
              </a:rPr>
              <a:t>- Ôi! hoa đẹp quá, cảm ơn bạn nhiều mình rất thích bó hoa này.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0" y="4724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- Cảm ơn bạn vì đã tặng mình một bó hoa thật đẹp.</a:t>
            </a: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3429000" y="533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28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0" y="25908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b="1">
                <a:solidFill>
                  <a:srgbClr val="0000FF"/>
                </a:solidFill>
                <a:latin typeface="Times New Roman" pitchFamily="18" charset="0"/>
              </a:rPr>
              <a:t>- Tớ cảm ơn bạn rất nhiều. </a:t>
            </a:r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7183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Bài 1: Nói lời đáp của em trong các trường hợp sau: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0" y="137160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a. Bạn tặng hoa, chúc mừng sinh nhật em.</a:t>
            </a:r>
            <a:r>
              <a:rPr lang="en-US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1" name="Picture 10" descr="tang-hoa-theo-tuoi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886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6" grpId="0"/>
      <p:bldP spid="1034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8195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762000" y="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2590800"/>
            <a:ext cx="5794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Cháu cảm ơn bác. Cháu </a:t>
            </a:r>
          </a:p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cũng chúc bác cùng gia đình luôn mạnh khỏe và gặp nhiều may mắn..... </a:t>
            </a:r>
          </a:p>
        </p:txBody>
      </p:sp>
      <p:pic>
        <p:nvPicPr>
          <p:cNvPr id="8198" name="Picture 7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0" y="6335713"/>
            <a:ext cx="70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8437563" y="0"/>
            <a:ext cx="706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0" y="4648200"/>
            <a:ext cx="5867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3200" b="1">
                <a:solidFill>
                  <a:srgbClr val="0000FF"/>
                </a:solidFill>
                <a:latin typeface="Times New Roman" pitchFamily="18" charset="0"/>
              </a:rPr>
              <a:t>- Thay mặt bố mẹ cháu, cháu chúc bác năm mới mạnh khỏe vạn sự như ý..... </a:t>
            </a: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3429000" y="533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28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Times New Roman" pitchFamily="18" charset="0"/>
              </a:rPr>
              <a:t>- Cháu cảm ơn bác rất nhiều. Cháu mời bác vào nhà uống nước </a:t>
            </a:r>
          </a:p>
        </p:txBody>
      </p:sp>
      <p:sp>
        <p:nvSpPr>
          <p:cNvPr id="8203" name="Line 19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4" name="Line 20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5" name="Rectangle 23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b. Bác hàng xóm sang chúc Tết. Bố mẹ đi vắng, chỉ có em ở nhà.</a:t>
            </a:r>
            <a:r>
              <a:rPr lang="en-US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73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9219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762000" y="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 Thay mặt lớp, em cảm ơn cô và hứa với cô sang năm học tới chúng em sẽ cố gắng hơn nữa </a:t>
            </a:r>
          </a:p>
        </p:txBody>
      </p:sp>
      <p:pic>
        <p:nvPicPr>
          <p:cNvPr id="9222" name="Picture 6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0" y="6335713"/>
            <a:ext cx="70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8437563" y="0"/>
            <a:ext cx="706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22098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 Em cảm ơn cô, cũng nhờ có công dạy dỗ của cô mà chúng em mới đạt được thành tích đó.... </a:t>
            </a: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429000" y="533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28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0" y="91440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</a:rPr>
              <a:t>- Em cảm ơn cô rất nhiều ạ</a:t>
            </a:r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c. Em là lớp trưởng. Trong buổi họp cuối năm, cô giáo phát biểu chúc mừng thành tích của lớp.</a:t>
            </a:r>
            <a:r>
              <a:rPr lang="en-US" sz="280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" name="Picture 9" descr="len-lop-t1591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allAtOnce"/>
      <p:bldP spid="102409" grpId="0"/>
      <p:bldP spid="1024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403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          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0" y="1371600"/>
            <a:ext cx="48768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a. Vì sao cây hoa biết ơn ông lão? </a:t>
            </a:r>
          </a:p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b. Lúc đầu, cây hoa tỏ lòng biết ơn ông lão bằng cách nào? </a:t>
            </a:r>
          </a:p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c. Về sau, cây hoa xin Trời điều gì? </a:t>
            </a:r>
          </a:p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d. Vì sao Trời lại cho hoa có hương thơm vào ban đêm? </a:t>
            </a:r>
          </a:p>
          <a:p>
            <a:pPr eaLnBrk="1" hangingPunct="1"/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3429000" y="533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28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0"/>
            <a:ext cx="8313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</a:rPr>
              <a:t>Bài 2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: Nghe kể chuyện và trả lời câu hỏi: </a:t>
            </a:r>
          </a:p>
        </p:txBody>
      </p:sp>
      <p:sp>
        <p:nvSpPr>
          <p:cNvPr id="10248" name="Line 16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Line 17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Rectangle 18"/>
          <p:cNvSpPr>
            <a:spLocks noChangeArrowheads="1"/>
          </p:cNvSpPr>
          <p:nvPr/>
        </p:nvSpPr>
        <p:spPr bwMode="auto">
          <a:xfrm>
            <a:off x="4495800" y="3886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0251" name="Rectangle 20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2057400" y="6858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Sự tích hoa dạ lan hương</a:t>
            </a:r>
            <a:r>
              <a:rPr lang="en-US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5818" name="Picture 42" descr="su_tich_hoa_da_lan_huong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26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2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  <p:bldP spid="75788" grpId="0"/>
      <p:bldP spid="757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- Vì ông lão nhặt cây hoa bị vứt lăn lóc ngoài đường về trồng, hết lòng chăm bón cho cây sống lại, nở hoa.</a:t>
            </a:r>
          </a:p>
        </p:txBody>
      </p:sp>
      <p:pic>
        <p:nvPicPr>
          <p:cNvPr id="11269" name="Picture 6" descr="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0" y="6335713"/>
            <a:ext cx="70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8437563" y="0"/>
            <a:ext cx="706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3429000" y="533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28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0" y="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a. Vì sao cây hoa biết ơn ông lão?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pic>
        <p:nvPicPr>
          <p:cNvPr id="11276" name="Picture 23" descr="su_tich_hoa_da_lan_huong_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ơi giữ chỗ cho Ngày tháng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hongthanh0874.violet.vn</a:t>
            </a:r>
          </a:p>
        </p:txBody>
      </p:sp>
      <p:pic>
        <p:nvPicPr>
          <p:cNvPr id="12291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62000" y="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             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- Cây hoa tỏ lòng biết ơn ông bằng cách nở những bông hoa thật to và lộng lẫy.</a:t>
            </a:r>
          </a:p>
        </p:txBody>
      </p:sp>
      <p:pic>
        <p:nvPicPr>
          <p:cNvPr id="12294" name="Picture 6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4726">
            <a:off x="0" y="6335713"/>
            <a:ext cx="70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3429000" y="533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28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b. Lúc đầu, cây hoa tỏ lòng biết ơn ông lão bằng cách nào? </a:t>
            </a:r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685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pic>
        <p:nvPicPr>
          <p:cNvPr id="12300" name="Picture 22" descr="su_tich_hoa_da_lan_huong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54787"/>
  <p:tag name="VIOLETTITLE" val="Tuần 29. Đáp lời chia vui. Nghe - trả lời câu hỏi"/>
  <p:tag name="VIOLETLESSON" val="29"/>
  <p:tag name="VIOLETCATID" val="7840639"/>
  <p:tag name="VIOLETSUBJECT" val="Tập làm văn 2"/>
  <p:tag name="VIOLETAUTHORID" val="11831877"/>
  <p:tag name="VIOLETAUTHORNAME" val="Trần Thị Huế"/>
  <p:tag name="VIOLETAUTHORAVATAR" val="no_avatarf.jpg"/>
  <p:tag name="VIOLETAUTHORADDRESS" val="tiểu học Minh Châu - Thanh Hóa"/>
  <p:tag name="VIOLETDATE" val="2018-01-19 14:55:05"/>
  <p:tag name="VIOLETHIT" val="5"/>
  <p:tag name="VIOLETLIKE" val="0"/>
  <p:tag name="ISPRING_RESOURCE_PATHS_HASH_PRESENTER" val="87ceba872488efe041a48144a522b3af1c93be28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674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TU-PC</cp:lastModifiedBy>
  <cp:revision>558</cp:revision>
  <dcterms:created xsi:type="dcterms:W3CDTF">2009-03-05T14:25:44Z</dcterms:created>
  <dcterms:modified xsi:type="dcterms:W3CDTF">2018-01-23T05:20:58Z</dcterms:modified>
</cp:coreProperties>
</file>