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8" r:id="rId3"/>
    <p:sldId id="259" r:id="rId4"/>
    <p:sldId id="260" r:id="rId5"/>
    <p:sldId id="261" r:id="rId6"/>
    <p:sldId id="278" r:id="rId7"/>
    <p:sldId id="28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4" r:id="rId19"/>
    <p:sldId id="273" r:id="rId20"/>
    <p:sldId id="276" r:id="rId21"/>
    <p:sldId id="271" r:id="rId22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380" autoAdjust="0"/>
  </p:normalViewPr>
  <p:slideViewPr>
    <p:cSldViewPr>
      <p:cViewPr varScale="1">
        <p:scale>
          <a:sx n="59" d="100"/>
          <a:sy n="59" d="100"/>
        </p:scale>
        <p:origin x="-13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D93E4-65CB-49AE-9F4D-713D9D8F5A2C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76862-CD73-4A2B-BAD1-04404FD67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3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43C61-F42B-4875-A0D7-8639A1C75BBE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E898F-190E-4915-9DD8-F7008FA9A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9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24EC4-D396-47ED-831A-9F2EC895E46A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FFBF2-EF21-41F6-A3B6-B6D4C02C9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8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54A51-2ABD-4396-82FC-9CE76B91957A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B40C4-1405-4693-8076-F81116B5B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31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06A4A-C888-424D-84FF-2B447E2A25C1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E0EC5-5BDA-4C5E-B946-99759D484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4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0B3B9-1044-4316-B475-422531A6D623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314C6-0284-45AA-9A88-B7BA87974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7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9E4D0-AD7A-4F9A-8610-EA55035EFF7D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2D7A9-45DE-4810-B2C5-D2A3E6086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9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5455A-2DBD-406E-9FF8-C6BEF5A43BFB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AEDBE-54D9-41CE-BFD9-CE49910AF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5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E743-3E2D-4CBD-BF08-A53BB4567DEC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454A7-AC52-4086-A38F-E008FA7CC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77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15B62-F168-4C3F-A2EE-43F7CB76173B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1F628-DBA8-479D-B94A-CE942D24D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4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2967E-24E5-40A3-B7A3-27C67593C3D0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8FE0C-0A29-4400-B016-F20A0ABEE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7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79C3DC-4A45-4AE1-9D59-D6F7E4E7C6EC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DC6619-74AB-4715-ABB2-517DB1C70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EMINH\Chi-Ong-Nau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beaver_scaring_tree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2438"/>
            <a:ext cx="762000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5" name="WordArt 19"/>
          <p:cNvSpPr>
            <a:spLocks noChangeArrowheads="1" noChangeShapeType="1" noTextEdit="1"/>
          </p:cNvSpPr>
          <p:nvPr/>
        </p:nvSpPr>
        <p:spPr bwMode="auto">
          <a:xfrm>
            <a:off x="457200" y="838200"/>
            <a:ext cx="83820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 Từ ngữ về thời tiết. </a:t>
            </a:r>
          </a:p>
          <a:p>
            <a:r>
              <a:rPr lang="vi-VN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Đặt và trả lời câu hỏi Khi nào ?</a:t>
            </a:r>
          </a:p>
          <a:p>
            <a:r>
              <a:rPr lang="vi-VN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Dấu chấm, dấu chấm than.</a:t>
            </a:r>
          </a:p>
        </p:txBody>
      </p:sp>
      <p:pic>
        <p:nvPicPr>
          <p:cNvPr id="9237" name="Chi-Ong-Nau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05400"/>
            <a:ext cx="14509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2" descr="1194961400169501_fil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9688"/>
            <a:ext cx="174625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3" descr="1194961400169501_fil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19688"/>
            <a:ext cx="175260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1879" fill="hold"/>
                                        <p:tgtEl>
                                          <p:spTgt spid="92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7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7"/>
                </p:tgtEl>
              </p:cMediaNode>
            </p:audio>
          </p:childTnLst>
        </p:cTn>
      </p:par>
    </p:tnLst>
    <p:bldLst>
      <p:bldP spid="92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MUA DONG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8" descr="MUA DONG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 descr="MUA DONG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hinhmuakho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3" name="Oval 5"/>
          <p:cNvSpPr>
            <a:spLocks noChangeArrowheads="1"/>
          </p:cNvSpPr>
          <p:nvPr/>
        </p:nvSpPr>
        <p:spPr bwMode="auto">
          <a:xfrm>
            <a:off x="0" y="304800"/>
            <a:ext cx="1201738" cy="457200"/>
          </a:xfrm>
          <a:prstGeom prst="ellipse">
            <a:avLst/>
          </a:prstGeom>
          <a:solidFill>
            <a:srgbClr val="2024CE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chemeClr val="bg1"/>
                </a:solidFill>
                <a:latin typeface="Arial" charset="0"/>
              </a:rPr>
              <a:t>Bài 2</a:t>
            </a:r>
          </a:p>
        </p:txBody>
      </p:sp>
      <p:sp>
        <p:nvSpPr>
          <p:cNvPr id="4134" name="Text Box 6"/>
          <p:cNvSpPr txBox="1">
            <a:spLocks noChangeArrowheads="1"/>
          </p:cNvSpPr>
          <p:nvPr/>
        </p:nvSpPr>
        <p:spPr bwMode="auto">
          <a:xfrm>
            <a:off x="990600" y="0"/>
            <a:ext cx="8153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2024CE"/>
                </a:solidFill>
                <a:latin typeface="Arial" charset="0"/>
              </a:rPr>
              <a:t>Hãy thay cụm từ </a:t>
            </a:r>
            <a:r>
              <a:rPr lang="en-US" sz="3200" b="1" i="1">
                <a:solidFill>
                  <a:srgbClr val="FF3300"/>
                </a:solidFill>
                <a:latin typeface="Arial" charset="0"/>
              </a:rPr>
              <a:t>khi nào</a:t>
            </a:r>
            <a:r>
              <a:rPr lang="en-US" sz="3200" b="1">
                <a:solidFill>
                  <a:srgbClr val="2024CE"/>
                </a:solidFill>
                <a:latin typeface="Arial" charset="0"/>
              </a:rPr>
              <a:t> trong các câu hỏi dưới đây bằng các cụm từ khác (</a:t>
            </a:r>
            <a:r>
              <a:rPr lang="en-US" sz="3200" b="1">
                <a:solidFill>
                  <a:srgbClr val="FF3300"/>
                </a:solidFill>
                <a:latin typeface="Arial" charset="0"/>
              </a:rPr>
              <a:t>bao giờ, lúc nào, tháng mấy, mấy giờ</a:t>
            </a:r>
            <a:r>
              <a:rPr lang="en-US" sz="3200" b="1">
                <a:solidFill>
                  <a:srgbClr val="2024CE"/>
                </a:solidFill>
                <a:latin typeface="Arial" charset="0"/>
              </a:rPr>
              <a:t>….)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28600" y="4267200"/>
            <a:ext cx="8686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Arial" charset="0"/>
              </a:rPr>
              <a:t>M</a:t>
            </a:r>
            <a:r>
              <a:rPr lang="en-US" sz="3200" b="1">
                <a:latin typeface="Arial" charset="0"/>
              </a:rPr>
              <a:t> </a:t>
            </a:r>
            <a:r>
              <a:rPr lang="en-US" sz="3200" b="1">
                <a:solidFill>
                  <a:srgbClr val="FF3300"/>
                </a:solidFill>
                <a:latin typeface="Arial" charset="0"/>
              </a:rPr>
              <a:t>:</a:t>
            </a:r>
            <a:r>
              <a:rPr lang="en-US" sz="3200" b="1">
                <a:latin typeface="Arial" charset="0"/>
              </a:rPr>
              <a:t> </a:t>
            </a:r>
            <a:r>
              <a:rPr lang="en-US" sz="3200" b="1" i="1">
                <a:solidFill>
                  <a:srgbClr val="FF3300"/>
                </a:solidFill>
                <a:latin typeface="Arial" charset="0"/>
              </a:rPr>
              <a:t>Khi nào</a:t>
            </a:r>
            <a:r>
              <a:rPr lang="en-US" sz="3200" b="1">
                <a:latin typeface="Arial" charset="0"/>
              </a:rPr>
              <a:t> </a:t>
            </a:r>
            <a:r>
              <a:rPr lang="en-US" sz="3200" b="1">
                <a:solidFill>
                  <a:srgbClr val="2024CE"/>
                </a:solidFill>
                <a:latin typeface="Arial" charset="0"/>
              </a:rPr>
              <a:t>lớp bạn đi thăm viện bảo tàng ?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      </a:t>
            </a:r>
            <a:r>
              <a:rPr lang="en-US" sz="3200" b="1" i="1">
                <a:solidFill>
                  <a:srgbClr val="FF3300"/>
                </a:solidFill>
                <a:latin typeface="Arial" charset="0"/>
              </a:rPr>
              <a:t>Bao giờ</a:t>
            </a:r>
            <a:r>
              <a:rPr lang="en-US" sz="3200" b="1">
                <a:latin typeface="Arial" charset="0"/>
              </a:rPr>
              <a:t> </a:t>
            </a:r>
            <a:r>
              <a:rPr lang="en-US" sz="3200" b="1">
                <a:solidFill>
                  <a:srgbClr val="2024CE"/>
                </a:solidFill>
                <a:latin typeface="Arial" charset="0"/>
              </a:rPr>
              <a:t>lớp bạn đi thăm viện bảo tàng ?</a:t>
            </a:r>
          </a:p>
        </p:txBody>
      </p:sp>
      <p:sp>
        <p:nvSpPr>
          <p:cNvPr id="4136" name="Rectangle 9"/>
          <p:cNvSpPr>
            <a:spLocks noChangeArrowheads="1"/>
          </p:cNvSpPr>
          <p:nvPr/>
        </p:nvSpPr>
        <p:spPr bwMode="auto">
          <a:xfrm>
            <a:off x="457200" y="2895600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2024CE"/>
                </a:solidFill>
                <a:latin typeface="Arial" charset="0"/>
              </a:rPr>
              <a:t>c, Bạn làm bài tập này khi nào ?</a:t>
            </a:r>
          </a:p>
        </p:txBody>
      </p:sp>
      <p:sp>
        <p:nvSpPr>
          <p:cNvPr id="4137" name="Rectangle 10"/>
          <p:cNvSpPr>
            <a:spLocks noChangeArrowheads="1"/>
          </p:cNvSpPr>
          <p:nvPr/>
        </p:nvSpPr>
        <p:spPr bwMode="auto">
          <a:xfrm>
            <a:off x="381000" y="22860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2024CE"/>
                </a:solidFill>
                <a:latin typeface="Arial" charset="0"/>
              </a:rPr>
              <a:t>b, Khi nào trường bạn nghỉ hè ?   </a:t>
            </a:r>
          </a:p>
        </p:txBody>
      </p:sp>
      <p:sp>
        <p:nvSpPr>
          <p:cNvPr id="4138" name="Rectangle 11"/>
          <p:cNvSpPr>
            <a:spLocks noChangeArrowheads="1"/>
          </p:cNvSpPr>
          <p:nvPr/>
        </p:nvSpPr>
        <p:spPr bwMode="auto">
          <a:xfrm>
            <a:off x="381000" y="1752600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2024CE"/>
                </a:solidFill>
                <a:latin typeface="Arial" charset="0"/>
              </a:rPr>
              <a:t>a, Khi nào lớp bạn đi thăm viện bảo tàng ?</a:t>
            </a:r>
          </a:p>
        </p:txBody>
      </p:sp>
      <p:sp>
        <p:nvSpPr>
          <p:cNvPr id="4139" name="Rectangle 12"/>
          <p:cNvSpPr>
            <a:spLocks noChangeArrowheads="1"/>
          </p:cNvSpPr>
          <p:nvPr/>
        </p:nvSpPr>
        <p:spPr bwMode="auto">
          <a:xfrm>
            <a:off x="457200" y="3429000"/>
            <a:ext cx="693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2024CE"/>
                </a:solidFill>
                <a:latin typeface="Arial" charset="0"/>
              </a:rPr>
              <a:t>d, Bạn gặp cô giáo khi nào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3" grpId="0" animBg="1"/>
      <p:bldP spid="4134" grpId="0"/>
      <p:bldP spid="50183" grpId="0"/>
      <p:bldP spid="4136" grpId="0"/>
      <p:bldP spid="4137" grpId="0"/>
      <p:bldP spid="4138" grpId="0"/>
      <p:bldP spid="41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0" y="152400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" charset="0"/>
              </a:rPr>
              <a:t>   </a:t>
            </a:r>
            <a:r>
              <a:rPr lang="en-US" sz="3200" b="1">
                <a:solidFill>
                  <a:srgbClr val="FF3300"/>
                </a:solidFill>
                <a:latin typeface="Arial" charset="0"/>
              </a:rPr>
              <a:t>a, </a:t>
            </a:r>
            <a:r>
              <a:rPr lang="en-US" sz="3200" b="1" i="1">
                <a:solidFill>
                  <a:srgbClr val="FF3300"/>
                </a:solidFill>
                <a:latin typeface="Arial" charset="0"/>
              </a:rPr>
              <a:t>Khi nào</a:t>
            </a:r>
            <a:r>
              <a:rPr lang="en-US" sz="3200" b="1">
                <a:latin typeface="Arial" charset="0"/>
              </a:rPr>
              <a:t> </a:t>
            </a:r>
            <a:r>
              <a:rPr lang="en-US" sz="3200" b="1">
                <a:solidFill>
                  <a:srgbClr val="2024CE"/>
                </a:solidFill>
                <a:latin typeface="Arial" charset="0"/>
              </a:rPr>
              <a:t>lớp bạn đi thăm viện bảo tàng ?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      </a:t>
            </a:r>
            <a:r>
              <a:rPr lang="en-US" sz="3200" b="1" i="1">
                <a:solidFill>
                  <a:srgbClr val="FF3300"/>
                </a:solidFill>
                <a:latin typeface="Arial" charset="0"/>
              </a:rPr>
              <a:t>Bao giờ</a:t>
            </a:r>
            <a:r>
              <a:rPr lang="en-US" sz="3200" b="1">
                <a:latin typeface="Arial" charset="0"/>
              </a:rPr>
              <a:t> </a:t>
            </a:r>
            <a:r>
              <a:rPr lang="en-US" sz="3200" b="1">
                <a:solidFill>
                  <a:srgbClr val="2024CE"/>
                </a:solidFill>
                <a:latin typeface="Arial" charset="0"/>
              </a:rPr>
              <a:t>lớp bạn đi thăm viện bảo tàng ?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228600" y="3581400"/>
            <a:ext cx="8915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>
                <a:solidFill>
                  <a:srgbClr val="2024CE"/>
                </a:solidFill>
                <a:latin typeface="Arial" charset="0"/>
              </a:rPr>
              <a:t>-</a:t>
            </a:r>
            <a:r>
              <a:rPr lang="en-US" b="1" i="1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200" b="1" i="1">
                <a:solidFill>
                  <a:srgbClr val="FF3300"/>
                </a:solidFill>
                <a:latin typeface="Arial" charset="0"/>
              </a:rPr>
              <a:t>Lúc nào</a:t>
            </a:r>
            <a:r>
              <a:rPr lang="en-US" sz="3200" b="1">
                <a:solidFill>
                  <a:srgbClr val="2024CE"/>
                </a:solidFill>
                <a:latin typeface="Arial" charset="0"/>
              </a:rPr>
              <a:t> lớp bạn đi thăm viện bảo tàng ?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2024CE"/>
                </a:solidFill>
                <a:latin typeface="Arial" charset="0"/>
              </a:rPr>
              <a:t>-</a:t>
            </a:r>
            <a:r>
              <a:rPr lang="en-US" sz="3200" b="1" i="1">
                <a:solidFill>
                  <a:srgbClr val="FF3300"/>
                </a:solidFill>
                <a:latin typeface="Arial" charset="0"/>
              </a:rPr>
              <a:t> Tháng mấy</a:t>
            </a:r>
            <a:r>
              <a:rPr lang="en-US" sz="3200" b="1">
                <a:solidFill>
                  <a:srgbClr val="2024CE"/>
                </a:solidFill>
                <a:latin typeface="Arial" charset="0"/>
              </a:rPr>
              <a:t> lớp bạn đi thăm viện bảo tàng ?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2024CE"/>
                </a:solidFill>
                <a:latin typeface="Arial" charset="0"/>
              </a:rPr>
              <a:t>-</a:t>
            </a:r>
            <a:r>
              <a:rPr lang="en-US" sz="3200" b="1" i="1">
                <a:solidFill>
                  <a:srgbClr val="FF3300"/>
                </a:solidFill>
                <a:latin typeface="Arial" charset="0"/>
              </a:rPr>
              <a:t> Mấy giờ</a:t>
            </a:r>
            <a:r>
              <a:rPr lang="en-US" sz="3200" b="1">
                <a:solidFill>
                  <a:srgbClr val="2024CE"/>
                </a:solidFill>
                <a:latin typeface="Arial" charset="0"/>
              </a:rPr>
              <a:t> lớp bạn đi thăm viện bảo tàng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0" y="609600"/>
            <a:ext cx="876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2024CE"/>
                </a:solidFill>
                <a:latin typeface="Arial" charset="0"/>
              </a:rPr>
              <a:t>b, </a:t>
            </a:r>
            <a:r>
              <a:rPr lang="en-US" sz="4400" b="1" i="1">
                <a:solidFill>
                  <a:srgbClr val="FF3300"/>
                </a:solidFill>
                <a:latin typeface="Arial" charset="0"/>
              </a:rPr>
              <a:t>Khi nào</a:t>
            </a:r>
            <a:r>
              <a:rPr lang="en-US" sz="4400" b="1">
                <a:solidFill>
                  <a:srgbClr val="2024CE"/>
                </a:solidFill>
                <a:latin typeface="Arial" charset="0"/>
              </a:rPr>
              <a:t> trường bạn nghỉ hè ?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0" y="2286000"/>
            <a:ext cx="8763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  </a:t>
            </a:r>
            <a:r>
              <a:rPr lang="en-US" sz="4000" b="1">
                <a:solidFill>
                  <a:srgbClr val="2024CE"/>
                </a:solidFill>
                <a:latin typeface="Arial" charset="0"/>
              </a:rPr>
              <a:t>- </a:t>
            </a:r>
            <a:r>
              <a:rPr lang="en-US" sz="4000" b="1">
                <a:solidFill>
                  <a:srgbClr val="FF3300"/>
                </a:solidFill>
                <a:latin typeface="Arial" charset="0"/>
              </a:rPr>
              <a:t>Bao giờ</a:t>
            </a:r>
            <a:r>
              <a:rPr lang="en-US" sz="4000" b="1">
                <a:solidFill>
                  <a:srgbClr val="2024CE"/>
                </a:solidFill>
                <a:latin typeface="Arial" charset="0"/>
              </a:rPr>
              <a:t> trường bạn nghỉ hè ?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2024CE"/>
                </a:solidFill>
                <a:latin typeface="Arial" charset="0"/>
              </a:rPr>
              <a:t> - </a:t>
            </a:r>
            <a:r>
              <a:rPr lang="en-US" sz="4000" b="1">
                <a:solidFill>
                  <a:srgbClr val="FF3300"/>
                </a:solidFill>
                <a:latin typeface="Arial" charset="0"/>
              </a:rPr>
              <a:t>Lúc nào</a:t>
            </a:r>
            <a:r>
              <a:rPr lang="en-US" sz="4000" b="1">
                <a:solidFill>
                  <a:srgbClr val="2024CE"/>
                </a:solidFill>
                <a:latin typeface="Arial" charset="0"/>
              </a:rPr>
              <a:t> trường bạn nghỉ hè ?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2024CE"/>
                </a:solidFill>
                <a:latin typeface="Arial" charset="0"/>
              </a:rPr>
              <a:t> - </a:t>
            </a:r>
            <a:r>
              <a:rPr lang="en-US" sz="4000" b="1">
                <a:solidFill>
                  <a:srgbClr val="FF3300"/>
                </a:solidFill>
                <a:latin typeface="Arial" charset="0"/>
              </a:rPr>
              <a:t>Tháng mấy</a:t>
            </a:r>
            <a:r>
              <a:rPr lang="en-US" sz="4000" b="1">
                <a:solidFill>
                  <a:srgbClr val="2024CE"/>
                </a:solidFill>
                <a:latin typeface="Arial" charset="0"/>
              </a:rPr>
              <a:t> trường bạn nghỉ hè 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ChangeArrowheads="1"/>
          </p:cNvSpPr>
          <p:nvPr/>
        </p:nvSpPr>
        <p:spPr bwMode="auto">
          <a:xfrm>
            <a:off x="457200" y="457200"/>
            <a:ext cx="8458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2024CE"/>
                </a:solidFill>
                <a:latin typeface="Arial" charset="0"/>
              </a:rPr>
              <a:t>c, </a:t>
            </a:r>
            <a:r>
              <a:rPr lang="en-US" sz="4000" b="1">
                <a:solidFill>
                  <a:srgbClr val="2024CE"/>
                </a:solidFill>
                <a:latin typeface="Arial" charset="0"/>
              </a:rPr>
              <a:t>Bạn làm bài tập này </a:t>
            </a:r>
            <a:r>
              <a:rPr lang="en-US" sz="4000" b="1" i="1">
                <a:solidFill>
                  <a:srgbClr val="FF3300"/>
                </a:solidFill>
                <a:latin typeface="Arial" charset="0"/>
              </a:rPr>
              <a:t>khi nào</a:t>
            </a:r>
            <a:r>
              <a:rPr lang="en-US" sz="4000" b="1">
                <a:solidFill>
                  <a:srgbClr val="2024CE"/>
                </a:solidFill>
                <a:latin typeface="Arial" charset="0"/>
              </a:rPr>
              <a:t> ?</a:t>
            </a:r>
          </a:p>
          <a:p>
            <a:pPr>
              <a:spcBef>
                <a:spcPct val="50000"/>
              </a:spcBef>
            </a:pPr>
            <a:endParaRPr lang="en-US" sz="4000" b="1">
              <a:solidFill>
                <a:srgbClr val="2024CE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4000" b="1">
              <a:solidFill>
                <a:srgbClr val="2024CE"/>
              </a:solidFill>
              <a:latin typeface="Arial" charset="0"/>
            </a:endParaRP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533400" y="2133600"/>
            <a:ext cx="8610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400" b="1">
                <a:solidFill>
                  <a:srgbClr val="2024CE"/>
                </a:solidFill>
                <a:latin typeface="Arial" charset="0"/>
              </a:rPr>
              <a:t>Bạn làm bài tập này </a:t>
            </a:r>
            <a:r>
              <a:rPr lang="en-US" sz="4400" b="1" i="1">
                <a:solidFill>
                  <a:srgbClr val="FF3300"/>
                </a:solidFill>
                <a:latin typeface="Arial" charset="0"/>
              </a:rPr>
              <a:t>bao giờ</a:t>
            </a:r>
            <a:r>
              <a:rPr lang="en-US" sz="4400" b="1">
                <a:solidFill>
                  <a:srgbClr val="2024CE"/>
                </a:solidFill>
                <a:latin typeface="Arial" charset="0"/>
              </a:rPr>
              <a:t> 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sz="4400" b="1">
              <a:solidFill>
                <a:srgbClr val="2024CE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400" b="1">
                <a:solidFill>
                  <a:srgbClr val="2024CE"/>
                </a:solidFill>
                <a:latin typeface="Arial" charset="0"/>
              </a:rPr>
              <a:t> Bạn làm bài tập này </a:t>
            </a:r>
            <a:r>
              <a:rPr lang="en-US" sz="4400" b="1" i="1">
                <a:solidFill>
                  <a:srgbClr val="FF3300"/>
                </a:solidFill>
                <a:latin typeface="Arial" charset="0"/>
              </a:rPr>
              <a:t>lúc nào</a:t>
            </a:r>
            <a:r>
              <a:rPr lang="en-US" sz="4400" b="1">
                <a:solidFill>
                  <a:srgbClr val="2024CE"/>
                </a:solidFill>
                <a:latin typeface="Arial" charset="0"/>
              </a:rPr>
              <a:t> ?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ChangeArrowheads="1"/>
          </p:cNvSpPr>
          <p:nvPr/>
        </p:nvSpPr>
        <p:spPr bwMode="auto">
          <a:xfrm>
            <a:off x="609600" y="1066800"/>
            <a:ext cx="815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2024CE"/>
                </a:solidFill>
                <a:latin typeface="Arial" charset="0"/>
              </a:rPr>
              <a:t>d, Bạn gặp cô giáo </a:t>
            </a:r>
            <a:r>
              <a:rPr lang="en-US" sz="4400" b="1" i="1">
                <a:solidFill>
                  <a:srgbClr val="FF3300"/>
                </a:solidFill>
                <a:latin typeface="Arial" charset="0"/>
              </a:rPr>
              <a:t>khi nào</a:t>
            </a:r>
            <a:r>
              <a:rPr lang="en-US" sz="4400" b="1">
                <a:solidFill>
                  <a:srgbClr val="2024CE"/>
                </a:solidFill>
                <a:latin typeface="Arial" charset="0"/>
              </a:rPr>
              <a:t> ?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990600" y="2209800"/>
            <a:ext cx="8382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2024CE"/>
                </a:solidFill>
                <a:latin typeface="Arial" charset="0"/>
              </a:rPr>
              <a:t>- Bạn gặp cô giáo </a:t>
            </a:r>
            <a:r>
              <a:rPr lang="en-US" sz="4000" b="1" i="1">
                <a:solidFill>
                  <a:srgbClr val="FF3300"/>
                </a:solidFill>
                <a:latin typeface="Arial" charset="0"/>
              </a:rPr>
              <a:t>bao giờ</a:t>
            </a:r>
            <a:r>
              <a:rPr lang="en-US" sz="4000" b="1">
                <a:solidFill>
                  <a:srgbClr val="2024CE"/>
                </a:solidFill>
                <a:latin typeface="Arial" charset="0"/>
              </a:rPr>
              <a:t> ?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4000" b="1">
                <a:solidFill>
                  <a:srgbClr val="2024CE"/>
                </a:solidFill>
                <a:latin typeface="Arial" charset="0"/>
              </a:rPr>
              <a:t> Bạn gặp cô giáo </a:t>
            </a:r>
            <a:r>
              <a:rPr lang="en-US" sz="4000" b="1" i="1">
                <a:solidFill>
                  <a:srgbClr val="FF3300"/>
                </a:solidFill>
                <a:latin typeface="Arial" charset="0"/>
              </a:rPr>
              <a:t>lúc nào</a:t>
            </a:r>
            <a:r>
              <a:rPr lang="en-US" sz="4000" b="1">
                <a:solidFill>
                  <a:srgbClr val="2024CE"/>
                </a:solidFill>
                <a:latin typeface="Arial" charset="0"/>
              </a:rPr>
              <a:t> ?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2024CE"/>
                </a:solidFill>
                <a:latin typeface="Arial" charset="0"/>
              </a:rPr>
              <a:t>- Bạn gặp cô giáo </a:t>
            </a:r>
            <a:r>
              <a:rPr lang="en-US" sz="4000" b="1" i="1">
                <a:solidFill>
                  <a:srgbClr val="FF3300"/>
                </a:solidFill>
                <a:latin typeface="Arial" charset="0"/>
              </a:rPr>
              <a:t>tháng mấy</a:t>
            </a:r>
            <a:r>
              <a:rPr lang="en-US" sz="4000" b="1">
                <a:solidFill>
                  <a:srgbClr val="2024CE"/>
                </a:solidFill>
                <a:latin typeface="Arial" charset="0"/>
              </a:rPr>
              <a:t> 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5"/>
          <p:cNvSpPr>
            <a:spLocks noChangeArrowheads="1"/>
          </p:cNvSpPr>
          <p:nvPr/>
        </p:nvSpPr>
        <p:spPr bwMode="auto">
          <a:xfrm>
            <a:off x="0" y="152400"/>
            <a:ext cx="990600" cy="1295400"/>
          </a:xfrm>
          <a:prstGeom prst="ellipse">
            <a:avLst/>
          </a:prstGeom>
          <a:solidFill>
            <a:srgbClr val="2024CE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</a:rPr>
              <a:t>Bài 3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1066800" y="304800"/>
            <a:ext cx="80772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2024CE"/>
                </a:solidFill>
                <a:latin typeface="Arial" charset="0"/>
              </a:rPr>
              <a:t>Em chọn </a:t>
            </a:r>
            <a:r>
              <a:rPr lang="en-US" sz="3200" b="1" i="1">
                <a:solidFill>
                  <a:srgbClr val="FF3300"/>
                </a:solidFill>
                <a:latin typeface="Arial" charset="0"/>
              </a:rPr>
              <a:t>dấu chấm</a:t>
            </a:r>
            <a:r>
              <a:rPr lang="en-US" sz="3200" b="1">
                <a:solidFill>
                  <a:srgbClr val="2024CE"/>
                </a:solidFill>
                <a:latin typeface="Arial" charset="0"/>
              </a:rPr>
              <a:t> hay </a:t>
            </a:r>
            <a:r>
              <a:rPr lang="en-US" sz="3200" b="1">
                <a:solidFill>
                  <a:srgbClr val="FF3300"/>
                </a:solidFill>
                <a:latin typeface="Arial" charset="0"/>
              </a:rPr>
              <a:t>dấu chấm than</a:t>
            </a:r>
            <a:r>
              <a:rPr lang="en-US" sz="3200" b="1">
                <a:solidFill>
                  <a:srgbClr val="2024CE"/>
                </a:solidFill>
                <a:latin typeface="Arial" charset="0"/>
              </a:rPr>
              <a:t> để điền vào ô trống ?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2024CE"/>
                </a:solidFill>
                <a:latin typeface="Arial" charset="0"/>
              </a:rPr>
              <a:t>a, Ông Mạnh nổi giận, quát 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2024CE"/>
                </a:solidFill>
                <a:latin typeface="Arial" charset="0"/>
              </a:rPr>
              <a:t>   - Thật độc ác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2024CE"/>
                </a:solidFill>
                <a:latin typeface="Arial" charset="0"/>
              </a:rPr>
              <a:t>b, Đêm ấy, Thần Gió lại đến đập cửa, thét 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2024CE"/>
                </a:solidFill>
                <a:latin typeface="Arial" charset="0"/>
              </a:rPr>
              <a:t>   - Mở cửa ra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2024CE"/>
                </a:solidFill>
                <a:latin typeface="Arial" charset="0"/>
              </a:rPr>
              <a:t>   - Không       Sáng mai ta sẽ mở cửa mời ông vào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Hình Chữ nhật 1"/>
          <p:cNvSpPr>
            <a:spLocks noChangeArrowheads="1"/>
          </p:cNvSpPr>
          <p:nvPr/>
        </p:nvSpPr>
        <p:spPr bwMode="auto">
          <a:xfrm>
            <a:off x="0" y="685800"/>
            <a:ext cx="89916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solidFill>
                <a:srgbClr val="2024CE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2024CE"/>
                </a:solidFill>
                <a:latin typeface="Arial" charset="0"/>
              </a:rPr>
              <a:t>a, Ông Mạnh nổi giận, quát :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2024CE"/>
                </a:solidFill>
                <a:latin typeface="Arial" charset="0"/>
              </a:rPr>
              <a:t>   - Thật độc ác !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2024CE"/>
                </a:solidFill>
                <a:latin typeface="Arial" charset="0"/>
              </a:rPr>
              <a:t>b, Đêm ấy, Thần Gió lại đến đập cửa, thét :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2024CE"/>
                </a:solidFill>
                <a:latin typeface="Arial" charset="0"/>
              </a:rPr>
              <a:t>   - Mở cửa ra !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2024CE"/>
                </a:solidFill>
                <a:latin typeface="Arial" charset="0"/>
              </a:rPr>
              <a:t>   - Không   !    Sáng mai ta sẽ mở cửa mời ông vào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ownloads\BẮC CẠN\15799956_1268031489929786_6546288440878178798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1600" y="-3048000"/>
            <a:ext cx="19507200" cy="129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ownloads\BẮC CẠN\15776906_356463161388871_1317779710932980443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6688" y="-2309813"/>
            <a:ext cx="17097376" cy="1147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WING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27631">
            <a:off x="152400" y="5943600"/>
            <a:ext cx="762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5" descr="WING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886">
            <a:off x="8310563" y="5938837"/>
            <a:ext cx="762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609600" y="914400"/>
            <a:ext cx="80772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>
                <a:solidFill>
                  <a:srgbClr val="0000FF"/>
                </a:solidFill>
              </a:rPr>
              <a:t>Chọn chữ cái đặt trước ý trả lời  đúng: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3200" b="1" i="1">
                <a:solidFill>
                  <a:srgbClr val="660066"/>
                </a:solidFill>
              </a:rPr>
              <a:t>- Mùa thu bắt đầu từ tháng nào? Kết thúc vào tháng nào?</a:t>
            </a:r>
            <a:endParaRPr lang="en-US" sz="3200" b="1">
              <a:solidFill>
                <a:srgbClr val="660066"/>
              </a:solidFill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3200" b="1">
                <a:solidFill>
                  <a:srgbClr val="000000"/>
                </a:solidFill>
              </a:rPr>
              <a:t>a.  Tháng giêng	- Tháng ba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3200" b="1">
                <a:solidFill>
                  <a:srgbClr val="000000"/>
                </a:solidFill>
              </a:rPr>
              <a:t>b.  Tháng tư		- Tháng sáu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3200" b="1">
                <a:solidFill>
                  <a:srgbClr val="000000"/>
                </a:solidFill>
              </a:rPr>
              <a:t>c.  Tháng bảy         - Tháng chín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3200" b="1">
                <a:solidFill>
                  <a:srgbClr val="000000"/>
                </a:solidFill>
              </a:rPr>
              <a:t>d.  Tháng mười	- Tháng mười hai</a:t>
            </a:r>
            <a:endParaRPr lang="en-US" sz="320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43000" y="4419600"/>
            <a:ext cx="3810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in\Downloads\BẮC CẠN\15350674_385507541790031_315234998314800615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AIVAN2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0" y="4876800"/>
            <a:ext cx="9144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200" b="1" kern="1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 </a:t>
            </a:r>
          </a:p>
          <a:p>
            <a:r>
              <a:rPr lang="vi-VN" sz="3200" b="1" kern="1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       HỌC TỐT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0" y="990600"/>
            <a:ext cx="8229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buFontTx/>
              <a:buAutoNum type="arabicPeriod"/>
            </a:pPr>
            <a:r>
              <a:rPr lang="en-US" sz="3200">
                <a:solidFill>
                  <a:srgbClr val="000000"/>
                </a:solidFill>
                <a:latin typeface="VNI-Helve" pitchFamily="2" charset="0"/>
              </a:rPr>
              <a:t>Choïn nhöõng töø ngöõ thích hôïp trong ngoaëc ñôn ñeå chæ thôøi tieát cuûa töøng muøa ( </a:t>
            </a:r>
            <a:r>
              <a:rPr lang="en-US" sz="3200" b="1" i="1">
                <a:solidFill>
                  <a:srgbClr val="FF0000"/>
                </a:solidFill>
                <a:latin typeface="VNI-Helve" pitchFamily="2" charset="0"/>
              </a:rPr>
              <a:t>noùng böùc,  aám aùp, giaù laïnh, möa phuøn gioù baác, se se laïnh, oi noàng </a:t>
            </a:r>
            <a:r>
              <a:rPr lang="en-US" sz="3200">
                <a:latin typeface="VNI-Helve" pitchFamily="2" charset="0"/>
              </a:rPr>
              <a:t>):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28600" y="3048000"/>
            <a:ext cx="83058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000000"/>
                </a:solidFill>
              </a:rPr>
              <a:t>- Mùa xuân: </a:t>
            </a:r>
          </a:p>
          <a:p>
            <a:pPr eaLnBrk="1" hangingPunct="1"/>
            <a:r>
              <a:rPr lang="en-US" sz="4800" b="1">
                <a:solidFill>
                  <a:srgbClr val="000000"/>
                </a:solidFill>
              </a:rPr>
              <a:t>- Mùa hạ: 		        </a:t>
            </a:r>
          </a:p>
          <a:p>
            <a:pPr eaLnBrk="1" hangingPunct="1"/>
            <a:r>
              <a:rPr lang="en-US" sz="4800" b="1">
                <a:solidFill>
                  <a:srgbClr val="000000"/>
                </a:solidFill>
              </a:rPr>
              <a:t>- Mùa thu:</a:t>
            </a:r>
          </a:p>
          <a:p>
            <a:pPr eaLnBrk="1" hangingPunct="1"/>
            <a:r>
              <a:rPr lang="en-US" sz="4800" b="1">
                <a:solidFill>
                  <a:srgbClr val="000000"/>
                </a:solidFill>
              </a:rPr>
              <a:t>- Mùa đông:</a:t>
            </a:r>
          </a:p>
        </p:txBody>
      </p:sp>
      <p:pic>
        <p:nvPicPr>
          <p:cNvPr id="5124" name="Picture 46" descr="WING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8022">
            <a:off x="8229600" y="5943600"/>
            <a:ext cx="762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7" descr="WING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8022">
            <a:off x="6454775" y="6054725"/>
            <a:ext cx="142875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buFontTx/>
              <a:buAutoNum type="arabicPeriod"/>
            </a:pPr>
            <a:r>
              <a:rPr lang="en-US" sz="3600" b="1">
                <a:solidFill>
                  <a:srgbClr val="0000FF"/>
                </a:solidFill>
                <a:latin typeface="VNI-Helve" pitchFamily="2" charset="0"/>
              </a:rPr>
              <a:t>Choïn nhöõng töø ngöõ thích hôïp trong ngoaëc ñôn ñeå chæ thôøi tieát cuûa töøng muøa </a:t>
            </a:r>
            <a:r>
              <a:rPr lang="en-US" sz="3600" b="1">
                <a:solidFill>
                  <a:srgbClr val="660066"/>
                </a:solidFill>
                <a:latin typeface="VNI-Helve" pitchFamily="2" charset="0"/>
              </a:rPr>
              <a:t>(</a:t>
            </a:r>
            <a:r>
              <a:rPr lang="en-US" sz="3600" b="1" i="1">
                <a:solidFill>
                  <a:srgbClr val="660066"/>
                </a:solidFill>
                <a:latin typeface="VNI-Helve" pitchFamily="2" charset="0"/>
              </a:rPr>
              <a:t>noùng böùc, aám aùp, giaù laïnh, möa phuøn gioù baác, se se laïnh, oi noàng</a:t>
            </a:r>
            <a:r>
              <a:rPr lang="en-US" sz="3600" b="1">
                <a:solidFill>
                  <a:srgbClr val="660066"/>
                </a:solidFill>
                <a:latin typeface="VNI-Helve" pitchFamily="2" charset="0"/>
              </a:rPr>
              <a:t>):</a:t>
            </a:r>
          </a:p>
        </p:txBody>
      </p:sp>
      <p:pic>
        <p:nvPicPr>
          <p:cNvPr id="6147" name="Picture 34" descr="WING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8022">
            <a:off x="228600" y="5943600"/>
            <a:ext cx="762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9202" name="Group 50"/>
          <p:cNvGraphicFramePr>
            <a:graphicFrameLocks noGrp="1"/>
          </p:cNvGraphicFramePr>
          <p:nvPr>
            <p:ph type="tbl" idx="4294967295"/>
          </p:nvPr>
        </p:nvGraphicFramePr>
        <p:xfrm>
          <a:off x="457200" y="2514600"/>
          <a:ext cx="8458201" cy="3997533"/>
        </p:xfrm>
        <a:graphic>
          <a:graphicData uri="http://schemas.openxmlformats.org/drawingml/2006/table">
            <a:tbl>
              <a:tblPr/>
              <a:tblGrid>
                <a:gridCol w="1979579"/>
                <a:gridCol w="2069560"/>
                <a:gridCol w="1889598"/>
                <a:gridCol w="2519464"/>
              </a:tblGrid>
              <a:tr h="1711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024CE"/>
                          </a:solidFill>
                          <a:effectLst/>
                          <a:latin typeface="Arial" charset="0"/>
                          <a:cs typeface="Arial" charset="0"/>
                        </a:rPr>
                        <a:t>Mùa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24CE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024CE"/>
                          </a:solidFill>
                          <a:effectLst/>
                          <a:latin typeface="Arial" charset="0"/>
                          <a:cs typeface="Arial" charset="0"/>
                        </a:rPr>
                        <a:t>xuân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024CE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24CE"/>
                          </a:solidFill>
                          <a:effectLst/>
                          <a:latin typeface="Arial" charset="0"/>
                          <a:cs typeface="Arial" charset="0"/>
                        </a:rPr>
                        <a:t>Mùa hạ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24CE"/>
                          </a:solidFill>
                          <a:effectLst/>
                          <a:latin typeface="Arial" charset="0"/>
                          <a:cs typeface="Arial" charset="0"/>
                        </a:rPr>
                        <a:t>Mùa thu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24CE"/>
                          </a:solidFill>
                          <a:effectLst/>
                          <a:latin typeface="Arial" charset="0"/>
                          <a:cs typeface="Arial" charset="0"/>
                        </a:rPr>
                        <a:t>Mùa đông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Nóng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bức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nồng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lạnh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Mưa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phùn,gió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bấc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Giá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lạnh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9192" name="Text Box 40"/>
          <p:cNvSpPr txBox="1">
            <a:spLocks noChangeArrowheads="1"/>
          </p:cNvSpPr>
          <p:nvPr/>
        </p:nvSpPr>
        <p:spPr bwMode="auto">
          <a:xfrm>
            <a:off x="914400" y="4343400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Arial" charset="0"/>
              </a:rPr>
              <a:t>ấm áp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inhaminh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0" descr="M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1" descr="MH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2" descr="MH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3" descr="WING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8022">
            <a:off x="7413625" y="5619750"/>
            <a:ext cx="5334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4" descr="WING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07063"/>
            <a:ext cx="5334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5" descr="WINGS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38289">
            <a:off x="7556500" y="4919663"/>
            <a:ext cx="3810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C:\Users\admin\Downloads\NĂM MỚI\15781683_213157609092420_414641479070936322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ownloads\NĂM MỚI\15781097_734279706727003_446811087556021322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1150"/>
            <a:ext cx="9144000" cy="843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inhmuakho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hinhmuakh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MUA 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MUA THU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2" descr="MUA THU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3" descr="MUA THU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4" descr="MUA TH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995969"/>
  <p:tag name="VIOLETTITLE" val="Tuần 20. MRVT: Từ ngữ về thời tiết. Đặt và trả lời câu hỏi: Khi nào? Dấu chấm, dấu chấm than"/>
  <p:tag name="VIOLETLESSON" val="20"/>
  <p:tag name="VIOLETCATID" val="7840638"/>
  <p:tag name="VIOLETSUBJECT" val="Luyện từ và câu 2"/>
  <p:tag name="VIOLETAUTHORID" val="9311753"/>
  <p:tag name="VIOLETAUTHORNAME" val="Lê Thị Nga"/>
  <p:tag name="VIOLETAUTHORAVATAR" val="no_avatar.jpg"/>
  <p:tag name="VIOLETAUTHORADDRESS" val="Trường Tiểu Học Phùng Chí Kiên  - Tỉnh Bắc Kạn"/>
  <p:tag name="VIOLETDATE" val="2017-03-25 15:32:59"/>
  <p:tag name="VIOLETHIT" val="671"/>
  <p:tag name="VIOLETLIKE" val="3"/>
  <p:tag name="ISPRING_RESOURCE_PATHS_HASH_PRESENTER" val="91923ac11539c15b8b9221c9c90a054f2e3b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529</Words>
  <Application>Microsoft Office PowerPoint</Application>
  <PresentationFormat>On-screen Show (4:3)</PresentationFormat>
  <Paragraphs>66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Arial</vt:lpstr>
      <vt:lpstr>VNI-Helve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TU-PC</cp:lastModifiedBy>
  <cp:revision>39</cp:revision>
  <dcterms:created xsi:type="dcterms:W3CDTF">2016-01-20T07:50:27Z</dcterms:created>
  <dcterms:modified xsi:type="dcterms:W3CDTF">2018-01-23T04:58:17Z</dcterms:modified>
</cp:coreProperties>
</file>