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2" autoAdjust="0"/>
    <p:restoredTop sz="84761" autoAdjust="0"/>
  </p:normalViewPr>
  <p:slideViewPr>
    <p:cSldViewPr snapToGrid="0" showGuides="1">
      <p:cViewPr varScale="1">
        <p:scale>
          <a:sx n="59" d="100"/>
          <a:sy n="59" d="100"/>
        </p:scale>
        <p:origin x="1176" y="6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33.jpeg"/><Relationship Id="rId3" Type="http://schemas.openxmlformats.org/officeDocument/2006/relationships/notesSlide" Target="../notesSlides/notesSlide12.xml"/><Relationship Id="rId7" Type="http://schemas.openxmlformats.org/officeDocument/2006/relationships/image" Target="../media/image12.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34.png"/><Relationship Id="rId1" Type="http://schemas.openxmlformats.org/officeDocument/2006/relationships/themeOverride" Target="../theme/themeOverride10.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1.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2.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7.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3.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7.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7.png"/><Relationship Id="rId10"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426008" y="3090826"/>
            <a:ext cx="2802641" cy="1569660"/>
          </a:xfrm>
          <a:prstGeom prst="rect">
            <a:avLst/>
          </a:prstGeom>
          <a:noFill/>
        </p:spPr>
        <p:txBody>
          <a:bodyPr wrap="square" rtlCol="0">
            <a:spAutoFit/>
          </a:bodyPr>
          <a:lstStyle/>
          <a:p>
            <a:r>
              <a:rPr lang="en-US" sz="9600" b="1" spc="220">
                <a:solidFill>
                  <a:srgbClr val="B35C80"/>
                </a:solidFill>
                <a:latin typeface="UTM Billhead 1910" panose="02040603050506020204" pitchFamily="18" charset="0"/>
              </a:rPr>
              <a:t>Q</a:t>
            </a:r>
            <a:r>
              <a:rPr lang="en-US" sz="9600" b="1" spc="220">
                <a:solidFill>
                  <a:srgbClr val="51347B"/>
                </a:solidFill>
                <a:latin typeface="UTM Billhead 1910" panose="02040603050506020204" pitchFamily="18" charset="0"/>
              </a:rPr>
              <a:t>U</a:t>
            </a:r>
            <a:r>
              <a:rPr lang="en-US" sz="9600" b="1" spc="220">
                <a:solidFill>
                  <a:srgbClr val="FFC776"/>
                </a:solidFill>
                <a:latin typeface="UTM Billhead 1910" panose="02040603050506020204" pitchFamily="18" charset="0"/>
              </a:rPr>
              <a:t>Ã</a:t>
            </a:r>
            <a:r>
              <a:rPr lang="en-US" sz="9600" b="1" spc="220">
                <a:solidFill>
                  <a:srgbClr val="2CA349"/>
                </a:solidFill>
                <a:latin typeface="UTM Billhead 1910" panose="02040603050506020204" pitchFamily="18" charset="0"/>
              </a:rPr>
              <a:t>N</a:t>
            </a:r>
            <a:r>
              <a:rPr lang="en-US" sz="9600" b="1" spc="22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4161190" y="3090826"/>
            <a:ext cx="3412111" cy="1569660"/>
          </a:xfrm>
          <a:prstGeom prst="rect">
            <a:avLst/>
          </a:prstGeom>
          <a:noFill/>
        </p:spPr>
        <p:txBody>
          <a:bodyPr wrap="square" rtlCol="0">
            <a:spAutoFit/>
          </a:bodyPr>
          <a:lstStyle/>
          <a:p>
            <a:r>
              <a:rPr lang="en-US" sz="9600" b="1" spc="220">
                <a:solidFill>
                  <a:srgbClr val="165083"/>
                </a:solidFill>
                <a:latin typeface="UTM Billhead 1910" panose="02040603050506020204" pitchFamily="18" charset="0"/>
              </a:rPr>
              <a:t>Đ</a:t>
            </a:r>
            <a:r>
              <a:rPr lang="en-US" sz="9600" b="1" spc="220">
                <a:solidFill>
                  <a:srgbClr val="B45C80"/>
                </a:solidFill>
                <a:latin typeface="UTM Billhead 1910" panose="02040603050506020204" pitchFamily="18" charset="0"/>
              </a:rPr>
              <a:t>Ư</a:t>
            </a:r>
            <a:r>
              <a:rPr lang="en-US" sz="9600" b="1" spc="220">
                <a:solidFill>
                  <a:srgbClr val="51347B"/>
                </a:solidFill>
                <a:latin typeface="UTM Billhead 1910" panose="02040603050506020204" pitchFamily="18" charset="0"/>
              </a:rPr>
              <a:t>Ờ</a:t>
            </a:r>
            <a:r>
              <a:rPr lang="en-US" sz="9600" b="1" spc="220">
                <a:solidFill>
                  <a:srgbClr val="FFC776"/>
                </a:solidFill>
                <a:latin typeface="UTM Billhead 1910" panose="02040603050506020204" pitchFamily="18" charset="0"/>
              </a:rPr>
              <a:t>N</a:t>
            </a:r>
            <a:r>
              <a:rPr lang="en-US" sz="9600" b="1" spc="22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4790624" y="316927"/>
            <a:ext cx="2581634" cy="523220"/>
          </a:xfrm>
          <a:prstGeom prst="rect">
            <a:avLst/>
          </a:prstGeom>
          <a:noFill/>
        </p:spPr>
        <p:txBody>
          <a:bodyPr wrap="square" rtlCol="0">
            <a:spAutoFit/>
          </a:bodyPr>
          <a:lstStyle/>
          <a:p>
            <a:r>
              <a:rPr lang="en-US" sz="2800" dirty="0">
                <a:solidFill>
                  <a:srgbClr val="FDE9E0"/>
                </a:solidFill>
                <a:latin typeface="#9Slide07 IcielCadena" panose="02000503000000020004" pitchFamily="2" charset="0"/>
              </a:rPr>
              <a:t>4 </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8969653" y="328103"/>
            <a:ext cx="5481588" cy="523220"/>
          </a:xfrm>
          <a:prstGeom prst="rect">
            <a:avLst/>
          </a:prstGeom>
          <a:noFill/>
        </p:spPr>
        <p:txBody>
          <a:bodyPr wrap="square" rtlCol="0">
            <a:spAutoFit/>
          </a:bodyPr>
          <a:lstStyle/>
          <a:p>
            <a:r>
              <a:rPr lang="en-US" sz="2800" dirty="0" err="1">
                <a:solidFill>
                  <a:srgbClr val="90BF37"/>
                </a:solidFill>
                <a:latin typeface="#9Slide07 IcielCadena" panose="02000503000000020004" pitchFamily="2" charset="0"/>
              </a:rPr>
              <a:t>quãng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đường</a:t>
            </a:r>
            <a:r>
              <a:rPr lang="en-US" sz="2800" dirty="0">
                <a:solidFill>
                  <a:srgbClr val="90BF37"/>
                </a:solidFill>
                <a:latin typeface="#9Slide07 IcielCadena" panose="02000503000000020004" pitchFamily="2" charset="0"/>
              </a:rPr>
              <a:t> </a:t>
            </a:r>
            <a:r>
              <a:rPr lang="en-US" sz="2800" dirty="0" err="1" smtClean="0">
                <a:solidFill>
                  <a:srgbClr val="90BF37"/>
                </a:solidFill>
                <a:latin typeface="#9Slide07 IcielCadena" panose="02000503000000020004" pitchFamily="2" charset="0"/>
              </a:rPr>
              <a:t>đi</a:t>
            </a:r>
            <a:endParaRPr lang="en-US" sz="2800" dirty="0">
              <a:solidFill>
                <a:srgbClr val="90BF37"/>
              </a:solidFill>
              <a:latin typeface="#9Slide07 IcielCadena" panose="02000503000000020004" pitchFamily="2"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5938068" y="352001"/>
            <a:ext cx="5481588" cy="523220"/>
          </a:xfrm>
          <a:prstGeom prst="rect">
            <a:avLst/>
          </a:prstGeom>
          <a:noFill/>
        </p:spPr>
        <p:txBody>
          <a:bodyPr wrap="square" rtlCol="0">
            <a:spAutoFit/>
          </a:bodyPr>
          <a:lstStyle/>
          <a:p>
            <a:r>
              <a:rPr lang="en-US" sz="2800" dirty="0" err="1">
                <a:solidFill>
                  <a:srgbClr val="FDE9E0"/>
                </a:solidFill>
                <a:latin typeface="#9Slide07 IcielCadena" panose="02000503000000020004" pitchFamily="2" charset="0"/>
              </a:rPr>
              <a:t>vận</a:t>
            </a:r>
            <a:r>
              <a:rPr lang="en-US" sz="2800" dirty="0">
                <a:solidFill>
                  <a:srgbClr val="FDE9E0"/>
                </a:solidFill>
                <a:latin typeface="#9Slide07 IcielCadena" panose="02000503000000020004" pitchFamily="2" charset="0"/>
              </a:rPr>
              <a:t> </a:t>
            </a:r>
            <a:r>
              <a:rPr lang="en-US" sz="2800" dirty="0" err="1">
                <a:solidFill>
                  <a:srgbClr val="FDE9E0"/>
                </a:solidFill>
                <a:latin typeface="#9Slide07 IcielCadena" panose="02000503000000020004" pitchFamily="2" charset="0"/>
              </a:rPr>
              <a:t>tốc</a:t>
            </a:r>
            <a:r>
              <a:rPr lang="en-US" sz="2800" dirty="0">
                <a:solidFill>
                  <a:srgbClr val="FDE9E0"/>
                </a:solidFill>
                <a:latin typeface="#9Slide07 IcielCadena" panose="02000503000000020004" pitchFamily="2" charset="0"/>
              </a:rPr>
              <a:t> 42,5 km/</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5647833" y="400485"/>
            <a:ext cx="4245428" cy="523220"/>
          </a:xfrm>
          <a:prstGeom prst="rect">
            <a:avLst/>
          </a:prstGeom>
          <a:noFill/>
        </p:spPr>
        <p:txBody>
          <a:bodyPr wrap="square" rtlCol="0">
            <a:spAutoFit/>
          </a:bodyPr>
          <a:lstStyle/>
          <a:p>
            <a:r>
              <a:rPr lang="en-US" sz="2800" dirty="0" err="1">
                <a:solidFill>
                  <a:srgbClr val="0070C0"/>
                </a:solidFill>
                <a:latin typeface="#9Slide07 IcielCadena" panose="02000503000000020004" pitchFamily="2" charset="0"/>
              </a:rPr>
              <a:t>vận</a:t>
            </a:r>
            <a:r>
              <a:rPr lang="en-US" sz="2800" dirty="0">
                <a:solidFill>
                  <a:srgbClr val="0070C0"/>
                </a:solidFill>
                <a:latin typeface="#9Slide07 IcielCadena" panose="02000503000000020004" pitchFamily="2" charset="0"/>
              </a:rPr>
              <a:t> </a:t>
            </a:r>
            <a:r>
              <a:rPr lang="en-US" sz="2800" dirty="0" err="1">
                <a:solidFill>
                  <a:srgbClr val="0070C0"/>
                </a:solidFill>
                <a:latin typeface="#9Slide07 IcielCadena" panose="02000503000000020004" pitchFamily="2" charset="0"/>
              </a:rPr>
              <a:t>tốc</a:t>
            </a:r>
            <a:r>
              <a:rPr lang="en-US" sz="2800" dirty="0">
                <a:solidFill>
                  <a:srgbClr val="0070C0"/>
                </a:solidFill>
                <a:latin typeface="#9Slide07 IcielCadena" panose="02000503000000020004" pitchFamily="2" charset="0"/>
              </a:rPr>
              <a:t> 12 km/</a:t>
            </a:r>
            <a:r>
              <a:rPr lang="en-US" sz="2800" dirty="0" err="1">
                <a:solidFill>
                  <a:srgbClr val="0070C0"/>
                </a:solidFill>
                <a:latin typeface="#9Slide07 IcielCadena" panose="02000503000000020004" pitchFamily="2" charset="0"/>
              </a:rPr>
              <a:t>giờ</a:t>
            </a:r>
            <a:endParaRPr lang="en-US" sz="2800" dirty="0">
              <a:solidFill>
                <a:srgbClr val="0070C0"/>
              </a:solidFill>
              <a:latin typeface="#9Slide07 IcielCadena" panose="02000503000000020004" pitchFamily="2"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289223" y="825261"/>
            <a:ext cx="4245428" cy="523220"/>
          </a:xfrm>
          <a:prstGeom prst="rect">
            <a:avLst/>
          </a:prstGeom>
          <a:noFill/>
        </p:spPr>
        <p:txBody>
          <a:bodyPr wrap="square" rtlCol="0">
            <a:spAutoFit/>
          </a:bodyPr>
          <a:lstStyle/>
          <a:p>
            <a:r>
              <a:rPr lang="en-US" sz="2800" dirty="0" err="1">
                <a:solidFill>
                  <a:srgbClr val="A40B5D"/>
                </a:solidFill>
                <a:latin typeface="#9Slide07 IcielCadena" panose="02000503000000020004" pitchFamily="2" charset="0"/>
              </a:rPr>
              <a:t>Tính</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quãng</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đường</a:t>
            </a:r>
            <a:endParaRPr lang="en-US" sz="2800" dirty="0">
              <a:solidFill>
                <a:srgbClr val="A40B5D"/>
              </a:solidFill>
              <a:latin typeface="#9Slide07 IcielCadena" panose="02000503000000020004" pitchFamily="2"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841457" y="5284858"/>
            <a:ext cx="803602" cy="523220"/>
          </a:xfrm>
          <a:prstGeom prst="rect">
            <a:avLst/>
          </a:prstGeom>
          <a:noFill/>
        </p:spPr>
        <p:txBody>
          <a:bodyPr wrap="square" rtlCol="0">
            <a:spAutoFit/>
          </a:bodyPr>
          <a:lstStyle/>
          <a:p>
            <a:r>
              <a:rPr lang="en-US" sz="2800" dirty="0" err="1">
                <a:solidFill>
                  <a:srgbClr val="92D050"/>
                </a:solidFill>
                <a:latin typeface="#9Slide07 IcielCadena" panose="02000503000000020004" pitchFamily="2" charset="0"/>
              </a:rPr>
              <a:t>giờ</a:t>
            </a:r>
            <a:r>
              <a:rPr lang="en-US" sz="2800" dirty="0">
                <a:solidFill>
                  <a:srgbClr val="92D050"/>
                </a:solidFill>
                <a:latin typeface="#9Slide07 IcielCadena" panose="02000503000000020004" pitchFamily="2"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676743" y="5284144"/>
            <a:ext cx="1065709" cy="523220"/>
          </a:xfrm>
          <a:prstGeom prst="rect">
            <a:avLst/>
          </a:prstGeom>
          <a:noFill/>
        </p:spPr>
        <p:txBody>
          <a:bodyPr wrap="square" rtlCol="0">
            <a:spAutoFit/>
          </a:bodyPr>
          <a:lstStyle/>
          <a:p>
            <a:r>
              <a:rPr lang="en-US" sz="2800" dirty="0" err="1">
                <a:solidFill>
                  <a:srgbClr val="92D050"/>
                </a:solidFill>
                <a:latin typeface="#9Slide07 IcielCadena" panose="02000503000000020004" pitchFamily="2" charset="0"/>
              </a:rPr>
              <a:t>phút</a:t>
            </a:r>
            <a:r>
              <a:rPr lang="en-US" sz="2800" dirty="0">
                <a:solidFill>
                  <a:srgbClr val="92D050"/>
                </a:solidFill>
                <a:latin typeface="#9Slide07 IcielCadena" panose="02000503000000020004" pitchFamily="2" charset="0"/>
              </a:rPr>
              <a: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7733452" y="4324476"/>
            <a:ext cx="831604" cy="523220"/>
          </a:xfrm>
          <a:prstGeom prst="rect">
            <a:avLst/>
          </a:prstGeom>
          <a:noFill/>
        </p:spPr>
        <p:txBody>
          <a:bodyPr wrap="square" rtlCol="0">
            <a:spAutoFit/>
          </a:bodyPr>
          <a:lstStyle/>
          <a:p>
            <a:r>
              <a:rPr lang="en-US" sz="2800" dirty="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dirty="0" err="1">
                <a:latin typeface="#9Slide07 Cadena" panose="02000503000000020004" pitchFamily="2" charset="0"/>
                <a:ea typeface="字魂105号-简雅黑" panose="00000500000000000000" pitchFamily="2" charset="-122"/>
              </a:rPr>
              <a:t>Một</a:t>
            </a:r>
            <a:r>
              <a:rPr lang="en-US" altLang="zh-CN" sz="2800" dirty="0">
                <a:latin typeface="#9Slide07 Cadena" panose="02000503000000020004" pitchFamily="2" charset="0"/>
                <a:ea typeface="字魂105号-简雅黑" panose="00000500000000000000" pitchFamily="2" charset="-122"/>
              </a:rPr>
              <a:t> ca </a:t>
            </a:r>
            <a:r>
              <a:rPr lang="en-US" altLang="zh-CN" sz="2800" dirty="0" err="1">
                <a:latin typeface="#9Slide07 Cadena" panose="02000503000000020004" pitchFamily="2" charset="0"/>
                <a:ea typeface="字魂105号-简雅黑" panose="00000500000000000000" pitchFamily="2" charset="-122"/>
              </a:rPr>
              <a:t>nô</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với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vận</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tốc</a:t>
            </a:r>
            <a:r>
              <a:rPr lang="en-US" altLang="zh-CN" sz="2800" dirty="0">
                <a:latin typeface="#9Slide07 Cadena" panose="02000503000000020004" pitchFamily="2" charset="0"/>
                <a:ea typeface="字魂105号-简雅黑" panose="00000500000000000000" pitchFamily="2" charset="-122"/>
              </a:rPr>
              <a:t> 15,2 km/</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Tính</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quãng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đường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được</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của</a:t>
            </a:r>
            <a:r>
              <a:rPr lang="en-US" altLang="zh-CN" sz="2800" dirty="0">
                <a:latin typeface="#9Slide07 Cadena" panose="02000503000000020004" pitchFamily="2" charset="0"/>
                <a:ea typeface="字魂105号-简雅黑" panose="00000500000000000000" pitchFamily="2" charset="-122"/>
              </a:rPr>
              <a:t> ca </a:t>
            </a:r>
            <a:r>
              <a:rPr lang="en-US" altLang="zh-CN" sz="2800" dirty="0" err="1">
                <a:latin typeface="#9Slide07 Cadena" panose="02000503000000020004" pitchFamily="2" charset="0"/>
                <a:ea typeface="字魂105号-简雅黑" panose="00000500000000000000" pitchFamily="2" charset="-122"/>
              </a:rPr>
              <a:t>nô</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trong</a:t>
            </a:r>
            <a:r>
              <a:rPr lang="en-US" altLang="zh-CN" sz="2800" dirty="0">
                <a:latin typeface="#9Slide07 Cadena" panose="02000503000000020004" pitchFamily="2" charset="0"/>
                <a:ea typeface="字魂105号-简雅黑" panose="00000500000000000000" pitchFamily="2" charset="-122"/>
              </a:rPr>
              <a:t> 3 </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4685850" y="250234"/>
            <a:ext cx="4245428" cy="523220"/>
          </a:xfrm>
          <a:prstGeom prst="rect">
            <a:avLst/>
          </a:prstGeom>
          <a:noFill/>
        </p:spPr>
        <p:txBody>
          <a:bodyPr wrap="square" rtlCol="0">
            <a:spAutoFit/>
          </a:bodyPr>
          <a:lstStyle/>
          <a:p>
            <a:r>
              <a:rPr lang="en-US" sz="2800" dirty="0" err="1">
                <a:solidFill>
                  <a:srgbClr val="0070C0"/>
                </a:solidFill>
                <a:latin typeface="#9Slide07 IcielCadena" panose="02000503000000020004" pitchFamily="2" charset="0"/>
              </a:rPr>
              <a:t>vận</a:t>
            </a:r>
            <a:r>
              <a:rPr lang="en-US" sz="2800" dirty="0">
                <a:solidFill>
                  <a:srgbClr val="0070C0"/>
                </a:solidFill>
                <a:latin typeface="#9Slide07 IcielCadena" panose="02000503000000020004" pitchFamily="2" charset="0"/>
              </a:rPr>
              <a:t> </a:t>
            </a:r>
            <a:r>
              <a:rPr lang="en-US" sz="2800" dirty="0" err="1">
                <a:solidFill>
                  <a:srgbClr val="0070C0"/>
                </a:solidFill>
                <a:latin typeface="#9Slide07 IcielCadena" panose="02000503000000020004" pitchFamily="2" charset="0"/>
              </a:rPr>
              <a:t>tốc</a:t>
            </a:r>
            <a:r>
              <a:rPr lang="en-US" sz="2800" dirty="0">
                <a:solidFill>
                  <a:srgbClr val="0070C0"/>
                </a:solidFill>
                <a:latin typeface="#9Slide07 IcielCadena" panose="02000503000000020004" pitchFamily="2" charset="0"/>
              </a:rPr>
              <a:t> 15,2 km/</a:t>
            </a:r>
            <a:r>
              <a:rPr lang="en-US" sz="2800" dirty="0" err="1">
                <a:solidFill>
                  <a:srgbClr val="0070C0"/>
                </a:solidFill>
                <a:latin typeface="#9Slide07 IcielCadena" panose="02000503000000020004" pitchFamily="2" charset="0"/>
              </a:rPr>
              <a:t>giờ</a:t>
            </a:r>
            <a:endParaRPr lang="en-US" sz="2800" dirty="0">
              <a:solidFill>
                <a:srgbClr val="0070C0"/>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a16="http://schemas.microsoft.com/office/drawing/2014/main" id="{9F69DB62-15C0-4110-AB0B-2606F7C29DEF}"/>
              </a:ext>
            </a:extLst>
          </p:cNvPr>
          <p:cNvSpPr txBox="1"/>
          <p:nvPr/>
        </p:nvSpPr>
        <p:spPr>
          <a:xfrm>
            <a:off x="7155466" y="254835"/>
            <a:ext cx="4245428" cy="523220"/>
          </a:xfrm>
          <a:prstGeom prst="rect">
            <a:avLst/>
          </a:prstGeom>
          <a:noFill/>
        </p:spPr>
        <p:txBody>
          <a:bodyPr wrap="square" rtlCol="0">
            <a:spAutoFit/>
          </a:bodyPr>
          <a:lstStyle/>
          <a:p>
            <a:r>
              <a:rPr lang="en-US" sz="2800" dirty="0" err="1">
                <a:solidFill>
                  <a:srgbClr val="A40B5D"/>
                </a:solidFill>
                <a:latin typeface="#9Slide07 IcielCadena" panose="02000503000000020004" pitchFamily="2" charset="0"/>
              </a:rPr>
              <a:t>Tính</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quãng</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đường</a:t>
            </a:r>
            <a:endParaRPr lang="en-US" sz="2800" dirty="0">
              <a:solidFill>
                <a:srgbClr val="A40B5D"/>
              </a:solidFill>
              <a:latin typeface="#9Slide07 IcielCadena" panose="02000503000000020004" pitchFamily="2" charset="0"/>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4069364" cy="584775"/>
          </a:xfrm>
          <a:prstGeom prst="rect">
            <a:avLst/>
          </a:prstGeom>
          <a:noFill/>
        </p:spPr>
        <p:txBody>
          <a:bodyPr wrap="square" rtlCol="0">
            <a:spAutoFit/>
          </a:bodyPr>
          <a:lstStyle/>
          <a:p>
            <a:r>
              <a:rPr lang="en-US" sz="3200" b="1" dirty="0">
                <a:solidFill>
                  <a:srgbClr val="51347B"/>
                </a:solidFill>
                <a:latin typeface="#9Slide02 Noi dung dai" panose="02000000000000000000" pitchFamily="2" charset="0"/>
                <a:ea typeface="#9Slide02 Noi dung dai" panose="02000000000000000000" pitchFamily="2" charset="0"/>
              </a:rPr>
              <a:t>v = 12,6 km/</a:t>
            </a:r>
            <a:r>
              <a:rPr lang="en-US" sz="3200" b="1" dirty="0" err="1">
                <a:solidFill>
                  <a:srgbClr val="51347B"/>
                </a:solidFill>
                <a:latin typeface="#9Slide02 Noi dung dai" panose="02000000000000000000" pitchFamily="2" charset="0"/>
                <a:ea typeface="#9Slide02 Noi dung dai" panose="02000000000000000000" pitchFamily="2" charset="0"/>
              </a:rPr>
              <a:t>giờ</a:t>
            </a:r>
            <a:endParaRPr lang="en-US" sz="3200" b="1" dirty="0">
              <a:solidFill>
                <a:srgbClr val="51347B"/>
              </a:solidFill>
              <a:latin typeface="#9Slide02 Noi dung dai" panose="02000000000000000000" pitchFamily="2" charset="0"/>
              <a:ea typeface="#9Slide02 Noi dung dai" panose="02000000000000000000" pitchFamily="2"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7260903" y="250874"/>
            <a:ext cx="4245428" cy="523220"/>
          </a:xfrm>
          <a:prstGeom prst="rect">
            <a:avLst/>
          </a:prstGeom>
          <a:noFill/>
        </p:spPr>
        <p:txBody>
          <a:bodyPr wrap="square" rtlCol="0">
            <a:spAutoFit/>
          </a:bodyPr>
          <a:lstStyle/>
          <a:p>
            <a:r>
              <a:rPr lang="en-US" sz="2800" dirty="0" err="1">
                <a:solidFill>
                  <a:srgbClr val="2CA349"/>
                </a:solidFill>
                <a:latin typeface="#9Slide07 IcielCadena" panose="02000503000000020004" pitchFamily="2" charset="0"/>
              </a:rPr>
              <a:t>vận</a:t>
            </a:r>
            <a:r>
              <a:rPr lang="en-US" sz="2800" dirty="0">
                <a:solidFill>
                  <a:srgbClr val="2CA349"/>
                </a:solidFill>
                <a:latin typeface="#9Slide07 IcielCadena" panose="02000503000000020004" pitchFamily="2" charset="0"/>
              </a:rPr>
              <a:t> </a:t>
            </a:r>
            <a:r>
              <a:rPr lang="en-US" sz="2800" dirty="0" err="1">
                <a:solidFill>
                  <a:srgbClr val="2CA349"/>
                </a:solidFill>
                <a:latin typeface="#9Slide07 IcielCadena" panose="02000503000000020004" pitchFamily="2" charset="0"/>
              </a:rPr>
              <a:t>tốc</a:t>
            </a:r>
            <a:r>
              <a:rPr lang="en-US" sz="2800" dirty="0">
                <a:solidFill>
                  <a:srgbClr val="2CA349"/>
                </a:solidFill>
                <a:latin typeface="#9Slide07 IcielCadena" panose="02000503000000020004" pitchFamily="2" charset="0"/>
              </a:rPr>
              <a:t> 12,6 km/</a:t>
            </a:r>
            <a:r>
              <a:rPr lang="en-US" sz="2800" dirty="0" err="1">
                <a:solidFill>
                  <a:srgbClr val="2CA349"/>
                </a:solidFill>
                <a:latin typeface="#9Slide07 IcielCadena" panose="02000503000000020004" pitchFamily="2" charset="0"/>
              </a:rPr>
              <a:t>giờ</a:t>
            </a:r>
            <a:endParaRPr lang="en-US" sz="2800" dirty="0">
              <a:solidFill>
                <a:srgbClr val="2CA349"/>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5939402" y="249169"/>
            <a:ext cx="4245428" cy="523220"/>
          </a:xfrm>
          <a:prstGeom prst="rect">
            <a:avLst/>
          </a:prstGeom>
          <a:noFill/>
        </p:spPr>
        <p:txBody>
          <a:bodyPr wrap="square" rtlCol="0">
            <a:spAutoFit/>
          </a:bodyPr>
          <a:lstStyle/>
          <a:p>
            <a:r>
              <a:rPr lang="en-US" sz="2800" dirty="0">
                <a:solidFill>
                  <a:srgbClr val="2CA349"/>
                </a:solidFill>
                <a:latin typeface="#9Slide07 IcielCadena" panose="02000503000000020004" pitchFamily="2" charset="0"/>
              </a:rPr>
              <a:t>15 </a:t>
            </a:r>
            <a:r>
              <a:rPr lang="en-US" sz="2800" dirty="0" err="1">
                <a:solidFill>
                  <a:srgbClr val="2CA349"/>
                </a:solidFill>
                <a:latin typeface="#9Slide07 IcielCadena" panose="02000503000000020004" pitchFamily="2" charset="0"/>
              </a:rPr>
              <a:t>phút</a:t>
            </a:r>
            <a:endParaRPr lang="en-US" sz="2800" dirty="0">
              <a:solidFill>
                <a:srgbClr val="2CA349"/>
              </a:solidFill>
              <a:latin typeface="#9Slide07 IcielCadena" panose="02000503000000020004" pitchFamily="2" charset="0"/>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0">
                                            <p:txEl>
                                              <p:pRg st="3" end="3"/>
                                            </p:txEl>
                                          </p:spTgt>
                                        </p:tgtEl>
                                        <p:attrNameLst>
                                          <p:attrName>style.visibility</p:attrName>
                                        </p:attrNameLst>
                                      </p:cBhvr>
                                      <p:to>
                                        <p:strVal val="visible"/>
                                      </p:to>
                                    </p:set>
                                    <p:animEffect transition="in" filter="fade">
                                      <p:cBhvr>
                                        <p:cTn id="69" dur="1000"/>
                                        <p:tgtEl>
                                          <p:spTgt spid="30">
                                            <p:txEl>
                                              <p:pRg st="3" end="3"/>
                                            </p:txEl>
                                          </p:spTgt>
                                        </p:tgtEl>
                                      </p:cBhvr>
                                    </p:animEffect>
                                    <p:anim calcmode="lin" valueType="num">
                                      <p:cBhvr>
                                        <p:cTn id="70"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0" presetClass="entr" presetSubtype="0" fill="hold"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edge">
                                      <p:cBhvr>
                                        <p:cTn id="7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dirty="0" err="1">
                <a:latin typeface="#9Slide07 Cadena" panose="02000503000000020004" pitchFamily="2" charset="0"/>
                <a:ea typeface="字魂105号-简雅黑" panose="00000500000000000000" pitchFamily="2" charset="-122"/>
              </a:rPr>
              <a:t>Một</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người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xe</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đạp</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trong</a:t>
            </a:r>
            <a:r>
              <a:rPr lang="en-US" altLang="zh-CN" sz="2800" dirty="0">
                <a:latin typeface="#9Slide07 Cadena" panose="02000503000000020004" pitchFamily="2" charset="0"/>
                <a:ea typeface="字魂105号-简雅黑" panose="00000500000000000000" pitchFamily="2" charset="-122"/>
              </a:rPr>
              <a:t> 15 </a:t>
            </a:r>
            <a:r>
              <a:rPr lang="en-US" altLang="zh-CN" sz="2800" dirty="0" err="1">
                <a:latin typeface="#9Slide07 Cadena" panose="02000503000000020004" pitchFamily="2" charset="0"/>
                <a:ea typeface="字魂105号-简雅黑" panose="00000500000000000000" pitchFamily="2" charset="-122"/>
              </a:rPr>
              <a:t>phút</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với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vận</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tốc</a:t>
            </a:r>
            <a:r>
              <a:rPr lang="en-US" altLang="zh-CN" sz="2800" dirty="0">
                <a:latin typeface="#9Slide07 Cadena" panose="02000503000000020004" pitchFamily="2" charset="0"/>
                <a:ea typeface="字魂105号-简雅黑" panose="00000500000000000000" pitchFamily="2" charset="-122"/>
              </a:rPr>
              <a:t> 12,6 km/</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Tính</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quãng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đường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được</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của</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người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đó</a:t>
            </a:r>
            <a:r>
              <a:rPr lang="en-US" altLang="zh-CN" sz="2800" dirty="0">
                <a:latin typeface="#9Slide07 Cadena" panose="02000503000000020004" pitchFamily="2" charset="0"/>
                <a:ea typeface="字魂105号-简雅黑" panose="00000500000000000000" pitchFamily="2" charset="-122"/>
              </a:rPr>
              <a:t>.</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1129533" y="2359371"/>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7260901" y="250874"/>
            <a:ext cx="4245428" cy="523220"/>
          </a:xfrm>
          <a:prstGeom prst="rect">
            <a:avLst/>
          </a:prstGeom>
          <a:noFill/>
        </p:spPr>
        <p:txBody>
          <a:bodyPr wrap="square" rtlCol="0">
            <a:spAutoFit/>
          </a:bodyPr>
          <a:lstStyle/>
          <a:p>
            <a:r>
              <a:rPr lang="en-US" sz="2800" dirty="0" err="1">
                <a:solidFill>
                  <a:srgbClr val="2CA349"/>
                </a:solidFill>
                <a:latin typeface="#9Slide07 IcielCadena" panose="02000503000000020004" pitchFamily="2" charset="0"/>
              </a:rPr>
              <a:t>vận</a:t>
            </a:r>
            <a:r>
              <a:rPr lang="en-US" sz="2800" dirty="0">
                <a:solidFill>
                  <a:srgbClr val="2CA349"/>
                </a:solidFill>
                <a:latin typeface="#9Slide07 IcielCadena" panose="02000503000000020004" pitchFamily="2" charset="0"/>
              </a:rPr>
              <a:t> </a:t>
            </a:r>
            <a:r>
              <a:rPr lang="en-US" sz="2800" dirty="0" err="1">
                <a:solidFill>
                  <a:srgbClr val="2CA349"/>
                </a:solidFill>
                <a:latin typeface="#9Slide07 IcielCadena" panose="02000503000000020004" pitchFamily="2" charset="0"/>
              </a:rPr>
              <a:t>tốc</a:t>
            </a:r>
            <a:r>
              <a:rPr lang="en-US" sz="2800" dirty="0">
                <a:solidFill>
                  <a:srgbClr val="2CA349"/>
                </a:solidFill>
                <a:latin typeface="#9Slide07 IcielCadena" panose="02000503000000020004" pitchFamily="2" charset="0"/>
              </a:rPr>
              <a:t> 12,6 km/</a:t>
            </a:r>
            <a:r>
              <a:rPr lang="en-US" sz="2800" dirty="0" err="1">
                <a:solidFill>
                  <a:srgbClr val="2CA349"/>
                </a:solidFill>
                <a:latin typeface="#9Slide07 IcielCadena" panose="02000503000000020004" pitchFamily="2" charset="0"/>
              </a:rPr>
              <a:t>giờ</a:t>
            </a:r>
            <a:endParaRPr lang="en-US" sz="2800" dirty="0">
              <a:solidFill>
                <a:srgbClr val="2CA349"/>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5923947" y="232051"/>
            <a:ext cx="4245428" cy="523220"/>
          </a:xfrm>
          <a:prstGeom prst="rect">
            <a:avLst/>
          </a:prstGeom>
          <a:noFill/>
        </p:spPr>
        <p:txBody>
          <a:bodyPr wrap="square" rtlCol="0">
            <a:spAutoFit/>
          </a:bodyPr>
          <a:lstStyle/>
          <a:p>
            <a:r>
              <a:rPr lang="en-US" sz="2800" dirty="0">
                <a:solidFill>
                  <a:srgbClr val="2CA349"/>
                </a:solidFill>
                <a:latin typeface="#9Slide07 IcielCadena" panose="02000503000000020004" pitchFamily="2" charset="0"/>
              </a:rPr>
              <a:t>15 </a:t>
            </a:r>
            <a:r>
              <a:rPr lang="en-US" sz="2800" dirty="0" err="1">
                <a:solidFill>
                  <a:srgbClr val="2CA349"/>
                </a:solidFill>
                <a:latin typeface="#9Slide07 IcielCadena" panose="02000503000000020004" pitchFamily="2" charset="0"/>
              </a:rPr>
              <a:t>phút</a:t>
            </a:r>
            <a:endParaRPr lang="en-US" sz="2800" dirty="0">
              <a:solidFill>
                <a:srgbClr val="2CA349"/>
              </a:solidFill>
              <a:latin typeface="#9Slide07 IcielCadena" panose="02000503000000020004" pitchFamily="2" charset="0"/>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163781" y="2184218"/>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736951" y="2374410"/>
            <a:ext cx="1307561" cy="584775"/>
          </a:xfrm>
          <a:prstGeom prst="rect">
            <a:avLst/>
          </a:prstGeom>
          <a:noFill/>
        </p:spPr>
        <p:txBody>
          <a:bodyPr wrap="square" rtlCol="0">
            <a:spAutoFit/>
          </a:bodyPr>
          <a:lstStyle/>
          <a:p>
            <a:r>
              <a:rPr lang="en-US" sz="3200" dirty="0" err="1">
                <a:solidFill>
                  <a:srgbClr val="92D050"/>
                </a:solidFill>
                <a:latin typeface="#9Slide02 Noi dung dai" panose="02000000000000000000" pitchFamily="2" charset="0"/>
                <a:ea typeface="#9Slide02 Noi dung dai" panose="02000000000000000000" pitchFamily="2" charset="0"/>
              </a:rPr>
              <a:t>giờ</a:t>
            </a:r>
            <a:r>
              <a:rPr lang="en-US" sz="3200" dirty="0">
                <a:solidFill>
                  <a:srgbClr val="92D050"/>
                </a:solidFill>
                <a:latin typeface="#9Slide02 Noi dung dai" panose="02000000000000000000" pitchFamily="2" charset="0"/>
                <a:ea typeface="#9Slide02 Noi dung dai" panose="02000000000000000000" pitchFamily="2" charset="0"/>
              </a:rPr>
              <a:t>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2470630" y="2898421"/>
            <a:ext cx="1065709" cy="584775"/>
          </a:xfrm>
          <a:prstGeom prst="rect">
            <a:avLst/>
          </a:prstGeom>
          <a:noFill/>
        </p:spPr>
        <p:txBody>
          <a:bodyPr wrap="square" rtlCol="0">
            <a:spAutoFit/>
          </a:bodyPr>
          <a:lstStyle/>
          <a:p>
            <a:r>
              <a:rPr lang="en-US" sz="3200" dirty="0" err="1">
                <a:solidFill>
                  <a:srgbClr val="92D050"/>
                </a:solidFill>
                <a:latin typeface="#9Slide02 Noi dung dai" panose="02000000000000000000" pitchFamily="2" charset="0"/>
                <a:ea typeface="#9Slide02 Noi dung dai" panose="02000000000000000000" pitchFamily="2" charset="0"/>
              </a:rPr>
              <a:t>phút</a:t>
            </a:r>
            <a:r>
              <a:rPr lang="en-US" sz="3200" dirty="0">
                <a:solidFill>
                  <a:srgbClr val="92D050"/>
                </a:solidFill>
                <a:latin typeface="#9Slide02 Noi dung dai" panose="02000000000000000000" pitchFamily="2" charset="0"/>
                <a:ea typeface="#9Slide02 Noi dung dai" panose="02000000000000000000" pitchFamily="2" charset="0"/>
              </a:rPr>
              <a: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7480838" y="250874"/>
            <a:ext cx="4245428" cy="523220"/>
          </a:xfrm>
          <a:prstGeom prst="rect">
            <a:avLst/>
          </a:prstGeom>
          <a:noFill/>
        </p:spPr>
        <p:txBody>
          <a:bodyPr wrap="square" rtlCol="0">
            <a:spAutoFit/>
          </a:bodyPr>
          <a:lstStyle/>
          <a:p>
            <a:r>
              <a:rPr lang="en-US" sz="2800" dirty="0" err="1">
                <a:solidFill>
                  <a:schemeClr val="accent2">
                    <a:lumMod val="75000"/>
                  </a:schemeClr>
                </a:solidFill>
                <a:latin typeface="#9Slide07 IcielCadena" panose="02000503000000020004" pitchFamily="2" charset="0"/>
              </a:rPr>
              <a:t>vận</a:t>
            </a:r>
            <a:r>
              <a:rPr lang="en-US" sz="2800" dirty="0">
                <a:solidFill>
                  <a:schemeClr val="accent2">
                    <a:lumMod val="75000"/>
                  </a:schemeClr>
                </a:solidFill>
                <a:latin typeface="#9Slide07 IcielCadena" panose="02000503000000020004" pitchFamily="2" charset="0"/>
              </a:rPr>
              <a:t> </a:t>
            </a:r>
            <a:r>
              <a:rPr lang="en-US" sz="2800" dirty="0" err="1">
                <a:solidFill>
                  <a:schemeClr val="accent2">
                    <a:lumMod val="75000"/>
                  </a:schemeClr>
                </a:solidFill>
                <a:latin typeface="#9Slide07 IcielCadena" panose="02000503000000020004" pitchFamily="2" charset="0"/>
              </a:rPr>
              <a:t>tốc</a:t>
            </a:r>
            <a:r>
              <a:rPr lang="en-US" sz="2800" dirty="0">
                <a:solidFill>
                  <a:schemeClr val="accent2">
                    <a:lumMod val="75000"/>
                  </a:schemeClr>
                </a:solidFill>
                <a:latin typeface="#9Slide07 IcielCadena" panose="02000503000000020004" pitchFamily="2" charset="0"/>
              </a:rPr>
              <a:t> 42 km/</a:t>
            </a:r>
            <a:r>
              <a:rPr lang="en-US" sz="2800" dirty="0" err="1">
                <a:solidFill>
                  <a:schemeClr val="accent2">
                    <a:lumMod val="75000"/>
                  </a:schemeClr>
                </a:solidFill>
                <a:latin typeface="#9Slide07 IcielCadena" panose="02000503000000020004" pitchFamily="2" charset="0"/>
              </a:rPr>
              <a:t>giờ</a:t>
            </a:r>
            <a:endParaRPr lang="en-US" sz="2800" dirty="0">
              <a:solidFill>
                <a:schemeClr val="accent2">
                  <a:lumMod val="75000"/>
                </a:schemeClr>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4072829" y="250220"/>
            <a:ext cx="4245428" cy="523220"/>
          </a:xfrm>
          <a:prstGeom prst="rect">
            <a:avLst/>
          </a:prstGeom>
          <a:noFill/>
        </p:spPr>
        <p:txBody>
          <a:bodyPr wrap="square" rtlCol="0">
            <a:spAutoFit/>
          </a:bodyPr>
          <a:lstStyle/>
          <a:p>
            <a:r>
              <a:rPr lang="en-US" sz="2800" dirty="0" err="1">
                <a:solidFill>
                  <a:srgbClr val="2CA349"/>
                </a:solidFill>
                <a:latin typeface="#9Slide07 IcielCadena" panose="02000503000000020004" pitchFamily="2" charset="0"/>
              </a:rPr>
              <a:t>đi</a:t>
            </a:r>
            <a:r>
              <a:rPr lang="en-US" sz="2800" dirty="0">
                <a:solidFill>
                  <a:srgbClr val="2CA349"/>
                </a:solidFill>
                <a:latin typeface="#9Slide07 IcielCadena" panose="02000503000000020004" pitchFamily="2" charset="0"/>
              </a:rPr>
              <a:t> </a:t>
            </a:r>
            <a:r>
              <a:rPr lang="en-US" sz="2800" dirty="0" err="1">
                <a:solidFill>
                  <a:srgbClr val="2CA349"/>
                </a:solidFill>
                <a:latin typeface="#9Slide07 IcielCadena" panose="02000503000000020004" pitchFamily="2" charset="0"/>
              </a:rPr>
              <a:t>từ</a:t>
            </a:r>
            <a:r>
              <a:rPr lang="en-US" sz="2800" dirty="0">
                <a:solidFill>
                  <a:srgbClr val="2CA349"/>
                </a:solidFill>
                <a:latin typeface="#9Slide07 IcielCadena" panose="02000503000000020004" pitchFamily="2" charset="0"/>
              </a:rPr>
              <a:t> A </a:t>
            </a:r>
            <a:r>
              <a:rPr lang="en-US" sz="2800" dirty="0" err="1">
                <a:solidFill>
                  <a:srgbClr val="2CA349"/>
                </a:solidFill>
                <a:latin typeface="#9Slide07 IcielCadena" panose="02000503000000020004" pitchFamily="2" charset="0"/>
              </a:rPr>
              <a:t>lúc</a:t>
            </a:r>
            <a:r>
              <a:rPr lang="en-US" sz="2800" dirty="0">
                <a:solidFill>
                  <a:srgbClr val="2CA349"/>
                </a:solidFill>
                <a:latin typeface="#9Slide07 IcielCadena" panose="02000503000000020004" pitchFamily="2" charset="0"/>
              </a:rPr>
              <a:t> 8 </a:t>
            </a:r>
            <a:r>
              <a:rPr lang="en-US" sz="2800" dirty="0" err="1">
                <a:solidFill>
                  <a:srgbClr val="2CA349"/>
                </a:solidFill>
                <a:latin typeface="#9Slide07 IcielCadena" panose="02000503000000020004" pitchFamily="2" charset="0"/>
              </a:rPr>
              <a:t>giờ</a:t>
            </a:r>
            <a:r>
              <a:rPr lang="en-US" sz="2800" dirty="0">
                <a:solidFill>
                  <a:srgbClr val="2CA349"/>
                </a:solidFill>
                <a:latin typeface="#9Slide07 IcielCadena" panose="02000503000000020004" pitchFamily="2" charset="0"/>
              </a:rPr>
              <a:t> 20 </a:t>
            </a:r>
            <a:r>
              <a:rPr lang="en-US" sz="2800" dirty="0" err="1">
                <a:solidFill>
                  <a:srgbClr val="2CA349"/>
                </a:solidFill>
                <a:latin typeface="#9Slide07 IcielCadena" panose="02000503000000020004" pitchFamily="2" charset="0"/>
              </a:rPr>
              <a:t>phút</a:t>
            </a:r>
            <a:endParaRPr lang="en-US" sz="2800" dirty="0">
              <a:solidFill>
                <a:srgbClr val="2CA349"/>
              </a:solidFill>
              <a:latin typeface="#9Slide07 IcielCadena" panose="02000503000000020004" pitchFamily="2"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2706055" y="890106"/>
            <a:ext cx="4775079" cy="523220"/>
          </a:xfrm>
          <a:prstGeom prst="rect">
            <a:avLst/>
          </a:prstGeom>
          <a:noFill/>
        </p:spPr>
        <p:txBody>
          <a:bodyPr wrap="square" rtlCol="0">
            <a:spAutoFit/>
          </a:bodyPr>
          <a:lstStyle/>
          <a:p>
            <a:r>
              <a:rPr lang="en-US" sz="2800" dirty="0" err="1">
                <a:solidFill>
                  <a:schemeClr val="accent4">
                    <a:lumMod val="60000"/>
                    <a:lumOff val="40000"/>
                  </a:schemeClr>
                </a:solidFill>
                <a:latin typeface="#9Slide07 IcielCadena" panose="02000503000000020004" pitchFamily="2" charset="0"/>
              </a:rPr>
              <a:t>Tính</a:t>
            </a:r>
            <a:r>
              <a:rPr lang="en-US" sz="2800" dirty="0">
                <a:solidFill>
                  <a:schemeClr val="accent4">
                    <a:lumMod val="60000"/>
                    <a:lumOff val="40000"/>
                  </a:schemeClr>
                </a:solidFill>
                <a:latin typeface="#9Slide07 IcielCadena" panose="02000503000000020004" pitchFamily="2" charset="0"/>
              </a:rPr>
              <a:t> </a:t>
            </a:r>
            <a:r>
              <a:rPr lang="en-US" sz="2800" dirty="0" err="1">
                <a:solidFill>
                  <a:schemeClr val="accent4">
                    <a:lumMod val="60000"/>
                    <a:lumOff val="40000"/>
                  </a:schemeClr>
                </a:solidFill>
                <a:latin typeface="#9Slide07 IcielCadena" panose="02000503000000020004" pitchFamily="2" charset="0"/>
              </a:rPr>
              <a:t>độ</a:t>
            </a:r>
            <a:r>
              <a:rPr lang="en-US" sz="2800" dirty="0">
                <a:solidFill>
                  <a:schemeClr val="accent4">
                    <a:lumMod val="60000"/>
                    <a:lumOff val="40000"/>
                  </a:schemeClr>
                </a:solidFill>
                <a:latin typeface="#9Slide07 IcielCadena" panose="02000503000000020004" pitchFamily="2" charset="0"/>
              </a:rPr>
              <a:t> </a:t>
            </a:r>
            <a:r>
              <a:rPr lang="en-US" sz="2800" dirty="0" err="1">
                <a:solidFill>
                  <a:schemeClr val="accent4">
                    <a:lumMod val="60000"/>
                    <a:lumOff val="40000"/>
                  </a:schemeClr>
                </a:solidFill>
                <a:latin typeface="#9Slide07 IcielCadena" panose="02000503000000020004" pitchFamily="2" charset="0"/>
              </a:rPr>
              <a:t>dài</a:t>
            </a:r>
            <a:r>
              <a:rPr lang="en-US" sz="2800" dirty="0">
                <a:solidFill>
                  <a:schemeClr val="accent4">
                    <a:lumMod val="60000"/>
                    <a:lumOff val="40000"/>
                  </a:schemeClr>
                </a:solidFill>
                <a:latin typeface="#9Slide07 IcielCadena" panose="02000503000000020004" pitchFamily="2" charset="0"/>
              </a:rPr>
              <a:t> </a:t>
            </a:r>
            <a:r>
              <a:rPr lang="en-US" sz="2800" dirty="0" err="1">
                <a:solidFill>
                  <a:schemeClr val="accent4">
                    <a:lumMod val="60000"/>
                    <a:lumOff val="40000"/>
                  </a:schemeClr>
                </a:solidFill>
                <a:latin typeface="#9Slide07 IcielCadena" panose="02000503000000020004" pitchFamily="2" charset="0"/>
              </a:rPr>
              <a:t>quãng</a:t>
            </a:r>
            <a:r>
              <a:rPr lang="en-US" sz="2800" dirty="0">
                <a:solidFill>
                  <a:schemeClr val="accent4">
                    <a:lumMod val="60000"/>
                    <a:lumOff val="40000"/>
                  </a:schemeClr>
                </a:solidFill>
                <a:latin typeface="#9Slide07 IcielCadena" panose="02000503000000020004" pitchFamily="2" charset="0"/>
              </a:rPr>
              <a:t> </a:t>
            </a:r>
            <a:r>
              <a:rPr lang="en-US" sz="2800" dirty="0" err="1">
                <a:solidFill>
                  <a:schemeClr val="accent4">
                    <a:lumMod val="60000"/>
                    <a:lumOff val="40000"/>
                  </a:schemeClr>
                </a:solidFill>
                <a:latin typeface="#9Slide07 IcielCadena" panose="02000503000000020004" pitchFamily="2" charset="0"/>
              </a:rPr>
              <a:t>đường</a:t>
            </a:r>
            <a:r>
              <a:rPr lang="en-US" sz="2800" dirty="0">
                <a:solidFill>
                  <a:schemeClr val="accent4">
                    <a:lumMod val="60000"/>
                    <a:lumOff val="40000"/>
                  </a:schemeClr>
                </a:solidFill>
                <a:latin typeface="#9Slide07 IcielCadena" panose="02000503000000020004" pitchFamily="2" charset="0"/>
              </a:rPr>
              <a:t>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9812642" y="244668"/>
            <a:ext cx="4245428" cy="523220"/>
          </a:xfrm>
          <a:prstGeom prst="rect">
            <a:avLst/>
          </a:prstGeom>
          <a:noFill/>
        </p:spPr>
        <p:txBody>
          <a:bodyPr wrap="square" rtlCol="0">
            <a:spAutoFit/>
          </a:bodyPr>
          <a:lstStyle/>
          <a:p>
            <a:r>
              <a:rPr lang="en-US" sz="2800" dirty="0" err="1">
                <a:solidFill>
                  <a:srgbClr val="2CA349"/>
                </a:solidFill>
                <a:latin typeface="#9Slide07 IcielCadena" panose="02000503000000020004" pitchFamily="2" charset="0"/>
              </a:rPr>
              <a:t>đến</a:t>
            </a:r>
            <a:r>
              <a:rPr lang="en-US" sz="2800" dirty="0">
                <a:solidFill>
                  <a:srgbClr val="2CA349"/>
                </a:solidFill>
                <a:latin typeface="#9Slide07 IcielCadena" panose="02000503000000020004" pitchFamily="2" charset="0"/>
              </a:rPr>
              <a:t> B </a:t>
            </a:r>
            <a:r>
              <a:rPr lang="en-US" sz="2800" dirty="0" err="1">
                <a:solidFill>
                  <a:srgbClr val="2CA349"/>
                </a:solidFill>
                <a:latin typeface="#9Slide07 IcielCadena" panose="02000503000000020004" pitchFamily="2" charset="0"/>
              </a:rPr>
              <a:t>lúc</a:t>
            </a:r>
            <a:r>
              <a:rPr lang="en-US" sz="2800" dirty="0">
                <a:solidFill>
                  <a:srgbClr val="2CA349"/>
                </a:solidFill>
                <a:latin typeface="#9Slide07 IcielCadena" panose="02000503000000020004" pitchFamily="2" charset="0"/>
              </a:rPr>
              <a:t> 11 </a:t>
            </a:r>
            <a:r>
              <a:rPr lang="en-US" sz="2800" dirty="0" err="1">
                <a:solidFill>
                  <a:srgbClr val="2CA349"/>
                </a:solidFill>
                <a:latin typeface="#9Slide07 IcielCadena" panose="02000503000000020004" pitchFamily="2" charset="0"/>
              </a:rPr>
              <a:t>giờ</a:t>
            </a:r>
            <a:endParaRPr lang="en-US" sz="2800" dirty="0">
              <a:solidFill>
                <a:srgbClr val="2CA349"/>
              </a:solidFill>
              <a:latin typeface="#9Slide07 IcielCadena" panose="02000503000000020004" pitchFamily="2" charset="0"/>
            </a:endParaRP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xmln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dirty="0">
                <a:latin typeface="#9Slide03 Ample" panose="02000000000000000000" pitchFamily="2" charset="0"/>
                <a:ea typeface="字魂105号-简雅黑" panose="00000500000000000000" pitchFamily="2" charset="-122"/>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Để</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giải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quyết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khủng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hoảng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giao</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thông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đô</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thị</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thành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phố</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Nội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đã</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đang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xây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dựng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một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mạng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lưới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5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sắt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trên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dự</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kiến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hoàn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thành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năm</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183889" y="1917472"/>
            <a:ext cx="7394782" cy="971292"/>
          </a:xfrm>
          <a:prstGeom prst="rect">
            <a:avLst/>
          </a:prstGeom>
          <a:noFill/>
        </p:spPr>
        <p:txBody>
          <a:bodyPr wrap="square">
            <a:spAutoFit/>
          </a:bodyPr>
          <a:lstStyle/>
          <a:p>
            <a:pPr algn="just">
              <a:lnSpc>
                <a:spcPct val="119000"/>
              </a:lnSpc>
            </a:pP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nay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đã</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có</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sắt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Cát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Linh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Đông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hoạt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động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sắt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này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có</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chiều</a:t>
            </a:r>
            <a:endParaRPr lang="zh-CN" altLang="en-US" sz="24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1" y="2796700"/>
            <a:ext cx="11925298" cy="971292"/>
          </a:xfrm>
          <a:prstGeom prst="rect">
            <a:avLst/>
          </a:prstGeom>
          <a:noFill/>
        </p:spPr>
        <p:txBody>
          <a:bodyPr wrap="square">
            <a:spAutoFit/>
          </a:bodyPr>
          <a:lstStyle/>
          <a:p>
            <a:pPr>
              <a:lnSpc>
                <a:spcPct val="119000"/>
              </a:lnSpc>
            </a:pP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dài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13km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tàu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lưu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thông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trên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này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24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phút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Hỏi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đoàn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tàu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chạy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với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trung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bình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bao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nhiêu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km/</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giờ</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337806" y="255877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536" y="26680"/>
            <a:ext cx="3541050" cy="2575844"/>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022538" y="4007252"/>
            <a:ext cx="2913743" cy="584775"/>
          </a:xfrm>
          <a:prstGeom prst="rect">
            <a:avLst/>
          </a:prstGeom>
          <a:noFill/>
          <a:ln>
            <a:noFill/>
          </a:ln>
        </p:spPr>
        <p:txBody>
          <a:bodyPr wrap="square" rtlCol="0">
            <a:spAutoFit/>
          </a:bodyPr>
          <a:lstStyle/>
          <a:p>
            <a:pPr algn="ctr"/>
            <a:r>
              <a:rPr lang="en-US" altLang="zh-CN" sz="3200" b="1" dirty="0" err="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a:t>
            </a:r>
            <a:r>
              <a:rPr lang="en-US" altLang="zh-CN"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 </a:t>
            </a:r>
            <a:r>
              <a:rPr lang="en-US" altLang="zh-CN" sz="3200" b="1" dirty="0" err="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2248"/>
          <a:stretch/>
        </p:blipFill>
        <p:spPr>
          <a:xfrm>
            <a:off x="-97881" y="1203467"/>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848591" y="1933204"/>
            <a:ext cx="3782291" cy="1692771"/>
          </a:xfrm>
          <a:prstGeom prst="rect">
            <a:avLst/>
          </a:prstGeom>
          <a:noFill/>
        </p:spPr>
        <p:txBody>
          <a:bodyPr wrap="square" rtlCol="0">
            <a:spAutoFit/>
          </a:bodyPr>
          <a:lstStyle/>
          <a:p>
            <a:r>
              <a:rPr lang="en-US" sz="2600" u="sng" dirty="0" err="1">
                <a:latin typeface="Cambria" panose="02040503050406030204" pitchFamily="18" charset="0"/>
                <a:ea typeface="Cambria" panose="02040503050406030204" pitchFamily="18" charset="0"/>
              </a:rPr>
              <a:t>Tóm</a:t>
            </a:r>
            <a:r>
              <a:rPr lang="en-US" sz="2600" u="sng" dirty="0">
                <a:latin typeface="Cambria" panose="02040503050406030204" pitchFamily="18" charset="0"/>
                <a:ea typeface="Cambria" panose="02040503050406030204" pitchFamily="18" charset="0"/>
              </a:rPr>
              <a:t> </a:t>
            </a:r>
            <a:r>
              <a:rPr lang="en-US" sz="2600" u="sng" dirty="0" err="1">
                <a:latin typeface="Cambria" panose="02040503050406030204" pitchFamily="18" charset="0"/>
                <a:ea typeface="Cambria" panose="02040503050406030204" pitchFamily="18" charset="0"/>
              </a:rPr>
              <a:t>tắt</a:t>
            </a:r>
            <a:r>
              <a:rPr lang="en-US" sz="2600" u="sng" dirty="0">
                <a:latin typeface="Cambria" panose="02040503050406030204" pitchFamily="18" charset="0"/>
                <a:ea typeface="Cambria" panose="02040503050406030204" pitchFamily="18" charset="0"/>
              </a:rPr>
              <a:t>:</a:t>
            </a:r>
          </a:p>
          <a:p>
            <a:r>
              <a:rPr lang="en-US" sz="2600" dirty="0">
                <a:latin typeface="Cambria" panose="02040503050406030204" pitchFamily="18" charset="0"/>
                <a:ea typeface="Cambria" panose="02040503050406030204" pitchFamily="18" charset="0"/>
              </a:rPr>
              <a:t>	s = 13 km</a:t>
            </a:r>
          </a:p>
          <a:p>
            <a:r>
              <a:rPr lang="en-US" sz="2600" dirty="0">
                <a:latin typeface="Cambria" panose="02040503050406030204" pitchFamily="18" charset="0"/>
                <a:ea typeface="Cambria" panose="02040503050406030204" pitchFamily="18" charset="0"/>
              </a:rPr>
              <a:t>	t = 24 </a:t>
            </a:r>
            <a:r>
              <a:rPr lang="en-US" sz="2600" dirty="0" err="1">
                <a:latin typeface="Cambria" panose="02040503050406030204" pitchFamily="18" charset="0"/>
                <a:ea typeface="Cambria" panose="02040503050406030204" pitchFamily="18" charset="0"/>
              </a:rPr>
              <a:t>phút</a:t>
            </a:r>
            <a:endParaRPr lang="en-US" sz="2600" dirty="0">
              <a:latin typeface="Cambria" panose="02040503050406030204" pitchFamily="18" charset="0"/>
              <a:ea typeface="Cambria" panose="02040503050406030204" pitchFamily="18" charset="0"/>
            </a:endParaRPr>
          </a:p>
          <a:p>
            <a:r>
              <a:rPr lang="en-US" sz="2600" dirty="0">
                <a:latin typeface="Cambria" panose="02040503050406030204" pitchFamily="18" charset="0"/>
                <a:ea typeface="Cambria" panose="02040503050406030204" pitchFamily="18" charset="0"/>
              </a:rPr>
              <a:t>	v = ... km/</a:t>
            </a:r>
            <a:r>
              <a:rPr lang="en-US" sz="2600" dirty="0" err="1">
                <a:latin typeface="Cambria" panose="02040503050406030204" pitchFamily="18" charset="0"/>
                <a:ea typeface="Cambria" panose="02040503050406030204" pitchFamily="18" charset="0"/>
              </a:rPr>
              <a:t>giờ</a:t>
            </a:r>
            <a:r>
              <a:rPr lang="en-US"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xmlns=""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xmlns=""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dirty="0">
                <a:solidFill>
                  <a:srgbClr val="FDE9E0"/>
                </a:solidFill>
                <a:latin typeface="#9Slide07 IcielCadena" panose="02000503000000020004" pitchFamily="2" charset="0"/>
              </a:rPr>
              <a:t>4 </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dirty="0">
                <a:solidFill>
                  <a:srgbClr val="002060"/>
                </a:solidFill>
                <a:latin typeface="#9Slide07 IcielCadena" panose="02000503000000020004" pitchFamily="2" charset="0"/>
              </a:rPr>
              <a:t>t = 4 </a:t>
            </a:r>
            <a:r>
              <a:rPr lang="en-US" sz="2800" dirty="0" err="1">
                <a:solidFill>
                  <a:srgbClr val="002060"/>
                </a:solidFill>
                <a:latin typeface="#9Slide07 IcielCadena" panose="02000503000000020004" pitchFamily="2" charset="0"/>
              </a:rPr>
              <a:t>giờ</a:t>
            </a:r>
            <a:endParaRPr lang="en-US" sz="2800" dirty="0">
              <a:solidFill>
                <a:srgbClr val="002060"/>
              </a:solidFill>
              <a:latin typeface="#9Slide07 IcielCadena" panose="02000503000000020004" pitchFamily="2" charset="0"/>
            </a:endParaRP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dirty="0" err="1">
                <a:solidFill>
                  <a:srgbClr val="90BF37"/>
                </a:solidFill>
                <a:latin typeface="#9Slide07 IcielCadena" panose="02000503000000020004" pitchFamily="2" charset="0"/>
              </a:rPr>
              <a:t>quãng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đường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đi</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được</a:t>
            </a:r>
            <a:endParaRPr lang="en-US" sz="2800" dirty="0">
              <a:solidFill>
                <a:srgbClr val="90BF37"/>
              </a:solidFill>
              <a:latin typeface="#9Slide07 IcielCadena" panose="02000503000000020004" pitchFamily="2"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dirty="0" err="1">
                <a:solidFill>
                  <a:srgbClr val="FDE9E0"/>
                </a:solidFill>
                <a:latin typeface="#9Slide07 IcielCadena" panose="02000503000000020004" pitchFamily="2" charset="0"/>
              </a:rPr>
              <a:t>vận</a:t>
            </a:r>
            <a:r>
              <a:rPr lang="en-US" sz="2800" dirty="0">
                <a:solidFill>
                  <a:srgbClr val="FDE9E0"/>
                </a:solidFill>
                <a:latin typeface="#9Slide07 IcielCadena" panose="02000503000000020004" pitchFamily="2" charset="0"/>
              </a:rPr>
              <a:t> </a:t>
            </a:r>
            <a:r>
              <a:rPr lang="en-US" sz="2800" dirty="0" err="1">
                <a:solidFill>
                  <a:srgbClr val="FDE9E0"/>
                </a:solidFill>
                <a:latin typeface="#9Slide07 IcielCadena" panose="02000503000000020004" pitchFamily="2" charset="0"/>
              </a:rPr>
              <a:t>tốc</a:t>
            </a:r>
            <a:r>
              <a:rPr lang="en-US" sz="2800" dirty="0">
                <a:solidFill>
                  <a:srgbClr val="FDE9E0"/>
                </a:solidFill>
                <a:latin typeface="#9Slide07 IcielCadena" panose="02000503000000020004" pitchFamily="2" charset="0"/>
              </a:rPr>
              <a:t> 42,5 km/</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dirty="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3375</TotalTime>
  <Words>1594</Words>
  <Application>Microsoft Office PowerPoint</Application>
  <PresentationFormat>Widescreen</PresentationFormat>
  <Paragraphs>234</Paragraphs>
  <Slides>25</Slides>
  <Notes>24</Notes>
  <HiddenSlides>0</HiddenSlides>
  <MMClips>1</MMClips>
  <ScaleCrop>false</ScaleCrop>
  <HeadingPairs>
    <vt:vector size="6" baseType="variant">
      <vt:variant>
        <vt:lpstr>Fonts Used</vt:lpstr>
      </vt:variant>
      <vt:variant>
        <vt:i4>31</vt:i4>
      </vt:variant>
      <vt:variant>
        <vt:lpstr>Theme</vt:lpstr>
      </vt:variant>
      <vt:variant>
        <vt:i4>1</vt:i4>
      </vt:variant>
      <vt:variant>
        <vt:lpstr>Slide Titles</vt:lpstr>
      </vt:variant>
      <vt:variant>
        <vt:i4>25</vt:i4>
      </vt:variant>
    </vt:vector>
  </HeadingPairs>
  <TitlesOfParts>
    <vt:vector size="57" baseType="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等线</vt:lpstr>
      <vt:lpstr>等线 Light</vt:lpstr>
      <vt:lpstr>Jokerman</vt:lpstr>
      <vt:lpstr>SVN-Poky's</vt:lpstr>
      <vt:lpstr>Times New Roman</vt:lpstr>
      <vt:lpstr>UTM Billhead 1910</vt:lpstr>
      <vt:lpstr>UTM French Vanilla</vt:lpstr>
      <vt:lpstr>字魂105号-简雅黑</vt:lpstr>
      <vt:lpstr>字魂164号-方悦黑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MinhThangPC.VN</cp:lastModifiedBy>
  <cp:revision>59</cp:revision>
  <dcterms:created xsi:type="dcterms:W3CDTF">2020-06-10T16:06:53Z</dcterms:created>
  <dcterms:modified xsi:type="dcterms:W3CDTF">2022-03-21T14:55:14Z</dcterms:modified>
  <cp:category>9Slide.vn</cp:category>
</cp:coreProperties>
</file>