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98" r:id="rId3"/>
  </p:sldMasterIdLst>
  <p:notesMasterIdLst>
    <p:notesMasterId r:id="rId14"/>
  </p:notesMasterIdLst>
  <p:sldIdLst>
    <p:sldId id="270" r:id="rId4"/>
    <p:sldId id="287" r:id="rId5"/>
    <p:sldId id="275" r:id="rId6"/>
    <p:sldId id="276" r:id="rId7"/>
    <p:sldId id="293" r:id="rId8"/>
    <p:sldId id="278" r:id="rId9"/>
    <p:sldId id="279" r:id="rId10"/>
    <p:sldId id="271" r:id="rId11"/>
    <p:sldId id="267" r:id="rId12"/>
    <p:sldId id="29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E1EC"/>
    <a:srgbClr val="8FCCD1"/>
    <a:srgbClr val="67EBF9"/>
    <a:srgbClr val="F16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69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11721" y="273050"/>
            <a:ext cx="10968567" cy="58547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</a:p>
          <a:p>
            <a:pPr lvl="1" fontAlgn="base"/>
            <a:r>
              <a:rPr lang="en-US" strike="noStrike" noProof="1" smtClean="0"/>
              <a:t>Second level</a:t>
            </a:r>
          </a:p>
          <a:p>
            <a:pPr lvl="2" fontAlgn="base"/>
            <a:r>
              <a:rPr lang="en-US" strike="noStrike" noProof="1" smtClean="0"/>
              <a:t>Third level</a:t>
            </a:r>
          </a:p>
          <a:p>
            <a:pPr lvl="3" fontAlgn="base"/>
            <a:r>
              <a:rPr lang="en-US" strike="noStrike" noProof="1" smtClean="0"/>
              <a:t>Fourth level</a:t>
            </a:r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sz="1400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ctr" eaLnBrk="1" fontAlgn="base" hangingPunct="1"/>
            <a:endParaRPr sz="1400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 eaLnBrk="1" fontAlgn="base" hangingPunct="1"/>
            <a:fld id="{9A0DB2DC-4C9A-4742-B13C-FB6460FD3503}" type="slidenum">
              <a:rPr lang="en-US" altLang="en-US" sz="1400" strike="noStrike" noProof="1" dirty="0">
                <a:latin typeface="Arial" pitchFamily="34" charset="0"/>
                <a:ea typeface="Arial" charset="0"/>
                <a:cs typeface="+mn-ea"/>
              </a:rPr>
              <a:pPr lvl="0" algn="r" eaLnBrk="1" fontAlgn="base" hangingPunct="1"/>
              <a:t>‹#›</a:t>
            </a:fld>
            <a:endParaRPr lang="en-US" altLang="en-US" sz="1400" strike="noStrike" noProof="1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5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16733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991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9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FFFFF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627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119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905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192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65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7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4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0233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25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429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6596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bg>
      <p:bgPr>
        <a:gradFill rotWithShape="0">
          <a:gsLst>
            <a:gs pos="0">
              <a:srgbClr val="33CCFF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3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>
                <a:latin typeface="VNI-Times" pitchFamily="2" charset="0"/>
              </a:defRPr>
            </a:lvl1pPr>
          </a:lstStyle>
          <a:p>
            <a:pPr>
              <a:defRPr/>
            </a:pP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algn="r"/>
            <a:fld id="{9A0DB2DC-4C9A-4742-B13C-FB6460FD3503}" type="slidenum">
              <a:rPr lang="en-US" dirty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815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26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011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0755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9704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90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6390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9084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4203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0408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3007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491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pPr/>
              <a:t>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292934">
                  <a:tint val="75000"/>
                </a:srgbClr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80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BDA02-8F81-4846-BF5B-FE62D5074FD3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10/02/2022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8A76B-8F52-42B9-856D-719C905048FB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01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18"/>
          <p:cNvSpPr>
            <a:spLocks noChangeArrowheads="1" noChangeShapeType="1" noTextEdit="1"/>
          </p:cNvSpPr>
          <p:nvPr/>
        </p:nvSpPr>
        <p:spPr bwMode="auto">
          <a:xfrm>
            <a:off x="4792133" y="311157"/>
            <a:ext cx="2743200" cy="974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5 </a:t>
            </a:r>
            <a:endParaRPr lang="en-US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4820" name="WordArt 17"/>
          <p:cNvSpPr>
            <a:spLocks noChangeArrowheads="1" noChangeShapeType="1" noTextEdit="1"/>
          </p:cNvSpPr>
          <p:nvPr/>
        </p:nvSpPr>
        <p:spPr bwMode="auto">
          <a:xfrm>
            <a:off x="3574603" y="1644654"/>
            <a:ext cx="6400800" cy="1817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 tập  </a:t>
            </a:r>
            <a:endParaRPr lang="en-US" sz="32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4822" name="Picture 10" descr="Thao luan nh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4499" y="5138738"/>
            <a:ext cx="4430183" cy="171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858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"/>
          <p:cNvSpPr txBox="1">
            <a:spLocks noChangeArrowheads="1"/>
          </p:cNvSpPr>
          <p:nvPr/>
        </p:nvSpPr>
        <p:spPr bwMode="auto">
          <a:xfrm>
            <a:off x="465063" y="2363873"/>
            <a:ext cx="12192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chào và hẹn gặp lại!</a:t>
            </a:r>
            <a:endParaRPr lang="en-US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87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 descr="F:\Os - Wall\Wall\istockphoto-917590486-1024x102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8" t="30414"/>
          <a:stretch/>
        </p:blipFill>
        <p:spPr bwMode="auto">
          <a:xfrm>
            <a:off x="9740902" y="3820458"/>
            <a:ext cx="2447223" cy="3173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928606" y="534304"/>
            <a:ext cx="877293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algn="just" fontAlgn="base">
              <a:spcAft>
                <a:spcPct val="0"/>
              </a:spcAft>
              <a:defRPr/>
            </a:pP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diện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 xung quanh và diện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Line 2"/>
          <p:cNvSpPr>
            <a:spLocks noChangeShapeType="1"/>
          </p:cNvSpPr>
          <p:nvPr/>
        </p:nvSpPr>
        <p:spPr bwMode="auto">
          <a:xfrm>
            <a:off x="7840133" y="4551369"/>
            <a:ext cx="0" cy="639763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34"/>
              </a:solidFill>
            </a:endParaRPr>
          </a:p>
        </p:txBody>
      </p:sp>
      <p:grpSp>
        <p:nvGrpSpPr>
          <p:cNvPr id="108" name="Group 29"/>
          <p:cNvGrpSpPr>
            <a:grpSpLocks/>
          </p:cNvGrpSpPr>
          <p:nvPr/>
        </p:nvGrpSpPr>
        <p:grpSpPr bwMode="auto">
          <a:xfrm>
            <a:off x="901900" y="2883988"/>
            <a:ext cx="3659717" cy="1997220"/>
            <a:chOff x="431" y="2534"/>
            <a:chExt cx="1729" cy="955"/>
          </a:xfrm>
        </p:grpSpPr>
        <p:sp>
          <p:nvSpPr>
            <p:cNvPr id="109" name="Line 30"/>
            <p:cNvSpPr>
              <a:spLocks noChangeShapeType="1"/>
            </p:cNvSpPr>
            <p:nvPr/>
          </p:nvSpPr>
          <p:spPr bwMode="auto">
            <a:xfrm flipH="1">
              <a:off x="1491" y="2718"/>
              <a:ext cx="489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10" name="Line 31"/>
            <p:cNvSpPr>
              <a:spLocks noChangeShapeType="1"/>
            </p:cNvSpPr>
            <p:nvPr/>
          </p:nvSpPr>
          <p:spPr bwMode="auto">
            <a:xfrm flipH="1">
              <a:off x="631" y="2717"/>
              <a:ext cx="468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11" name="Line 32"/>
            <p:cNvSpPr>
              <a:spLocks noChangeShapeType="1"/>
            </p:cNvSpPr>
            <p:nvPr/>
          </p:nvSpPr>
          <p:spPr bwMode="auto">
            <a:xfrm flipH="1">
              <a:off x="1491" y="3115"/>
              <a:ext cx="489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12" name="Line 33"/>
            <p:cNvSpPr>
              <a:spLocks noChangeShapeType="1"/>
            </p:cNvSpPr>
            <p:nvPr/>
          </p:nvSpPr>
          <p:spPr bwMode="auto">
            <a:xfrm flipH="1">
              <a:off x="629" y="3118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13" name="Text Box 34"/>
            <p:cNvSpPr txBox="1">
              <a:spLocks noChangeArrowheads="1"/>
            </p:cNvSpPr>
            <p:nvPr/>
          </p:nvSpPr>
          <p:spPr bwMode="auto">
            <a:xfrm>
              <a:off x="917" y="2534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A</a:t>
              </a:r>
            </a:p>
          </p:txBody>
        </p:sp>
        <p:sp>
          <p:nvSpPr>
            <p:cNvPr id="114" name="Text Box 35"/>
            <p:cNvSpPr txBox="1">
              <a:spLocks noChangeArrowheads="1"/>
            </p:cNvSpPr>
            <p:nvPr/>
          </p:nvSpPr>
          <p:spPr bwMode="auto">
            <a:xfrm>
              <a:off x="1968" y="2544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B</a:t>
              </a:r>
            </a:p>
          </p:txBody>
        </p:sp>
        <p:sp>
          <p:nvSpPr>
            <p:cNvPr id="115" name="Text Box 36"/>
            <p:cNvSpPr txBox="1">
              <a:spLocks noChangeArrowheads="1"/>
            </p:cNvSpPr>
            <p:nvPr/>
          </p:nvSpPr>
          <p:spPr bwMode="auto">
            <a:xfrm>
              <a:off x="1488" y="2874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C</a:t>
              </a:r>
            </a:p>
          </p:txBody>
        </p:sp>
        <p:sp>
          <p:nvSpPr>
            <p:cNvPr id="116" name="Text Box 37"/>
            <p:cNvSpPr txBox="1">
              <a:spLocks noChangeArrowheads="1"/>
            </p:cNvSpPr>
            <p:nvPr/>
          </p:nvSpPr>
          <p:spPr bwMode="auto">
            <a:xfrm>
              <a:off x="431" y="2852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D</a:t>
              </a:r>
            </a:p>
          </p:txBody>
        </p:sp>
        <p:sp>
          <p:nvSpPr>
            <p:cNvPr id="117" name="Text Box 38"/>
            <p:cNvSpPr txBox="1">
              <a:spLocks noChangeArrowheads="1"/>
            </p:cNvSpPr>
            <p:nvPr/>
          </p:nvSpPr>
          <p:spPr bwMode="auto">
            <a:xfrm>
              <a:off x="899" y="2948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M</a:t>
              </a:r>
            </a:p>
          </p:txBody>
        </p:sp>
        <p:sp>
          <p:nvSpPr>
            <p:cNvPr id="118" name="Text Box 39"/>
            <p:cNvSpPr txBox="1">
              <a:spLocks noChangeArrowheads="1"/>
            </p:cNvSpPr>
            <p:nvPr/>
          </p:nvSpPr>
          <p:spPr bwMode="auto">
            <a:xfrm>
              <a:off x="1968" y="2948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N</a:t>
              </a:r>
            </a:p>
          </p:txBody>
        </p:sp>
        <p:sp>
          <p:nvSpPr>
            <p:cNvPr id="119" name="Text Box 40"/>
            <p:cNvSpPr txBox="1">
              <a:spLocks noChangeArrowheads="1"/>
            </p:cNvSpPr>
            <p:nvPr/>
          </p:nvSpPr>
          <p:spPr bwMode="auto">
            <a:xfrm>
              <a:off x="1548" y="3312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P</a:t>
              </a:r>
            </a:p>
          </p:txBody>
        </p:sp>
        <p:sp>
          <p:nvSpPr>
            <p:cNvPr id="120" name="Text Box 41"/>
            <p:cNvSpPr txBox="1">
              <a:spLocks noChangeArrowheads="1"/>
            </p:cNvSpPr>
            <p:nvPr/>
          </p:nvSpPr>
          <p:spPr bwMode="auto">
            <a:xfrm>
              <a:off x="431" y="3278"/>
              <a:ext cx="192" cy="1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eaLnBrk="0" hangingPunct="0"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1800">
                  <a:solidFill>
                    <a:srgbClr val="292934"/>
                  </a:solidFill>
                  <a:latin typeface="Garamond" pitchFamily="18" charset="0"/>
                </a:rPr>
                <a:t>Q</a:t>
              </a:r>
            </a:p>
          </p:txBody>
        </p:sp>
        <p:sp>
          <p:nvSpPr>
            <p:cNvPr id="121" name="Line 42"/>
            <p:cNvSpPr>
              <a:spLocks noChangeShapeType="1"/>
            </p:cNvSpPr>
            <p:nvPr/>
          </p:nvSpPr>
          <p:spPr bwMode="auto">
            <a:xfrm>
              <a:off x="626" y="2950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2" name="Line 43"/>
            <p:cNvSpPr>
              <a:spLocks noChangeShapeType="1"/>
            </p:cNvSpPr>
            <p:nvPr/>
          </p:nvSpPr>
          <p:spPr bwMode="auto">
            <a:xfrm>
              <a:off x="1110" y="2717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3" name="Line 44"/>
            <p:cNvSpPr>
              <a:spLocks noChangeShapeType="1"/>
            </p:cNvSpPr>
            <p:nvPr/>
          </p:nvSpPr>
          <p:spPr bwMode="auto">
            <a:xfrm>
              <a:off x="1491" y="2951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4" name="Line 45"/>
            <p:cNvSpPr>
              <a:spLocks noChangeShapeType="1"/>
            </p:cNvSpPr>
            <p:nvPr/>
          </p:nvSpPr>
          <p:spPr bwMode="auto">
            <a:xfrm>
              <a:off x="1977" y="2712"/>
              <a:ext cx="0" cy="4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5" name="Line 46"/>
            <p:cNvSpPr>
              <a:spLocks noChangeShapeType="1"/>
            </p:cNvSpPr>
            <p:nvPr/>
          </p:nvSpPr>
          <p:spPr bwMode="auto">
            <a:xfrm>
              <a:off x="626" y="2950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6" name="Line 47"/>
            <p:cNvSpPr>
              <a:spLocks noChangeShapeType="1"/>
            </p:cNvSpPr>
            <p:nvPr/>
          </p:nvSpPr>
          <p:spPr bwMode="auto">
            <a:xfrm>
              <a:off x="624" y="335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7" name="Line 48"/>
            <p:cNvSpPr>
              <a:spLocks noChangeShapeType="1"/>
            </p:cNvSpPr>
            <p:nvPr/>
          </p:nvSpPr>
          <p:spPr bwMode="auto">
            <a:xfrm>
              <a:off x="1098" y="3118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  <p:sp>
          <p:nvSpPr>
            <p:cNvPr id="128" name="Line 49"/>
            <p:cNvSpPr>
              <a:spLocks noChangeShapeType="1"/>
            </p:cNvSpPr>
            <p:nvPr/>
          </p:nvSpPr>
          <p:spPr bwMode="auto">
            <a:xfrm>
              <a:off x="1104" y="2712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34"/>
                </a:solidFill>
              </a:endParaRPr>
            </a:p>
          </p:txBody>
        </p:sp>
      </p:grpSp>
      <p:sp>
        <p:nvSpPr>
          <p:cNvPr id="132" name="Text Box 58"/>
          <p:cNvSpPr txBox="1">
            <a:spLocks noChangeArrowheads="1"/>
          </p:cNvSpPr>
          <p:nvPr/>
        </p:nvSpPr>
        <p:spPr bwMode="auto">
          <a:xfrm>
            <a:off x="5702547" y="2872496"/>
            <a:ext cx="6002375" cy="1631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= Chu vi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đáy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× Chiều cao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sz="28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=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aseline="-25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sz="28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+ diện tích hai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mặt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</a:rPr>
              <a:t>đáy</a:t>
            </a:r>
            <a:endParaRPr lang="en-US" alt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00" y="657559"/>
            <a:ext cx="1524000" cy="174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689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51205" name="Text Box 7"/>
          <p:cNvSpPr txBox="1"/>
          <p:nvPr/>
        </p:nvSpPr>
        <p:spPr>
          <a:xfrm>
            <a:off x="228600" y="130662"/>
            <a:ext cx="381000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rgbClr val="FF0000"/>
                </a:solidFill>
                <a:latin typeface="+mj-lt"/>
                <a:ea typeface="Arial" pitchFamily="34" charset="0"/>
              </a:rPr>
              <a:t>Bài 1:</a:t>
            </a:r>
          </a:p>
        </p:txBody>
      </p:sp>
      <p:sp>
        <p:nvSpPr>
          <p:cNvPr id="51207" name="Text Box 21"/>
          <p:cNvSpPr txBox="1"/>
          <p:nvPr/>
        </p:nvSpPr>
        <p:spPr>
          <a:xfrm>
            <a:off x="1524000" y="457200"/>
            <a:ext cx="914400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ctr" eaLnBrk="1" hangingPunct="1">
              <a:spcBef>
                <a:spcPct val="50000"/>
              </a:spcBef>
            </a:pPr>
            <a:r>
              <a:rPr lang="vi-VN" sz="2400" b="1" dirty="0">
                <a:solidFill>
                  <a:schemeClr val="bg1"/>
                </a:solidFill>
                <a:latin typeface="Times New Roman" pitchFamily="18" charset="0"/>
                <a:ea typeface="Arial" pitchFamily="34" charset="0"/>
              </a:rPr>
              <a:t>Luyện tập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42" name="Text Box 58"/>
              <p:cNvSpPr txBox="1"/>
              <p:nvPr/>
            </p:nvSpPr>
            <p:spPr>
              <a:xfrm>
                <a:off x="228600" y="826897"/>
                <a:ext cx="12096482" cy="2103076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algn="just" eaLnBrk="1" hangingPunct="1">
                  <a:spcBef>
                    <a:spcPct val="50000"/>
                  </a:spcBef>
                </a:pPr>
                <a:r>
                  <a:rPr lang="vi-VN" sz="2800" b="1" dirty="0" smtClean="0">
                    <a:latin typeface="Times New Roman" pitchFamily="18" charset="0"/>
                    <a:ea typeface="Arial" pitchFamily="34" charset="0"/>
                  </a:rPr>
                  <a:t>Tính diện tích xung quanh và diện tích toàn phần của hình hộp chữ nhật có: </a:t>
                </a:r>
                <a:endParaRPr lang="vi-VN" sz="2800" b="1" dirty="0">
                  <a:latin typeface="Times New Roman" pitchFamily="18" charset="0"/>
                  <a:ea typeface="Arial" pitchFamily="34" charset="0"/>
                </a:endParaRPr>
              </a:p>
              <a:p>
                <a:pPr marL="457200" lvl="0" indent="-457200" algn="just" eaLnBrk="1" hangingPunct="1">
                  <a:spcBef>
                    <a:spcPct val="50000"/>
                  </a:spcBef>
                  <a:buAutoNum type="alphaLcParenR"/>
                </a:pPr>
                <a:r>
                  <a:rPr lang="vi-VN" sz="2800" b="1" dirty="0" smtClean="0">
                    <a:latin typeface="Times New Roman" pitchFamily="18" charset="0"/>
                    <a:ea typeface="Arial" pitchFamily="34" charset="0"/>
                  </a:rPr>
                  <a:t>Chiều </a:t>
                </a:r>
                <a:r>
                  <a:rPr lang="vi-VN" sz="2800" b="1" dirty="0">
                    <a:latin typeface="Times New Roman" pitchFamily="18" charset="0"/>
                    <a:ea typeface="Arial" pitchFamily="34" charset="0"/>
                  </a:rPr>
                  <a:t>dài </a:t>
                </a:r>
                <a:r>
                  <a:rPr lang="vi-VN" sz="2800" b="1" dirty="0" smtClean="0">
                    <a:latin typeface="Times New Roman" pitchFamily="18" charset="0"/>
                    <a:ea typeface="Arial" pitchFamily="34" charset="0"/>
                  </a:rPr>
                  <a:t>25dm</a:t>
                </a:r>
                <a:r>
                  <a:rPr lang="vi-VN" sz="2800" b="1" dirty="0">
                    <a:latin typeface="Times New Roman" pitchFamily="18" charset="0"/>
                    <a:ea typeface="Arial" pitchFamily="34" charset="0"/>
                  </a:rPr>
                  <a:t>, </a:t>
                </a:r>
                <a:r>
                  <a:rPr lang="en-US" sz="2800" b="1" dirty="0" err="1" smtClean="0">
                    <a:latin typeface="Times New Roman" pitchFamily="18" charset="0"/>
                    <a:ea typeface="Arial" pitchFamily="34" charset="0"/>
                  </a:rPr>
                  <a:t>chiều</a:t>
                </a:r>
                <a:r>
                  <a:rPr lang="en-US" sz="2800" b="1" dirty="0" smtClean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vi-VN" sz="2800" b="1" dirty="0" smtClean="0">
                    <a:latin typeface="Times New Roman" pitchFamily="18" charset="0"/>
                    <a:ea typeface="Arial" pitchFamily="34" charset="0"/>
                  </a:rPr>
                  <a:t>rộng 1,5m </a:t>
                </a:r>
                <a:r>
                  <a:rPr lang="vi-VN" sz="2800" b="1" dirty="0">
                    <a:latin typeface="Times New Roman" pitchFamily="18" charset="0"/>
                    <a:ea typeface="Arial" pitchFamily="34" charset="0"/>
                  </a:rPr>
                  <a:t>và chiều cao </a:t>
                </a:r>
                <a:r>
                  <a:rPr lang="vi-VN" sz="2800" b="1" dirty="0" smtClean="0">
                    <a:latin typeface="Times New Roman" pitchFamily="18" charset="0"/>
                    <a:ea typeface="Arial" pitchFamily="34" charset="0"/>
                  </a:rPr>
                  <a:t>18dm ;</a:t>
                </a:r>
              </a:p>
              <a:p>
                <a:pPr marL="457200" lvl="0" indent="-457200" algn="just">
                  <a:spcBef>
                    <a:spcPct val="50000"/>
                  </a:spcBef>
                  <a:buAutoNum type="alphaLcParenR"/>
                </a:pPr>
                <a:r>
                  <a:rPr lang="vi-VN" sz="2800" b="1" dirty="0" err="1" smtClean="0">
                    <a:latin typeface="Times New Roman" pitchFamily="18" charset="0"/>
                    <a:ea typeface="Arial" pitchFamily="34" charset="0"/>
                  </a:rPr>
                  <a:t>Chiều</a:t>
                </a:r>
                <a:r>
                  <a:rPr lang="vi-VN" sz="2800" b="1" dirty="0" smtClean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vi-VN" sz="2800" b="1" dirty="0" err="1" smtClean="0">
                    <a:latin typeface="Times New Roman" pitchFamily="18" charset="0"/>
                    <a:ea typeface="Arial" pitchFamily="34" charset="0"/>
                  </a:rPr>
                  <a:t>dài</a:t>
                </a:r>
                <a:r>
                  <a:rPr lang="vi-VN" sz="2800" b="1" dirty="0" smtClean="0">
                    <a:latin typeface="Times New Roman" pitchFamily="18" charset="0"/>
                    <a:ea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ar-AE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2800" b="1" dirty="0" smtClean="0">
                    <a:latin typeface="Times New Roman" pitchFamily="18" charset="0"/>
                    <a:ea typeface="Arial" pitchFamily="34" charset="0"/>
                  </a:rPr>
                  <a:t> m, </a:t>
                </a:r>
                <a:r>
                  <a:rPr lang="en-US" sz="2800" b="1" dirty="0" err="1" smtClean="0">
                    <a:latin typeface="Times New Roman" pitchFamily="18" charset="0"/>
                    <a:ea typeface="Arial" pitchFamily="34" charset="0"/>
                  </a:rPr>
                  <a:t>chiều</a:t>
                </a:r>
                <a:r>
                  <a:rPr lang="en-US" sz="2800" b="1" dirty="0" smtClean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ea typeface="Arial" pitchFamily="34" charset="0"/>
                  </a:rPr>
                  <a:t>rộng</a:t>
                </a:r>
                <a:r>
                  <a:rPr lang="en-US" sz="2800" b="1" dirty="0" smtClean="0">
                    <a:latin typeface="Times New Roman" pitchFamily="18" charset="0"/>
                    <a:ea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en-US" sz="2800" b="1" dirty="0" smtClean="0">
                    <a:latin typeface="Times New Roman" pitchFamily="18" charset="0"/>
                    <a:ea typeface="Arial" pitchFamily="34" charset="0"/>
                  </a:rPr>
                  <a:t>m </a:t>
                </a:r>
                <a:r>
                  <a:rPr lang="en-US" sz="2800" b="1" dirty="0" err="1" smtClean="0">
                    <a:latin typeface="Times New Roman" pitchFamily="18" charset="0"/>
                    <a:ea typeface="Arial" pitchFamily="34" charset="0"/>
                  </a:rPr>
                  <a:t>và</a:t>
                </a:r>
                <a:r>
                  <a:rPr lang="en-US" sz="2800" b="1" dirty="0" smtClean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ea typeface="Arial" pitchFamily="34" charset="0"/>
                  </a:rPr>
                  <a:t>chiều</a:t>
                </a:r>
                <a:r>
                  <a:rPr lang="en-US" sz="2800" b="1" dirty="0" smtClean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en-US" sz="2800" b="1" dirty="0" err="1" smtClean="0">
                    <a:latin typeface="Times New Roman" pitchFamily="18" charset="0"/>
                    <a:ea typeface="Arial" pitchFamily="34" charset="0"/>
                  </a:rPr>
                  <a:t>cao</a:t>
                </a:r>
                <a:r>
                  <a:rPr lang="en-US" sz="2800" b="1" dirty="0" smtClean="0">
                    <a:latin typeface="Times New Roman" pitchFamily="18" charset="0"/>
                    <a:ea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AE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b="1" dirty="0">
                    <a:latin typeface="Times New Roman" pitchFamily="18" charset="0"/>
                    <a:ea typeface="Arial" pitchFamily="34" charset="0"/>
                  </a:rPr>
                  <a:t> </a:t>
                </a:r>
                <a:r>
                  <a:rPr lang="en-US" sz="2800" b="1" dirty="0" smtClean="0">
                    <a:latin typeface="Times New Roman" pitchFamily="18" charset="0"/>
                    <a:ea typeface="Arial" pitchFamily="34" charset="0"/>
                  </a:rPr>
                  <a:t>m.</a:t>
                </a:r>
                <a:endParaRPr lang="vi-VN" sz="2800" b="1" dirty="0">
                  <a:latin typeface="Times New Roman" pitchFamily="18" charset="0"/>
                  <a:ea typeface="Arial" pitchFamily="34" charset="0"/>
                </a:endParaRPr>
              </a:p>
            </p:txBody>
          </p:sp>
        </mc:Choice>
        <mc:Fallback xmlns="">
          <p:sp>
            <p:nvSpPr>
              <p:cNvPr id="51242" name="Text 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826897"/>
                <a:ext cx="12096482" cy="2103076"/>
              </a:xfrm>
              <a:prstGeom prst="rect">
                <a:avLst/>
              </a:prstGeom>
              <a:blipFill rotWithShape="0">
                <a:blip r:embed="rId2"/>
                <a:stretch>
                  <a:fillRect l="-1058" t="-3188" b="-2609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2438156" y="5141542"/>
            <a:ext cx="20163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FF0000"/>
                </a:solidFill>
              </a:rPr>
              <a:t>25 dm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31653">
            <a:off x="3848544" y="4541077"/>
            <a:ext cx="1584325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2420" y="3354963"/>
            <a:ext cx="536575" cy="1201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6784242" y="3567291"/>
            <a:ext cx="4706061" cy="2923930"/>
            <a:chOff x="170739" y="1793536"/>
            <a:chExt cx="4706061" cy="2923930"/>
          </a:xfrm>
        </p:grpSpPr>
        <p:sp>
          <p:nvSpPr>
            <p:cNvPr id="11" name="Text Box 38"/>
            <p:cNvSpPr txBox="1"/>
            <p:nvPr/>
          </p:nvSpPr>
          <p:spPr>
            <a:xfrm>
              <a:off x="3505199" y="3888171"/>
              <a:ext cx="990600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000" b="1" dirty="0" smtClean="0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0"/>
            <p:cNvSpPr txBox="1"/>
            <p:nvPr/>
          </p:nvSpPr>
          <p:spPr>
            <a:xfrm>
              <a:off x="3962400" y="2311619"/>
              <a:ext cx="914400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000" b="1" dirty="0" smtClean="0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3" name="Text Box 44"/>
            <p:cNvSpPr txBox="1"/>
            <p:nvPr/>
          </p:nvSpPr>
          <p:spPr>
            <a:xfrm>
              <a:off x="1637687" y="4080269"/>
              <a:ext cx="1264285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000" b="1" smtClean="0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4" name="AutoShape 6"/>
            <p:cNvSpPr/>
            <p:nvPr/>
          </p:nvSpPr>
          <p:spPr>
            <a:xfrm>
              <a:off x="170739" y="1793536"/>
              <a:ext cx="3306762" cy="2039937"/>
            </a:xfrm>
            <a:prstGeom prst="cube">
              <a:avLst>
                <a:gd name="adj" fmla="val 25000"/>
              </a:avLst>
            </a:pr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grpSp>
          <p:nvGrpSpPr>
            <p:cNvPr id="15" name="Group 18"/>
            <p:cNvGrpSpPr>
              <a:grpSpLocks/>
            </p:cNvGrpSpPr>
            <p:nvPr/>
          </p:nvGrpSpPr>
          <p:grpSpPr bwMode="auto">
            <a:xfrm>
              <a:off x="3175716" y="3626506"/>
              <a:ext cx="319088" cy="849222"/>
              <a:chOff x="2308" y="1742"/>
              <a:chExt cx="201" cy="713"/>
            </a:xfrm>
          </p:grpSpPr>
          <p:sp>
            <p:nvSpPr>
              <p:cNvPr id="22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16" name="Group 18"/>
            <p:cNvGrpSpPr>
              <a:grpSpLocks/>
            </p:cNvGrpSpPr>
            <p:nvPr/>
          </p:nvGrpSpPr>
          <p:grpSpPr bwMode="auto">
            <a:xfrm>
              <a:off x="1325896" y="3868244"/>
              <a:ext cx="319088" cy="849222"/>
              <a:chOff x="2308" y="1742"/>
              <a:chExt cx="201" cy="713"/>
            </a:xfrm>
          </p:grpSpPr>
          <p:sp>
            <p:nvSpPr>
              <p:cNvPr id="20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17" name="Group 18"/>
            <p:cNvGrpSpPr>
              <a:grpSpLocks/>
            </p:cNvGrpSpPr>
            <p:nvPr/>
          </p:nvGrpSpPr>
          <p:grpSpPr bwMode="auto">
            <a:xfrm>
              <a:off x="3627661" y="2102507"/>
              <a:ext cx="319088" cy="849222"/>
              <a:chOff x="2308" y="1742"/>
              <a:chExt cx="201" cy="713"/>
            </a:xfrm>
          </p:grpSpPr>
          <p:sp>
            <p:nvSpPr>
              <p:cNvPr id="18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25" name="Cube 24"/>
          <p:cNvSpPr/>
          <p:nvPr/>
        </p:nvSpPr>
        <p:spPr>
          <a:xfrm>
            <a:off x="1645064" y="3481737"/>
            <a:ext cx="2756452" cy="160351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270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88030" y="1642946"/>
            <a:ext cx="840339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 của  hình hộp chữ nhật là: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1149990" y="2234377"/>
            <a:ext cx="70651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(25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15 ) ×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×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=  1 440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129677" y="4507456"/>
            <a:ext cx="105507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hộp chữ nhật là:</a:t>
            </a:r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1135243" y="5144118"/>
            <a:ext cx="63089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1440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750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2190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70" name="Text Box 8"/>
          <p:cNvSpPr txBox="1">
            <a:spLocks noChangeArrowheads="1"/>
          </p:cNvSpPr>
          <p:nvPr/>
        </p:nvSpPr>
        <p:spPr bwMode="auto">
          <a:xfrm>
            <a:off x="1926662" y="5903852"/>
            <a:ext cx="9245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 S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xq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1440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S</a:t>
            </a:r>
            <a:r>
              <a:rPr lang="en-US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2190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1" name="Text Box 9"/>
          <p:cNvSpPr txBox="1">
            <a:spLocks noChangeArrowheads="1"/>
          </p:cNvSpPr>
          <p:nvPr/>
        </p:nvSpPr>
        <p:spPr bwMode="auto">
          <a:xfrm>
            <a:off x="2729630" y="330221"/>
            <a:ext cx="4267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(a)</a:t>
            </a:r>
            <a:endParaRPr lang="en-US" sz="3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72" name="Text Box 10"/>
          <p:cNvSpPr txBox="1">
            <a:spLocks noChangeArrowheads="1"/>
          </p:cNvSpPr>
          <p:nvPr/>
        </p:nvSpPr>
        <p:spPr bwMode="auto">
          <a:xfrm>
            <a:off x="9317997" y="2294957"/>
            <a:ext cx="201636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FF0000"/>
                </a:solidFill>
              </a:rPr>
              <a:t>25 dm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1273" name="Text Box 11"/>
          <p:cNvSpPr txBox="1">
            <a:spLocks noChangeArrowheads="1"/>
          </p:cNvSpPr>
          <p:nvPr/>
        </p:nvSpPr>
        <p:spPr bwMode="auto">
          <a:xfrm rot="18729405">
            <a:off x="10739209" y="1745905"/>
            <a:ext cx="1524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FF0000"/>
                </a:solidFill>
              </a:rPr>
              <a:t>1,5m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1275" name="Text Box 17"/>
          <p:cNvSpPr txBox="1">
            <a:spLocks noChangeArrowheads="1"/>
          </p:cNvSpPr>
          <p:nvPr/>
        </p:nvSpPr>
        <p:spPr bwMode="auto">
          <a:xfrm>
            <a:off x="88030" y="2983479"/>
            <a:ext cx="1049996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hai mặt đáy của hình hộp chữ nhật là:</a:t>
            </a:r>
          </a:p>
        </p:txBody>
      </p:sp>
      <p:sp>
        <p:nvSpPr>
          <p:cNvPr id="11276" name="Text Box 18"/>
          <p:cNvSpPr txBox="1">
            <a:spLocks noChangeArrowheads="1"/>
          </p:cNvSpPr>
          <p:nvPr/>
        </p:nvSpPr>
        <p:spPr bwMode="auto">
          <a:xfrm>
            <a:off x="1149990" y="3660241"/>
            <a:ext cx="66898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×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=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750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(dm</a:t>
            </a:r>
            <a:r>
              <a:rPr lang="en-US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79" name="Text Box 21"/>
          <p:cNvSpPr txBox="1">
            <a:spLocks noChangeArrowheads="1"/>
          </p:cNvSpPr>
          <p:nvPr/>
        </p:nvSpPr>
        <p:spPr bwMode="auto">
          <a:xfrm rot="-5400000">
            <a:off x="11001136" y="1057248"/>
            <a:ext cx="114300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smtClean="0">
                <a:solidFill>
                  <a:srgbClr val="FF0000"/>
                </a:solidFill>
              </a:rPr>
              <a:t>18 dm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408830" y="1051515"/>
            <a:ext cx="6908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Đổi: 1,5 m = 15 dm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ube 19"/>
          <p:cNvSpPr/>
          <p:nvPr/>
        </p:nvSpPr>
        <p:spPr>
          <a:xfrm>
            <a:off x="8616129" y="707692"/>
            <a:ext cx="2756452" cy="1603513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8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  <p:bldP spid="11268" grpId="0"/>
      <p:bldP spid="11269" grpId="0"/>
      <p:bldP spid="11270" grpId="0"/>
      <p:bldP spid="11271" grpId="0"/>
      <p:bldP spid="11275" grpId="0"/>
      <p:bldP spid="11276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Line 2"/>
          <p:cNvSpPr/>
          <p:nvPr/>
        </p:nvSpPr>
        <p:spPr>
          <a:xfrm>
            <a:off x="4038600" y="1371600"/>
            <a:ext cx="0" cy="2514600"/>
          </a:xfrm>
          <a:prstGeom prst="line">
            <a:avLst/>
          </a:prstGeom>
          <a:ln w="12700" cap="rnd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t"/>
          <a:lstStyle/>
          <a:p>
            <a:pPr lvl="0" eaLnBrk="0" hangingPunct="0"/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123361" y="208850"/>
            <a:ext cx="4706061" cy="2923930"/>
            <a:chOff x="170739" y="1793536"/>
            <a:chExt cx="4706061" cy="2923930"/>
          </a:xfrm>
        </p:grpSpPr>
        <p:sp>
          <p:nvSpPr>
            <p:cNvPr id="93222" name="Text Box 38"/>
            <p:cNvSpPr txBox="1"/>
            <p:nvPr/>
          </p:nvSpPr>
          <p:spPr>
            <a:xfrm>
              <a:off x="3505199" y="3888171"/>
              <a:ext cx="990600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000" b="1" dirty="0" smtClean="0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3224" name="Text Box 40"/>
            <p:cNvSpPr txBox="1"/>
            <p:nvPr/>
          </p:nvSpPr>
          <p:spPr>
            <a:xfrm>
              <a:off x="3962400" y="2311619"/>
              <a:ext cx="914400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000" b="1" dirty="0" smtClean="0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3228" name="Text Box 44"/>
            <p:cNvSpPr txBox="1"/>
            <p:nvPr/>
          </p:nvSpPr>
          <p:spPr>
            <a:xfrm>
              <a:off x="1637687" y="4080269"/>
              <a:ext cx="1264285" cy="396240"/>
            </a:xfrm>
            <a:prstGeom prst="rect">
              <a:avLst/>
            </a:prstGeom>
            <a:noFill/>
            <a:ln w="19050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sz="2000" b="1" smtClean="0">
                  <a:latin typeface="Arial" pitchFamily="34" charset="0"/>
                  <a:ea typeface="Arial" pitchFamily="34" charset="0"/>
                </a:rPr>
                <a:t>m</a:t>
              </a:r>
              <a:endParaRPr sz="2000" b="1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50178" name="AutoShape 6"/>
            <p:cNvSpPr/>
            <p:nvPr/>
          </p:nvSpPr>
          <p:spPr>
            <a:xfrm>
              <a:off x="170739" y="1793536"/>
              <a:ext cx="3306762" cy="2039937"/>
            </a:xfrm>
            <a:prstGeom prst="cube">
              <a:avLst>
                <a:gd name="adj" fmla="val 25000"/>
              </a:avLst>
            </a:pr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grpSp>
          <p:nvGrpSpPr>
            <p:cNvPr id="29" name="Group 18"/>
            <p:cNvGrpSpPr>
              <a:grpSpLocks/>
            </p:cNvGrpSpPr>
            <p:nvPr/>
          </p:nvGrpSpPr>
          <p:grpSpPr bwMode="auto">
            <a:xfrm>
              <a:off x="3175716" y="3626506"/>
              <a:ext cx="319088" cy="849222"/>
              <a:chOff x="2308" y="1742"/>
              <a:chExt cx="201" cy="713"/>
            </a:xfrm>
          </p:grpSpPr>
          <p:sp>
            <p:nvSpPr>
              <p:cNvPr id="32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3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34" name="Group 18"/>
            <p:cNvGrpSpPr>
              <a:grpSpLocks/>
            </p:cNvGrpSpPr>
            <p:nvPr/>
          </p:nvGrpSpPr>
          <p:grpSpPr bwMode="auto">
            <a:xfrm>
              <a:off x="1325896" y="3868244"/>
              <a:ext cx="319088" cy="849222"/>
              <a:chOff x="2308" y="1742"/>
              <a:chExt cx="201" cy="713"/>
            </a:xfrm>
          </p:grpSpPr>
          <p:sp>
            <p:nvSpPr>
              <p:cNvPr id="35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  <p:grpSp>
          <p:nvGrpSpPr>
            <p:cNvPr id="37" name="Group 18"/>
            <p:cNvGrpSpPr>
              <a:grpSpLocks/>
            </p:cNvGrpSpPr>
            <p:nvPr/>
          </p:nvGrpSpPr>
          <p:grpSpPr bwMode="auto">
            <a:xfrm>
              <a:off x="3627661" y="2102507"/>
              <a:ext cx="319088" cy="849222"/>
              <a:chOff x="2308" y="1742"/>
              <a:chExt cx="201" cy="713"/>
            </a:xfrm>
          </p:grpSpPr>
          <p:sp>
            <p:nvSpPr>
              <p:cNvPr id="38" name="Text Box 15"/>
              <p:cNvSpPr txBox="1">
                <a:spLocks noChangeArrowheads="1"/>
              </p:cNvSpPr>
              <p:nvPr/>
            </p:nvSpPr>
            <p:spPr bwMode="auto">
              <a:xfrm>
                <a:off x="2308" y="1742"/>
                <a:ext cx="137" cy="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>
                  <a:lnSpc>
                    <a:spcPct val="55000"/>
                  </a:lnSpc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CC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sz="2400" b="1" dirty="0">
                  <a:solidFill>
                    <a:srgbClr val="CC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9" name="Line 16"/>
              <p:cNvSpPr>
                <a:spLocks noChangeShapeType="1"/>
              </p:cNvSpPr>
              <p:nvPr/>
            </p:nvSpPr>
            <p:spPr bwMode="auto">
              <a:xfrm>
                <a:off x="2317" y="2111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2400"/>
              </a:p>
            </p:txBody>
          </p:sp>
        </p:grpSp>
      </p:grpSp>
      <p:sp>
        <p:nvSpPr>
          <p:cNvPr id="75" name="Text Box 4"/>
          <p:cNvSpPr txBox="1">
            <a:spLocks noChangeArrowheads="1"/>
          </p:cNvSpPr>
          <p:nvPr/>
        </p:nvSpPr>
        <p:spPr bwMode="auto">
          <a:xfrm>
            <a:off x="272381" y="515248"/>
            <a:ext cx="84033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xung quanh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 chữ nhật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033127" y="1120054"/>
                <a:ext cx="5622720" cy="736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×2 ×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127" y="1120054"/>
                <a:ext cx="5622720" cy="736997"/>
              </a:xfrm>
              <a:prstGeom prst="rect">
                <a:avLst/>
              </a:prstGeom>
              <a:blipFill rotWithShape="0">
                <a:blip r:embed="rId2"/>
                <a:stretch>
                  <a:fillRect t="-1653" b="-148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Text Box 17"/>
          <p:cNvSpPr txBox="1">
            <a:spLocks noChangeArrowheads="1"/>
          </p:cNvSpPr>
          <p:nvPr/>
        </p:nvSpPr>
        <p:spPr bwMode="auto">
          <a:xfrm>
            <a:off x="354625" y="2223820"/>
            <a:ext cx="104999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hai mặt đáy của hình hộp chữ nhật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2023466" y="2833865"/>
                <a:ext cx="5622720" cy="73699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×</m:t>
                        </m:r>
                        <m:f>
                          <m:f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×2 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466" y="2833865"/>
                <a:ext cx="5622720" cy="736997"/>
              </a:xfrm>
              <a:prstGeom prst="rect">
                <a:avLst/>
              </a:prstGeom>
              <a:blipFill rotWithShape="0">
                <a:blip r:embed="rId3"/>
                <a:stretch>
                  <a:fillRect t="-1653" b="-148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 Box 6"/>
          <p:cNvSpPr txBox="1">
            <a:spLocks noChangeArrowheads="1"/>
          </p:cNvSpPr>
          <p:nvPr/>
        </p:nvSpPr>
        <p:spPr bwMode="auto">
          <a:xfrm>
            <a:off x="354625" y="4021350"/>
            <a:ext cx="105507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toàn phần của hình hộp chữ nhật là: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2262565" y="4641630"/>
                <a:ext cx="5622720" cy="6984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</m:t>
                        </m:r>
                      </m:sup>
                    </m:sSup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2565" y="4641630"/>
                <a:ext cx="5622720" cy="698461"/>
              </a:xfrm>
              <a:prstGeom prst="rect">
                <a:avLst/>
              </a:prstGeom>
              <a:blipFill rotWithShape="0">
                <a:blip r:embed="rId4"/>
                <a:stretch>
                  <a:fillRect t="-4348" b="-18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 Box 8"/>
              <p:cNvSpPr txBox="1">
                <a:spLocks noChangeArrowheads="1"/>
              </p:cNvSpPr>
              <p:nvPr/>
            </p:nvSpPr>
            <p:spPr bwMode="auto">
              <a:xfrm>
                <a:off x="5460761" y="5674097"/>
                <a:ext cx="5667577" cy="704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Đáp số:  S</a:t>
                </a:r>
                <a:r>
                  <a:rPr lang="en-US" sz="2800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xq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</a:t>
                </a:r>
                <a:r>
                  <a:rPr lang="en-US" sz="2800" baseline="30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:r>
                  <a:rPr lang="en-US" sz="28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2800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tp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33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</a:t>
                </a:r>
                <a:r>
                  <a:rPr lang="en-US" sz="2800" baseline="30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8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0" name="Text 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60761" y="5674097"/>
                <a:ext cx="5667577" cy="704295"/>
              </a:xfrm>
              <a:prstGeom prst="rect">
                <a:avLst/>
              </a:prstGeom>
              <a:blipFill rotWithShape="0">
                <a:blip r:embed="rId5"/>
                <a:stretch>
                  <a:fillRect l="-2258" b="-1043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15737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6" grpId="0"/>
      <p:bldP spid="76" grpId="0"/>
      <p:bldP spid="77" grpId="0"/>
      <p:bldP spid="78" grpId="0"/>
      <p:bldP spid="79" grpId="0"/>
      <p:bldP spid="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49935" y="4995863"/>
            <a:ext cx="2095500" cy="1833562"/>
          </a:xfrm>
          <a:noFill/>
        </p:spPr>
      </p:pic>
      <p:pic>
        <p:nvPicPr>
          <p:cNvPr id="3891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3204" y="2319521"/>
            <a:ext cx="2747433" cy="178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919" name="Rectangle 3"/>
          <p:cNvSpPr>
            <a:spLocks noChangeArrowheads="1"/>
          </p:cNvSpPr>
          <p:nvPr/>
        </p:nvSpPr>
        <p:spPr bwMode="auto">
          <a:xfrm>
            <a:off x="711200" y="1739900"/>
            <a:ext cx="6604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alt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</a:p>
          <a:p>
            <a:pPr lvl="0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Đổi 8dm = 0,8m</a:t>
            </a:r>
          </a:p>
          <a:p>
            <a:pPr lvl="0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Diện tích xung quanh cái thùng không nắp là: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	(1,5 + 0,6) x 2 x 0,8  = 3,36 (m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21"/>
          <p:cNvSpPr txBox="1"/>
          <p:nvPr/>
        </p:nvSpPr>
        <p:spPr>
          <a:xfrm>
            <a:off x="361363" y="346615"/>
            <a:ext cx="11336020" cy="129266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Bài 2</a:t>
            </a:r>
            <a:r>
              <a:rPr sz="2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: </a:t>
            </a:r>
            <a:r>
              <a:rPr sz="2600" dirty="0">
                <a:latin typeface="Times New Roman" pitchFamily="18" charset="0"/>
                <a:ea typeface="Times New Roman" pitchFamily="18" charset="0"/>
              </a:rPr>
              <a:t>Một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cái thùng không nắp </a:t>
            </a:r>
            <a:r>
              <a:rPr lang="en-US" sz="2600" dirty="0" err="1" smtClean="0">
                <a:latin typeface="Times New Roman" pitchFamily="18" charset="0"/>
                <a:ea typeface="Times New Roman" pitchFamily="18" charset="0"/>
              </a:rPr>
              <a:t>dạng</a:t>
            </a:r>
            <a:r>
              <a:rPr lang="en-US" sz="2600" dirty="0" smtClean="0">
                <a:latin typeface="Times New Roman" pitchFamily="18" charset="0"/>
                <a:ea typeface="Times New Roman" pitchFamily="18" charset="0"/>
              </a:rPr>
              <a:t> </a:t>
            </a:r>
            <a:r>
              <a:rPr lang="vi-VN" sz="2600" dirty="0" smtClean="0">
                <a:latin typeface="Times New Roman" pitchFamily="18" charset="0"/>
                <a:ea typeface="Times New Roman" pitchFamily="18" charset="0"/>
              </a:rPr>
              <a:t>hình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hộp chữ nhật có chiều dài </a:t>
            </a:r>
            <a:r>
              <a:rPr lang="vi-VN" sz="2600" dirty="0" smtClean="0">
                <a:latin typeface="Times New Roman" pitchFamily="18" charset="0"/>
                <a:ea typeface="Times New Roman" pitchFamily="18" charset="0"/>
              </a:rPr>
              <a:t>1,5m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, chiều rộng </a:t>
            </a:r>
            <a:r>
              <a:rPr lang="vi-VN" sz="2600" dirty="0" smtClean="0">
                <a:latin typeface="Times New Roman" pitchFamily="18" charset="0"/>
                <a:ea typeface="Times New Roman" pitchFamily="18" charset="0"/>
              </a:rPr>
              <a:t>0,6m</a:t>
            </a:r>
            <a:r>
              <a:rPr lang="en-US" sz="2600" dirty="0" smtClean="0">
                <a:latin typeface="Times New Roman" pitchFamily="18" charset="0"/>
                <a:ea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ea typeface="Times New Roman" pitchFamily="18" charset="0"/>
              </a:rPr>
              <a:t>và</a:t>
            </a:r>
            <a:r>
              <a:rPr lang="vi-VN" sz="2600" dirty="0" smtClean="0">
                <a:latin typeface="Times New Roman" pitchFamily="18" charset="0"/>
                <a:ea typeface="Times New Roman" pitchFamily="18" charset="0"/>
              </a:rPr>
              <a:t>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chiều cao </a:t>
            </a:r>
            <a:r>
              <a:rPr lang="vi-VN" sz="2600" dirty="0" smtClean="0">
                <a:latin typeface="Times New Roman" pitchFamily="18" charset="0"/>
                <a:ea typeface="Times New Roman" pitchFamily="18" charset="0"/>
              </a:rPr>
              <a:t>8dm</a:t>
            </a:r>
            <a:r>
              <a:rPr lang="en-US" sz="2600" dirty="0" smtClean="0">
                <a:latin typeface="Times New Roman" pitchFamily="18" charset="0"/>
                <a:ea typeface="Times New Roman" pitchFamily="18" charset="0"/>
              </a:rPr>
              <a:t>. N</a:t>
            </a:r>
            <a:r>
              <a:rPr lang="vi-VN" sz="2600" dirty="0" smtClean="0">
                <a:latin typeface="Times New Roman" pitchFamily="18" charset="0"/>
                <a:ea typeface="Times New Roman" pitchFamily="18" charset="0"/>
              </a:rPr>
              <a:t>gười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ta </a:t>
            </a:r>
            <a:r>
              <a:rPr lang="vi-VN" sz="2600" dirty="0" smtClean="0">
                <a:latin typeface="Times New Roman" pitchFamily="18" charset="0"/>
                <a:ea typeface="Times New Roman" pitchFamily="18" charset="0"/>
              </a:rPr>
              <a:t>sơn </a:t>
            </a:r>
            <a:r>
              <a:rPr lang="vi-VN" sz="2600" dirty="0">
                <a:latin typeface="Times New Roman" pitchFamily="18" charset="0"/>
                <a:ea typeface="Times New Roman" pitchFamily="18" charset="0"/>
              </a:rPr>
              <a:t>mặt ngoài của thùng. Hỏi diện tích quét sơn là bao nhiêu mét vuông?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711200" y="3870228"/>
            <a:ext cx="6096000" cy="1077218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   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Diện tích mặt </a:t>
            </a:r>
            <a:r>
              <a:rPr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đáy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sz="2400" b="1" dirty="0" err="1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cái</a:t>
            </a:r>
            <a:r>
              <a:rPr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thùng </a:t>
            </a:r>
            <a:r>
              <a:rPr sz="2400" b="1" dirty="0" err="1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là</a:t>
            </a:r>
            <a:r>
              <a:rPr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:</a:t>
            </a:r>
            <a:endParaRPr lang="en-US" sz="2400" b="1" dirty="0" smtClean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	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 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x 0,6 = 0,9 (m</a:t>
            </a:r>
            <a:r>
              <a:rPr lang="vi-VN" sz="24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)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11200" y="5086318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Diện tích quét sơn của cái thùng là :</a:t>
            </a:r>
          </a:p>
          <a:p>
            <a:pPr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	3,36 + 0,9 = 4,26 (m</a:t>
            </a:r>
            <a:r>
              <a:rPr lang="vi-VN" sz="24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4910319" y="6194314"/>
            <a:ext cx="22381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Đáp số: 4,26 m</a:t>
            </a:r>
            <a:r>
              <a:rPr lang="en-US" sz="2400" b="1" baseline="30000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2</a:t>
            </a:r>
          </a:p>
        </p:txBody>
      </p:sp>
      <p:sp>
        <p:nvSpPr>
          <p:cNvPr id="13" name="Text Box 5"/>
          <p:cNvSpPr txBox="1"/>
          <p:nvPr/>
        </p:nvSpPr>
        <p:spPr>
          <a:xfrm rot="19794880">
            <a:off x="9809855" y="3874631"/>
            <a:ext cx="1066800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0,6</a:t>
            </a:r>
            <a:r>
              <a:rPr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  <a:endParaRPr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14" name="Text Box 6"/>
          <p:cNvSpPr txBox="1"/>
          <p:nvPr/>
        </p:nvSpPr>
        <p:spPr>
          <a:xfrm rot="16200000">
            <a:off x="10385989" y="2724790"/>
            <a:ext cx="1066800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8</a:t>
            </a:r>
            <a:r>
              <a:rPr sz="2400" b="1" dirty="0" err="1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dm</a:t>
            </a:r>
            <a:endParaRPr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15" name="Text Box 4"/>
          <p:cNvSpPr txBox="1"/>
          <p:nvPr/>
        </p:nvSpPr>
        <p:spPr>
          <a:xfrm>
            <a:off x="8200770" y="4236523"/>
            <a:ext cx="1100455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1,5</a:t>
            </a:r>
            <a:r>
              <a:rPr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rPr>
              <a:t>m</a:t>
            </a:r>
            <a:endParaRPr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46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448673" y="5611241"/>
            <a:ext cx="12246611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)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Diện tích xung quanh của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hai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hình hộp chữ nhật không bằng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nhau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  <a:sym typeface="+mn-ea"/>
            </a:endParaRPr>
          </a:p>
        </p:txBody>
      </p:sp>
      <p:sp>
        <p:nvSpPr>
          <p:cNvPr id="92167" name="Text Box 7"/>
          <p:cNvSpPr txBox="1"/>
          <p:nvPr/>
        </p:nvSpPr>
        <p:spPr>
          <a:xfrm>
            <a:off x="358140" y="4353658"/>
            <a:ext cx="1085088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Diện tích toàn phần của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hình hộp chữ nhật không bằng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nhau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68" name="Text Box 8"/>
          <p:cNvSpPr txBox="1"/>
          <p:nvPr/>
        </p:nvSpPr>
        <p:spPr>
          <a:xfrm>
            <a:off x="384811" y="4964962"/>
            <a:ext cx="1100836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c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Diện tích xung quanh của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hình hộp chữ nhật bằng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nhau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81" name="Text Box 21"/>
          <p:cNvSpPr txBox="1"/>
          <p:nvPr/>
        </p:nvSpPr>
        <p:spPr>
          <a:xfrm>
            <a:off x="384811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4" y="3734438"/>
            <a:ext cx="10151745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Diện tích toàn phần của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hình hộp chữ nhật bằng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nhau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571982" y="408541"/>
            <a:ext cx="3502247" cy="3252324"/>
            <a:chOff x="6922553" y="486576"/>
            <a:chExt cx="3502246" cy="3252324"/>
          </a:xfrm>
        </p:grpSpPr>
        <p:sp>
          <p:nvSpPr>
            <p:cNvPr id="8" name="AutoShape 16"/>
            <p:cNvSpPr/>
            <p:nvPr/>
          </p:nvSpPr>
          <p:spPr>
            <a:xfrm>
              <a:off x="6922553" y="486576"/>
              <a:ext cx="1959682" cy="2768135"/>
            </a:xfrm>
            <a:prstGeom prst="cube">
              <a:avLst>
                <a:gd name="adj" fmla="val 25000"/>
              </a:avLst>
            </a:prstGeom>
            <a:solidFill>
              <a:srgbClr val="67EBF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6922553" y="2766235"/>
              <a:ext cx="499394" cy="48847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7433541" y="486576"/>
              <a:ext cx="11594" cy="226823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7433541" y="2766236"/>
              <a:ext cx="14371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"/>
            <p:cNvSpPr txBox="1"/>
            <p:nvPr/>
          </p:nvSpPr>
          <p:spPr>
            <a:xfrm>
              <a:off x="8957314" y="1401269"/>
              <a:ext cx="1467485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3" name="Text Box 5"/>
            <p:cNvSpPr txBox="1"/>
            <p:nvPr/>
          </p:nvSpPr>
          <p:spPr>
            <a:xfrm>
              <a:off x="7096885" y="3277235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4" name="Text Box 6"/>
            <p:cNvSpPr txBox="1"/>
            <p:nvPr/>
          </p:nvSpPr>
          <p:spPr>
            <a:xfrm>
              <a:off x="8746119" y="2833822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89035" y="661836"/>
            <a:ext cx="4351940" cy="2765364"/>
            <a:chOff x="936532" y="1026876"/>
            <a:chExt cx="4351940" cy="2765364"/>
          </a:xfrm>
        </p:grpSpPr>
        <p:grpSp>
          <p:nvGrpSpPr>
            <p:cNvPr id="14" name="Group 13"/>
            <p:cNvGrpSpPr/>
            <p:nvPr/>
          </p:nvGrpSpPr>
          <p:grpSpPr>
            <a:xfrm>
              <a:off x="948138" y="1026876"/>
              <a:ext cx="4340334" cy="2765364"/>
              <a:chOff x="948138" y="1026876"/>
              <a:chExt cx="4340334" cy="2765364"/>
            </a:xfrm>
          </p:grpSpPr>
          <p:sp>
            <p:nvSpPr>
              <p:cNvPr id="28" name="Text Box 4"/>
              <p:cNvSpPr txBox="1"/>
              <p:nvPr/>
            </p:nvSpPr>
            <p:spPr>
              <a:xfrm>
                <a:off x="1880101" y="3330575"/>
                <a:ext cx="1100454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2</a:t>
                </a:r>
                <a:r>
                  <a:rPr lang="vi-VN" sz="2400" b="1" dirty="0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,5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d</a:t>
                </a:r>
                <a:r>
                  <a:rPr sz="2400" b="1" dirty="0" err="1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29" name="Text Box 5"/>
              <p:cNvSpPr txBox="1"/>
              <p:nvPr/>
            </p:nvSpPr>
            <p:spPr>
              <a:xfrm>
                <a:off x="3923094" y="287337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1,5d</a:t>
                </a:r>
                <a:r>
                  <a:rPr sz="2400" b="1" dirty="0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30" name="Text Box 6"/>
              <p:cNvSpPr txBox="1"/>
              <p:nvPr/>
            </p:nvSpPr>
            <p:spPr>
              <a:xfrm>
                <a:off x="4221672" y="181368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1,2dm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32" name="AutoShape 16"/>
              <p:cNvSpPr/>
              <p:nvPr/>
            </p:nvSpPr>
            <p:spPr>
              <a:xfrm>
                <a:off x="948138" y="1026876"/>
                <a:ext cx="3230192" cy="2326640"/>
              </a:xfrm>
              <a:prstGeom prst="cube">
                <a:avLst>
                  <a:gd name="adj" fmla="val 25000"/>
                </a:avLst>
              </a:prstGeom>
              <a:solidFill>
                <a:srgbClr val="74E1EC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34" name="Line 18"/>
            <p:cNvSpPr/>
            <p:nvPr/>
          </p:nvSpPr>
          <p:spPr>
            <a:xfrm flipH="1">
              <a:off x="936532" y="2766236"/>
              <a:ext cx="574790" cy="57964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5" name="Line 19"/>
            <p:cNvSpPr/>
            <p:nvPr/>
          </p:nvSpPr>
          <p:spPr>
            <a:xfrm flipH="1">
              <a:off x="1511323" y="1026876"/>
              <a:ext cx="4171" cy="173936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6" name="Line 20"/>
            <p:cNvSpPr/>
            <p:nvPr/>
          </p:nvSpPr>
          <p:spPr>
            <a:xfrm>
              <a:off x="1511322" y="2766236"/>
              <a:ext cx="266700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1218076" y="3686897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1226596" y="4321546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1226596" y="4937422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1226596" y="5598475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322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577" y="183869"/>
            <a:ext cx="3874111" cy="290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8463" y="183869"/>
            <a:ext cx="3511551" cy="339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353973"/>
              </p:ext>
            </p:extLst>
          </p:nvPr>
        </p:nvGraphicFramePr>
        <p:xfrm>
          <a:off x="188261" y="3485402"/>
          <a:ext cx="12003738" cy="3259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998"/>
                <a:gridCol w="4679576"/>
                <a:gridCol w="5038164"/>
              </a:tblGrid>
              <a:tr h="71047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hộp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nhật</a:t>
                      </a:r>
                      <a:endParaRPr lang="en-US" sz="20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</a:t>
                      </a:r>
                      <a:endParaRPr lang="en-US" sz="20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000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0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1162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Chiều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dài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2,5 dm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1,5 dm </a:t>
                      </a:r>
                      <a:endParaRPr lang="en-US" sz="2000" dirty="0"/>
                    </a:p>
                  </a:txBody>
                  <a:tcPr/>
                </a:tc>
              </a:tr>
              <a:tr h="32569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Chiều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rộng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1,5 dm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1,2 dm </a:t>
                      </a:r>
                      <a:endParaRPr lang="en-US" sz="2000" dirty="0"/>
                    </a:p>
                  </a:txBody>
                  <a:tcPr/>
                </a:tc>
              </a:tr>
              <a:tr h="411625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/>
                        <a:t>Chiều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cao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1,2 dm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2,5 dm</a:t>
                      </a:r>
                      <a:endParaRPr lang="en-US" sz="2000" dirty="0"/>
                    </a:p>
                  </a:txBody>
                  <a:tcPr/>
                </a:tc>
              </a:tr>
              <a:tr h="689597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sz="32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3200" baseline="-250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xq</a:t>
                      </a:r>
                      <a:r>
                        <a:rPr lang="en-US" sz="32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</a:rPr>
                        <a:t> </a:t>
                      </a:r>
                      <a:endParaRPr lang="en-US" sz="3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(2,5 + 1,5) x 2 x 1,2 = 9,6 (dm</a:t>
                      </a:r>
                      <a:r>
                        <a:rPr kumimoji="0" lang="en-US" sz="24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(1,5 + 1,2) x 2 x 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 2,5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 = 13,5 (dm</a:t>
                      </a:r>
                      <a:r>
                        <a:rPr lang="en-US" sz="2400" b="1" baseline="30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/>
                </a:tc>
              </a:tr>
              <a:tr h="411625">
                <a:tc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</a:pPr>
                      <a:r>
                        <a:rPr lang="en-US" sz="36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en-US" sz="3600" baseline="-25000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tp</a:t>
                      </a:r>
                      <a:endParaRPr lang="en-US" sz="3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 + (2,5 x 1,5 x 2) = 17,1   (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dm</a:t>
                      </a:r>
                      <a:r>
                        <a:rPr kumimoji="0" lang="en-US" sz="2400" b="1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 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13,5</a:t>
                      </a:r>
                      <a:r>
                        <a:rPr lang="en-US" sz="2400" b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(1,5 x 1,2 x 2 ) = 17,1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(dm</a:t>
                      </a:r>
                      <a:r>
                        <a:rPr lang="en-US" sz="2400" b="1" baseline="300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985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2" descr="Parchment"/>
          <p:cNvSpPr txBox="1"/>
          <p:nvPr/>
        </p:nvSpPr>
        <p:spPr>
          <a:xfrm>
            <a:off x="448673" y="5611241"/>
            <a:ext cx="12246611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)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Diện tích xung quanh của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hai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hình hộp chữ nhật không bằng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nhau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  <a:sym typeface="+mn-ea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  <a:sym typeface="+mn-ea"/>
            </a:endParaRPr>
          </a:p>
        </p:txBody>
      </p:sp>
      <p:sp>
        <p:nvSpPr>
          <p:cNvPr id="92167" name="Text Box 7"/>
          <p:cNvSpPr txBox="1"/>
          <p:nvPr/>
        </p:nvSpPr>
        <p:spPr>
          <a:xfrm>
            <a:off x="358140" y="4353658"/>
            <a:ext cx="1085088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b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Diện tích toàn phần của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hình hộp chữ nhật không bằng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nhau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68" name="Text Box 8"/>
          <p:cNvSpPr txBox="1"/>
          <p:nvPr/>
        </p:nvSpPr>
        <p:spPr>
          <a:xfrm>
            <a:off x="384811" y="4964962"/>
            <a:ext cx="11008360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c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Diện tích xung quanh của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hình hộp chữ nhật bằng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nhau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92181" name="Text Box 21"/>
          <p:cNvSpPr txBox="1"/>
          <p:nvPr/>
        </p:nvSpPr>
        <p:spPr>
          <a:xfrm>
            <a:off x="384811" y="223520"/>
            <a:ext cx="8839200" cy="48768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>
            <a:spAutoFit/>
          </a:bodyPr>
          <a:lstStyle/>
          <a:p>
            <a:pPr lvl="0" algn="just" eaLnBrk="1" hangingPunct="1">
              <a:spcBef>
                <a:spcPct val="50000"/>
              </a:spcBef>
            </a:pPr>
            <a:r>
              <a:rPr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Bài </a:t>
            </a:r>
            <a:r>
              <a:rPr lang="vi-VN" sz="2600" b="1" u="sng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</a:rPr>
              <a:t>3: </a:t>
            </a:r>
          </a:p>
        </p:txBody>
      </p:sp>
      <p:sp>
        <p:nvSpPr>
          <p:cNvPr id="4" name="Text Box 7"/>
          <p:cNvSpPr txBox="1"/>
          <p:nvPr/>
        </p:nvSpPr>
        <p:spPr>
          <a:xfrm>
            <a:off x="165104" y="3734438"/>
            <a:ext cx="10151745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 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a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)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Diện tích toàn phần của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hai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 </a:t>
            </a:r>
            <a:r>
              <a:rPr lang="vi-VN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hình hộp chữ nhật bằng </a:t>
            </a:r>
            <a:r>
              <a:rPr lang="vi-VN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nhau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ea typeface="Arial" pitchFamily="34" charset="0"/>
              </a:rPr>
              <a:t>.</a:t>
            </a:r>
            <a:endParaRPr lang="vi-VN" sz="28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ea typeface="Arial" pitchFamily="34" charset="0"/>
            </a:endParaRPr>
          </a:p>
        </p:txBody>
      </p:sp>
      <p:sp>
        <p:nvSpPr>
          <p:cNvPr id="3" name="Text Box 9"/>
          <p:cNvSpPr txBox="1"/>
          <p:nvPr/>
        </p:nvSpPr>
        <p:spPr>
          <a:xfrm>
            <a:off x="11215859" y="5567973"/>
            <a:ext cx="373524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6571982" y="408541"/>
            <a:ext cx="3502247" cy="3252324"/>
            <a:chOff x="6922553" y="486576"/>
            <a:chExt cx="3502246" cy="3252324"/>
          </a:xfrm>
        </p:grpSpPr>
        <p:sp>
          <p:nvSpPr>
            <p:cNvPr id="8" name="AutoShape 16"/>
            <p:cNvSpPr/>
            <p:nvPr/>
          </p:nvSpPr>
          <p:spPr>
            <a:xfrm>
              <a:off x="6922553" y="486576"/>
              <a:ext cx="1959682" cy="2768135"/>
            </a:xfrm>
            <a:prstGeom prst="cube">
              <a:avLst>
                <a:gd name="adj" fmla="val 25000"/>
              </a:avLst>
            </a:prstGeom>
            <a:solidFill>
              <a:srgbClr val="67EBF9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pPr lvl="0" algn="ctr" eaLnBrk="1" hangingPunct="1"/>
              <a:endParaRPr lang="vi-VN" altLang="x-none" dirty="0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9" name="Line 18"/>
            <p:cNvSpPr/>
            <p:nvPr/>
          </p:nvSpPr>
          <p:spPr>
            <a:xfrm flipH="1">
              <a:off x="6922553" y="2766235"/>
              <a:ext cx="499394" cy="488475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0" name="Line 19"/>
            <p:cNvSpPr/>
            <p:nvPr/>
          </p:nvSpPr>
          <p:spPr>
            <a:xfrm>
              <a:off x="7433541" y="486576"/>
              <a:ext cx="11594" cy="226823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1" name="Line 20"/>
            <p:cNvSpPr/>
            <p:nvPr/>
          </p:nvSpPr>
          <p:spPr>
            <a:xfrm>
              <a:off x="7433541" y="2766236"/>
              <a:ext cx="14371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12" name="Text Box 4"/>
            <p:cNvSpPr txBox="1"/>
            <p:nvPr/>
          </p:nvSpPr>
          <p:spPr>
            <a:xfrm>
              <a:off x="8957314" y="1401269"/>
              <a:ext cx="1467485" cy="45720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2,5d</a:t>
              </a:r>
              <a:r>
                <a:rPr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3" name="Text Box 5"/>
            <p:cNvSpPr txBox="1"/>
            <p:nvPr/>
          </p:nvSpPr>
          <p:spPr>
            <a:xfrm>
              <a:off x="7096885" y="3277235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1,5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  <p:sp>
          <p:nvSpPr>
            <p:cNvPr id="24" name="Text Box 6"/>
            <p:cNvSpPr txBox="1"/>
            <p:nvPr/>
          </p:nvSpPr>
          <p:spPr>
            <a:xfrm>
              <a:off x="8746119" y="2833822"/>
              <a:ext cx="106680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anchor="t">
              <a:spAutoFit/>
            </a:bodyPr>
            <a:lstStyle/>
            <a:p>
              <a:pPr lvl="0" eaLnBrk="1" hangingPunct="1">
                <a:spcBef>
                  <a:spcPct val="50000"/>
                </a:spcBef>
              </a:pPr>
              <a:r>
                <a:rPr lang="vi-VN" sz="2400" b="1" dirty="0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1,2</a:t>
              </a:r>
              <a:r>
                <a:rPr lang="en-US" sz="2400" b="1" dirty="0" err="1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d</a:t>
              </a:r>
              <a:r>
                <a:rPr sz="2400" b="1" dirty="0" err="1" smtClean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rPr>
                <a:t>m</a:t>
              </a:r>
              <a:endParaRPr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889035" y="661836"/>
            <a:ext cx="4351940" cy="2765364"/>
            <a:chOff x="936532" y="1026876"/>
            <a:chExt cx="4351940" cy="2765364"/>
          </a:xfrm>
        </p:grpSpPr>
        <p:grpSp>
          <p:nvGrpSpPr>
            <p:cNvPr id="14" name="Group 13"/>
            <p:cNvGrpSpPr/>
            <p:nvPr/>
          </p:nvGrpSpPr>
          <p:grpSpPr>
            <a:xfrm>
              <a:off x="948138" y="1026876"/>
              <a:ext cx="4340334" cy="2765364"/>
              <a:chOff x="948138" y="1026876"/>
              <a:chExt cx="4340334" cy="2765364"/>
            </a:xfrm>
          </p:grpSpPr>
          <p:sp>
            <p:nvSpPr>
              <p:cNvPr id="28" name="Text Box 4"/>
              <p:cNvSpPr txBox="1"/>
              <p:nvPr/>
            </p:nvSpPr>
            <p:spPr>
              <a:xfrm>
                <a:off x="1880101" y="3330575"/>
                <a:ext cx="1100454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2</a:t>
                </a:r>
                <a:r>
                  <a:rPr lang="vi-VN" sz="2400" b="1" dirty="0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,5</a:t>
                </a:r>
                <a:r>
                  <a:rPr lang="en-US" sz="2400" b="1" dirty="0" err="1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d</a:t>
                </a:r>
                <a:r>
                  <a:rPr sz="2400" b="1" dirty="0" err="1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29" name="Text Box 5"/>
              <p:cNvSpPr txBox="1"/>
              <p:nvPr/>
            </p:nvSpPr>
            <p:spPr>
              <a:xfrm>
                <a:off x="3923094" y="287337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1,5d</a:t>
                </a:r>
                <a:r>
                  <a:rPr sz="2400" b="1" dirty="0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30" name="Text Box 6"/>
              <p:cNvSpPr txBox="1"/>
              <p:nvPr/>
            </p:nvSpPr>
            <p:spPr>
              <a:xfrm>
                <a:off x="4221672" y="1813685"/>
                <a:ext cx="1066800" cy="46166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anchor="t">
                <a:spAutoFit/>
              </a:bodyPr>
              <a:lstStyle/>
              <a:p>
                <a:pPr lvl="0" eaLnBrk="1" hangingPunct="1">
                  <a:spcBef>
                    <a:spcPct val="50000"/>
                  </a:spcBef>
                </a:pP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  <a:ea typeface="Arial" pitchFamily="34" charset="0"/>
                  </a:rPr>
                  <a:t>1,2dm</a:t>
                </a:r>
                <a:endParaRPr sz="2400" b="1" dirty="0">
                  <a:solidFill>
                    <a:srgbClr val="FF0000"/>
                  </a:solidFill>
                  <a:latin typeface="Times New Roman" pitchFamily="18" charset="0"/>
                  <a:ea typeface="Arial" pitchFamily="34" charset="0"/>
                </a:endParaRPr>
              </a:p>
            </p:txBody>
          </p:sp>
          <p:sp>
            <p:nvSpPr>
              <p:cNvPr id="32" name="AutoShape 16"/>
              <p:cNvSpPr/>
              <p:nvPr/>
            </p:nvSpPr>
            <p:spPr>
              <a:xfrm>
                <a:off x="948138" y="1026876"/>
                <a:ext cx="3230192" cy="2326640"/>
              </a:xfrm>
              <a:prstGeom prst="cube">
                <a:avLst>
                  <a:gd name="adj" fmla="val 25000"/>
                </a:avLst>
              </a:prstGeom>
              <a:solidFill>
                <a:srgbClr val="74E1EC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/>
              <a:p>
                <a:pPr lvl="0" algn="ctr" eaLnBrk="1" hangingPunct="1"/>
                <a:endParaRPr lang="vi-VN" altLang="x-none" dirty="0">
                  <a:latin typeface="Arial" pitchFamily="34" charset="0"/>
                  <a:ea typeface="Arial" pitchFamily="34" charset="0"/>
                </a:endParaRPr>
              </a:p>
            </p:txBody>
          </p:sp>
        </p:grpSp>
        <p:sp>
          <p:nvSpPr>
            <p:cNvPr id="34" name="Line 18"/>
            <p:cNvSpPr/>
            <p:nvPr/>
          </p:nvSpPr>
          <p:spPr>
            <a:xfrm flipH="1">
              <a:off x="936532" y="2766236"/>
              <a:ext cx="574790" cy="57964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5" name="Line 19"/>
            <p:cNvSpPr/>
            <p:nvPr/>
          </p:nvSpPr>
          <p:spPr>
            <a:xfrm flipH="1">
              <a:off x="1511323" y="1026876"/>
              <a:ext cx="4171" cy="173936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  <p:sp>
          <p:nvSpPr>
            <p:cNvPr id="36" name="Line 20"/>
            <p:cNvSpPr/>
            <p:nvPr/>
          </p:nvSpPr>
          <p:spPr>
            <a:xfrm>
              <a:off x="1511322" y="2766236"/>
              <a:ext cx="2667007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</p:spPr>
          <p:txBody>
            <a:bodyPr anchor="t"/>
            <a:lstStyle/>
            <a:p>
              <a:pPr lvl="0" eaLnBrk="0" hangingPunct="0"/>
              <a:endParaRPr lang="en-US" altLang="en-US">
                <a:latin typeface="Arial" pitchFamily="34" charset="0"/>
                <a:ea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11218076" y="3686897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1226596" y="4321546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1226596" y="4937422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1226596" y="5598475"/>
            <a:ext cx="377417" cy="396209"/>
          </a:xfrm>
          <a:prstGeom prst="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Box 9"/>
          <p:cNvSpPr txBox="1"/>
          <p:nvPr/>
        </p:nvSpPr>
        <p:spPr>
          <a:xfrm>
            <a:off x="11230487" y="4919054"/>
            <a:ext cx="373524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</p:txBody>
      </p:sp>
      <p:sp>
        <p:nvSpPr>
          <p:cNvPr id="49" name="Text Box 9"/>
          <p:cNvSpPr txBox="1"/>
          <p:nvPr/>
        </p:nvSpPr>
        <p:spPr>
          <a:xfrm>
            <a:off x="11186919" y="3656399"/>
            <a:ext cx="358751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Đ</a:t>
            </a:r>
          </a:p>
        </p:txBody>
      </p:sp>
      <p:sp>
        <p:nvSpPr>
          <p:cNvPr id="50" name="Text Box 9"/>
          <p:cNvSpPr txBox="1"/>
          <p:nvPr/>
        </p:nvSpPr>
        <p:spPr>
          <a:xfrm>
            <a:off x="11223247" y="4277509"/>
            <a:ext cx="358751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S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ea typeface="Arial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7" grpId="0"/>
      <p:bldP spid="49" grpId="0"/>
      <p:bldP spid="50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593</Words>
  <Application>Microsoft Office PowerPoint</Application>
  <PresentationFormat>Widescreen</PresentationFormat>
  <Paragraphs>114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Garamond</vt:lpstr>
      <vt:lpstr>Tahoma</vt:lpstr>
      <vt:lpstr>Times New Roman</vt:lpstr>
      <vt:lpstr>VNI-Times</vt:lpstr>
      <vt:lpstr>Office Theme</vt:lpstr>
      <vt:lpstr>Clarity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WPP Presentation</dc:title>
  <dc:creator>ASUS PC</dc:creator>
  <cp:lastModifiedBy>Admin</cp:lastModifiedBy>
  <cp:revision>34</cp:revision>
  <dcterms:created xsi:type="dcterms:W3CDTF">2018-01-28T21:55:00Z</dcterms:created>
  <dcterms:modified xsi:type="dcterms:W3CDTF">2022-02-10T08:29:17Z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1033-10.1.0.5644</vt:lpwstr>
  </property>
</Properties>
</file>