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1"/>
  </p:notesMasterIdLst>
  <p:sldIdLst>
    <p:sldId id="282" r:id="rId2"/>
    <p:sldId id="283" r:id="rId3"/>
    <p:sldId id="284" r:id="rId4"/>
    <p:sldId id="266" r:id="rId5"/>
    <p:sldId id="285" r:id="rId6"/>
    <p:sldId id="269" r:id="rId7"/>
    <p:sldId id="271" r:id="rId8"/>
    <p:sldId id="274" r:id="rId9"/>
    <p:sldId id="286" r:id="rId10"/>
    <p:sldId id="273" r:id="rId11"/>
    <p:sldId id="277" r:id="rId12"/>
    <p:sldId id="278" r:id="rId13"/>
    <p:sldId id="288" r:id="rId14"/>
    <p:sldId id="281" r:id="rId15"/>
    <p:sldId id="294" r:id="rId16"/>
    <p:sldId id="295" r:id="rId17"/>
    <p:sldId id="297" r:id="rId18"/>
    <p:sldId id="298" r:id="rId19"/>
    <p:sldId id="299" r:id="rId2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006600"/>
    <a:srgbClr val="990033"/>
    <a:srgbClr val="FF0066"/>
    <a:srgbClr val="008000"/>
    <a:srgbClr val="F0F2AC"/>
    <a:srgbClr val="A1FD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7"/>
  </p:normalViewPr>
  <p:slideViewPr>
    <p:cSldViewPr>
      <p:cViewPr varScale="1">
        <p:scale>
          <a:sx n="90" d="100"/>
          <a:sy n="90" d="100"/>
        </p:scale>
        <p:origin x="232" y="5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EAD6671-0B61-477B-8648-DBAEF469B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675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5041DE-85CC-4D7D-A4F4-14704EA7303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71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7655C4-0751-40A7-AD3F-20721E0535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1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66D30-E0C0-4AB3-A5AF-A095272D10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61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8B4570-37D6-4F3A-8827-AC5C10292F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46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4043E-87BD-4206-9CF9-05D8F3654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79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70621-DD30-4A7B-AFBD-9ABC4BE10E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4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2D160E-4397-483F-9291-5E4ECA3697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6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E6A422-ADA5-4ECD-B0ED-F7F6DBBCD5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5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E9138-FE41-4B8C-9010-20ACE96168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9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B1307E-9994-469E-BB49-DF3C3A3CD5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23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C679C-A29D-4275-AE4C-4D5D369652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1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5DA1B-297A-4D2E-954D-FCD815A4A1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8DDC5B-652F-4C08-977F-34749A8AF1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7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1CE0D2-F938-4F93-928C-2EFF35E3B3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24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2.gif"/><Relationship Id="rId7" Type="http://schemas.openxmlformats.org/officeDocument/2006/relationships/image" Target="../media/image4.gif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image" Target="../media/image3.gif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gif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0"/>
          <p:cNvSpPr>
            <a:spLocks noChangeArrowheads="1" noChangeShapeType="1" noTextEdit="1"/>
          </p:cNvSpPr>
          <p:nvPr/>
        </p:nvSpPr>
        <p:spPr bwMode="auto">
          <a:xfrm>
            <a:off x="4062413" y="584200"/>
            <a:ext cx="3786187" cy="1052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75" name="WordArt 21"/>
          <p:cNvSpPr>
            <a:spLocks noChangeArrowheads="1" noChangeShapeType="1" noTextEdit="1"/>
          </p:cNvSpPr>
          <p:nvPr/>
        </p:nvSpPr>
        <p:spPr bwMode="auto">
          <a:xfrm>
            <a:off x="1992313" y="2727325"/>
            <a:ext cx="8229600" cy="1389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từ loại  </a:t>
            </a:r>
          </a:p>
        </p:txBody>
      </p:sp>
      <p:pic>
        <p:nvPicPr>
          <p:cNvPr id="3076" name="Picture 10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0668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0668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5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2578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AutoShape 21"/>
          <p:cNvSpPr>
            <a:spLocks noChangeArrowheads="1"/>
          </p:cNvSpPr>
          <p:nvPr/>
        </p:nvSpPr>
        <p:spPr bwMode="auto">
          <a:xfrm>
            <a:off x="7924800" y="2209800"/>
            <a:ext cx="574675" cy="485775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solidFill>
                <a:srgbClr val="000000"/>
              </a:solidFill>
            </a:endParaRPr>
          </a:p>
        </p:txBody>
      </p:sp>
      <p:sp>
        <p:nvSpPr>
          <p:cNvPr id="22" name="AutoShape 22"/>
          <p:cNvSpPr>
            <a:spLocks noChangeArrowheads="1"/>
          </p:cNvSpPr>
          <p:nvPr/>
        </p:nvSpPr>
        <p:spPr bwMode="auto">
          <a:xfrm>
            <a:off x="3505200" y="2057400"/>
            <a:ext cx="574675" cy="485775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solidFill>
                <a:srgbClr val="000000"/>
              </a:solidFill>
            </a:endParaRPr>
          </a:p>
        </p:txBody>
      </p:sp>
      <p:pic>
        <p:nvPicPr>
          <p:cNvPr id="3081" name="Picture 15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2578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379864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580153" y="116632"/>
            <a:ext cx="1094521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</a:pP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342900" indent="-342900">
              <a:spcBef>
                <a:spcPts val="600"/>
              </a:spcBef>
              <a:buFontTx/>
              <a:buAutoNum type="alphaLcParenR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spcBef>
                <a:spcPts val="6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spcBef>
                <a:spcPts val="6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342900" indent="-342900">
              <a:spcBef>
                <a:spcPts val="6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704" name="Rectangle 8"/>
          <p:cNvSpPr>
            <a:spLocks noGrp="1" noChangeArrowheads="1"/>
          </p:cNvSpPr>
          <p:nvPr>
            <p:ph idx="1"/>
          </p:nvPr>
        </p:nvSpPr>
        <p:spPr>
          <a:xfrm>
            <a:off x="191344" y="2841374"/>
            <a:ext cx="11722835" cy="4005064"/>
          </a:xfrm>
          <a:solidFill>
            <a:srgbClr val="FFFFCC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609600" indent="-609600" algn="just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609600" indent="-609600" algn="just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09600" indent="-609600" algn="just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609600" indent="-609600" algn="just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đứng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Thùy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Linh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7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97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97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97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xfrm>
            <a:off x="335360" y="1700808"/>
            <a:ext cx="11665296" cy="3770312"/>
          </a:xfrm>
        </p:spPr>
        <p:txBody>
          <a:bodyPr>
            <a:normAutofit/>
          </a:bodyPr>
          <a:lstStyle/>
          <a:p>
            <a:pPr marL="609600" indent="-609600" eaLnBrk="1" hangingPunct="1">
              <a:buFontTx/>
              <a:buAutoNum type="arabicPeriod"/>
            </a:pPr>
            <a:r>
              <a:rPr lang="en-US" b="1" i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b="1" i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b="1" i="1" u="sng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b="1" i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b="1" i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b="1" i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b="1" i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  <a:p>
            <a:pPr marL="609600" indent="-609600" eaLnBrk="1" hangingPunct="1">
              <a:buNone/>
            </a:pPr>
            <a:endParaRPr lang="en-US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994807" y="3191736"/>
            <a:ext cx="647700" cy="503237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983432" y="2218098"/>
            <a:ext cx="647700" cy="431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983432" y="3698562"/>
            <a:ext cx="1623337" cy="530524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335360" y="404955"/>
            <a:ext cx="115212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US" sz="2400" b="1" dirty="0">
                <a:solidFill>
                  <a:srgbClr val="990033"/>
                </a:solidFill>
              </a:rPr>
              <a:t>  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342900" indent="-34290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a) 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/>
      <p:bldP spid="33796" grpId="0" animBg="1"/>
      <p:bldP spid="33797" grpId="0" animBg="1"/>
      <p:bldP spid="337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63352" y="143390"/>
            <a:ext cx="113640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890781" y="700604"/>
            <a:ext cx="70240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b="1" i="1" dirty="0">
                <a:solidFill>
                  <a:srgbClr val="990033"/>
                </a:solidFill>
              </a:rPr>
              <a:t>+  </a:t>
            </a:r>
            <a:r>
              <a:rPr lang="en-US" sz="3200" b="1" i="1" u="sng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u="sng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200" b="1" i="1" u="sng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i="1" u="sng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b="1" i="1" u="sng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u="sng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07368" y="1533993"/>
            <a:ext cx="108975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890781" y="2106532"/>
            <a:ext cx="664316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3000" b="1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i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sz="3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1199457" y="2145168"/>
            <a:ext cx="648072" cy="552987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890781" y="3126318"/>
            <a:ext cx="729558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b="1" i="1" dirty="0">
                <a:solidFill>
                  <a:srgbClr val="990033"/>
                </a:solidFill>
              </a:rPr>
              <a:t> </a:t>
            </a:r>
            <a:r>
              <a:rPr lang="en-US" sz="3000" b="1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i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sz="3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34826" name="Oval 10"/>
          <p:cNvSpPr>
            <a:spLocks noChangeArrowheads="1"/>
          </p:cNvSpPr>
          <p:nvPr/>
        </p:nvSpPr>
        <p:spPr bwMode="auto">
          <a:xfrm>
            <a:off x="1291983" y="3111955"/>
            <a:ext cx="699561" cy="563059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437826" y="3861886"/>
            <a:ext cx="108670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1291983" y="4425376"/>
            <a:ext cx="68066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b="1" i="1" u="sng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1199566" y="5300799"/>
            <a:ext cx="746871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738931" y="1208752"/>
            <a:ext cx="14384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DT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014549" y="2701576"/>
            <a:ext cx="11930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ĐẠI TỪ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142421" y="3651522"/>
            <a:ext cx="11930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ĐẠI TỪ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855640" y="5864289"/>
            <a:ext cx="1440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DANH TỪ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2855640" y="4924742"/>
            <a:ext cx="1440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DANH TỪ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  <p:bldP spid="34822" grpId="0"/>
      <p:bldP spid="34823" grpId="0"/>
      <p:bldP spid="34824" grpId="0" animBg="1"/>
      <p:bldP spid="34825" grpId="0"/>
      <p:bldP spid="34826" grpId="0" animBg="1"/>
      <p:bldP spid="34827" grpId="0"/>
      <p:bldP spid="34828" grpId="0"/>
      <p:bldP spid="34830" grpId="0"/>
      <p:bldP spid="15" grpId="0"/>
      <p:bldP spid="13" grpId="0"/>
      <p:bldP spid="14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5872" y="260648"/>
            <a:ext cx="11887200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0000FF"/>
                </a:solidFill>
              </a:rPr>
              <a:t>  </a:t>
            </a:r>
            <a:r>
              <a:rPr lang="en-US" altLang="en-US" sz="2200" dirty="0">
                <a:solidFill>
                  <a:srgbClr val="FF3300"/>
                </a:solidFill>
              </a:rPr>
              <a:t>   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3200" dirty="0">
                <a:solidFill>
                  <a:srgbClr val="FF3300"/>
                </a:solidFill>
              </a:rPr>
              <a:t>  </a:t>
            </a:r>
            <a:r>
              <a:rPr lang="en-US" altLang="en-US" sz="3000" b="1" dirty="0">
                <a:solidFill>
                  <a:srgbClr val="0000FF"/>
                </a:solidFill>
              </a:rPr>
              <a:t>b) </a:t>
            </a:r>
            <a:r>
              <a:rPr lang="en-US" altLang="en-US" sz="3000" b="1" dirty="0" err="1">
                <a:solidFill>
                  <a:srgbClr val="0000FF"/>
                </a:solidFill>
              </a:rPr>
              <a:t>Một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danh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từ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hoặc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đại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từ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làm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chủ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ngữ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kiểu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câu</a:t>
            </a:r>
            <a:r>
              <a:rPr lang="en-US" altLang="en-US" sz="3000" b="1" dirty="0">
                <a:solidFill>
                  <a:srgbClr val="FF3300"/>
                </a:solidFill>
              </a:rPr>
              <a:t> Ai </a:t>
            </a:r>
            <a:r>
              <a:rPr lang="en-US" altLang="en-US" sz="3000" b="1" dirty="0" err="1">
                <a:solidFill>
                  <a:srgbClr val="FF3300"/>
                </a:solidFill>
              </a:rPr>
              <a:t>thế</a:t>
            </a:r>
            <a:r>
              <a:rPr lang="en-US" altLang="en-US" sz="3000" b="1" dirty="0">
                <a:solidFill>
                  <a:srgbClr val="FF3300"/>
                </a:solidFill>
              </a:rPr>
              <a:t> </a:t>
            </a:r>
            <a:r>
              <a:rPr lang="en-US" altLang="en-US" sz="3000" b="1" dirty="0" err="1">
                <a:solidFill>
                  <a:srgbClr val="FF3300"/>
                </a:solidFill>
              </a:rPr>
              <a:t>nào</a:t>
            </a:r>
            <a:r>
              <a:rPr lang="en-US" altLang="en-US" sz="3000" b="1" dirty="0">
                <a:solidFill>
                  <a:srgbClr val="FF3300"/>
                </a:solidFill>
              </a:rPr>
              <a:t> ?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dirty="0">
                <a:solidFill>
                  <a:srgbClr val="FF3300"/>
                </a:solidFill>
              </a:rPr>
              <a:t>            +  </a:t>
            </a:r>
            <a:r>
              <a:rPr lang="en-US" altLang="en-US" sz="3200" b="1" dirty="0" err="1">
                <a:solidFill>
                  <a:srgbClr val="FF3300"/>
                </a:solidFill>
              </a:rPr>
              <a:t>Một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năm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mới</a:t>
            </a:r>
            <a:r>
              <a:rPr lang="en-US" altLang="en-US" sz="3200" b="1" dirty="0">
                <a:solidFill>
                  <a:srgbClr val="FF3300"/>
                </a:solidFill>
              </a:rPr>
              <a:t> // </a:t>
            </a:r>
            <a:r>
              <a:rPr lang="en-US" altLang="en-US" sz="3200" b="1" dirty="0"/>
              <a:t>(</a:t>
            </a:r>
            <a:r>
              <a:rPr lang="en-US" altLang="en-US" sz="3200" b="1" dirty="0" err="1"/>
              <a:t>Cụm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Danh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từ</a:t>
            </a:r>
            <a:r>
              <a:rPr lang="en-US" altLang="en-US" sz="3200" b="1" dirty="0"/>
              <a:t>) </a:t>
            </a:r>
            <a:r>
              <a:rPr lang="en-US" altLang="en-US" sz="3200" dirty="0" err="1">
                <a:solidFill>
                  <a:srgbClr val="0000FF"/>
                </a:solidFill>
              </a:rPr>
              <a:t>bắt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đầu</a:t>
            </a:r>
            <a:r>
              <a:rPr lang="en-US" altLang="en-US" sz="3200" dirty="0">
                <a:solidFill>
                  <a:srgbClr val="0000FF"/>
                </a:solidFill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dirty="0">
                <a:solidFill>
                  <a:srgbClr val="FF3300"/>
                </a:solidFill>
              </a:rPr>
              <a:t>   </a:t>
            </a:r>
            <a:r>
              <a:rPr lang="en-US" altLang="en-US" sz="3200" b="1" dirty="0">
                <a:solidFill>
                  <a:srgbClr val="0000FF"/>
                </a:solidFill>
              </a:rPr>
              <a:t>c) </a:t>
            </a:r>
            <a:r>
              <a:rPr lang="en-US" altLang="en-US" sz="3200" b="1" dirty="0" err="1">
                <a:solidFill>
                  <a:srgbClr val="0000FF"/>
                </a:solidFill>
              </a:rPr>
              <a:t>Một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danh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từ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hoặc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đại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từ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làm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chủ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ngữ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kiểu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câu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>
                <a:solidFill>
                  <a:srgbClr val="FF3300"/>
                </a:solidFill>
              </a:rPr>
              <a:t>Ai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gì</a:t>
            </a:r>
            <a:r>
              <a:rPr lang="en-US" altLang="en-US" sz="3200" b="1" dirty="0">
                <a:solidFill>
                  <a:srgbClr val="FF3300"/>
                </a:solidFill>
              </a:rPr>
              <a:t> ?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 dirty="0">
                <a:solidFill>
                  <a:srgbClr val="FF3300"/>
                </a:solidFill>
              </a:rPr>
              <a:t>            +  </a:t>
            </a:r>
            <a:r>
              <a:rPr lang="en-US" altLang="en-US" sz="3200" b="1" dirty="0" err="1">
                <a:solidFill>
                  <a:srgbClr val="FF3300"/>
                </a:solidFill>
              </a:rPr>
              <a:t>Chị</a:t>
            </a:r>
            <a:r>
              <a:rPr lang="en-US" altLang="en-US" sz="3200" b="1" dirty="0">
                <a:solidFill>
                  <a:srgbClr val="FF3300"/>
                </a:solidFill>
              </a:rPr>
              <a:t> //</a:t>
            </a:r>
            <a:r>
              <a:rPr lang="en-US" altLang="en-US" sz="3200" b="1" dirty="0"/>
              <a:t>(</a:t>
            </a:r>
            <a:r>
              <a:rPr lang="en-US" altLang="en-US" sz="3200" b="1" dirty="0" err="1"/>
              <a:t>Đại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từ</a:t>
            </a:r>
            <a:r>
              <a:rPr lang="en-US" altLang="en-US" sz="3200" b="1" dirty="0"/>
              <a:t> - </a:t>
            </a:r>
            <a:r>
              <a:rPr lang="en-US" altLang="en-US" sz="3200" b="1" dirty="0" err="1"/>
              <a:t>gốc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Danh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từ</a:t>
            </a:r>
            <a:r>
              <a:rPr lang="en-US" altLang="en-US" sz="3200" b="1" dirty="0"/>
              <a:t>) </a:t>
            </a:r>
            <a:r>
              <a:rPr lang="en-US" altLang="en-US" sz="3200" dirty="0" err="1">
                <a:solidFill>
                  <a:srgbClr val="0000FF"/>
                </a:solidFill>
              </a:rPr>
              <a:t>là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chị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gái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của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em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nhé</a:t>
            </a:r>
            <a:r>
              <a:rPr lang="en-US" altLang="en-US" sz="3200" dirty="0">
                <a:solidFill>
                  <a:srgbClr val="0000FF"/>
                </a:solidFill>
              </a:rPr>
              <a:t> !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 dirty="0">
                <a:solidFill>
                  <a:srgbClr val="FF3300"/>
                </a:solidFill>
              </a:rPr>
              <a:t>            </a:t>
            </a:r>
            <a:r>
              <a:rPr lang="en-US" altLang="en-US" sz="3200" dirty="0">
                <a:solidFill>
                  <a:srgbClr val="FF3300"/>
                </a:solidFill>
              </a:rPr>
              <a:t>+  </a:t>
            </a:r>
            <a:r>
              <a:rPr lang="en-US" altLang="en-US" sz="3200" b="1" dirty="0" err="1">
                <a:solidFill>
                  <a:srgbClr val="FF3300"/>
                </a:solidFill>
              </a:rPr>
              <a:t>Chị</a:t>
            </a:r>
            <a:r>
              <a:rPr lang="en-US" altLang="en-US" sz="3200" b="1" dirty="0">
                <a:solidFill>
                  <a:srgbClr val="FF3300"/>
                </a:solidFill>
              </a:rPr>
              <a:t> //</a:t>
            </a:r>
            <a:r>
              <a:rPr lang="en-US" altLang="en-US" sz="3200" b="1" dirty="0"/>
              <a:t>(</a:t>
            </a:r>
            <a:r>
              <a:rPr lang="en-US" altLang="en-US" sz="3200" b="1" dirty="0" err="1"/>
              <a:t>Đại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từ</a:t>
            </a:r>
            <a:r>
              <a:rPr lang="en-US" altLang="en-US" sz="3200" b="1" dirty="0"/>
              <a:t> - </a:t>
            </a:r>
            <a:r>
              <a:rPr lang="en-US" altLang="en-US" sz="3200" b="1" dirty="0" err="1"/>
              <a:t>gốc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Danh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từ</a:t>
            </a:r>
            <a:r>
              <a:rPr lang="en-US" altLang="en-US" sz="3200" b="1" dirty="0"/>
              <a:t>) </a:t>
            </a:r>
            <a:r>
              <a:rPr lang="en-US" altLang="en-US" sz="3200" dirty="0" err="1">
                <a:solidFill>
                  <a:srgbClr val="0000FF"/>
                </a:solidFill>
              </a:rPr>
              <a:t>sẽ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là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chị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của</a:t>
            </a:r>
            <a:r>
              <a:rPr lang="en-US" altLang="en-US" sz="3200" dirty="0">
                <a:solidFill>
                  <a:srgbClr val="0000FF"/>
                </a:solidFill>
              </a:rPr>
              <a:t>  </a:t>
            </a:r>
            <a:r>
              <a:rPr lang="en-US" altLang="en-US" sz="3200" dirty="0" err="1">
                <a:solidFill>
                  <a:srgbClr val="0000FF"/>
                </a:solidFill>
              </a:rPr>
              <a:t>em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mãi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mãi</a:t>
            </a:r>
            <a:r>
              <a:rPr lang="en-US" altLang="en-US" sz="3200" dirty="0">
                <a:solidFill>
                  <a:srgbClr val="0000FF"/>
                </a:solidFill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dirty="0">
                <a:solidFill>
                  <a:srgbClr val="0000FF"/>
                </a:solidFill>
              </a:rPr>
              <a:t>   </a:t>
            </a:r>
            <a:r>
              <a:rPr lang="en-US" altLang="en-US" sz="3200" b="1" dirty="0">
                <a:solidFill>
                  <a:srgbClr val="0000FF"/>
                </a:solidFill>
              </a:rPr>
              <a:t>d) </a:t>
            </a:r>
            <a:r>
              <a:rPr lang="en-US" altLang="en-US" sz="3200" b="1" dirty="0" err="1">
                <a:solidFill>
                  <a:srgbClr val="0000FF"/>
                </a:solidFill>
              </a:rPr>
              <a:t>Danh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từ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tham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gia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bộ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phận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vị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ngữ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kiểu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</a:rPr>
              <a:t>câu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>
                <a:solidFill>
                  <a:srgbClr val="FF3300"/>
                </a:solidFill>
              </a:rPr>
              <a:t>Ai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gì</a:t>
            </a:r>
            <a:r>
              <a:rPr lang="en-US" altLang="en-US" sz="3200" b="1" dirty="0">
                <a:solidFill>
                  <a:srgbClr val="FF3300"/>
                </a:solidFill>
              </a:rPr>
              <a:t> ?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 dirty="0">
                <a:solidFill>
                  <a:srgbClr val="FF3300"/>
                </a:solidFill>
              </a:rPr>
              <a:t>            +  </a:t>
            </a:r>
            <a:r>
              <a:rPr lang="en-US" altLang="en-US" sz="3200" dirty="0" err="1">
                <a:solidFill>
                  <a:srgbClr val="0000FF"/>
                </a:solidFill>
              </a:rPr>
              <a:t>Chị</a:t>
            </a:r>
            <a:r>
              <a:rPr lang="en-US" altLang="en-US" sz="3200" b="1" dirty="0">
                <a:solidFill>
                  <a:srgbClr val="0000FF"/>
                </a:solidFill>
              </a:rPr>
              <a:t> //</a:t>
            </a:r>
            <a:r>
              <a:rPr lang="en-US" altLang="en-US" sz="3200" dirty="0" err="1">
                <a:solidFill>
                  <a:srgbClr val="0000FF"/>
                </a:solidFill>
              </a:rPr>
              <a:t>là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chị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gái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/>
              <a:t>(</a:t>
            </a:r>
            <a:r>
              <a:rPr lang="en-US" altLang="en-US" sz="3200" b="1" dirty="0" err="1"/>
              <a:t>Danh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từ</a:t>
            </a:r>
            <a:r>
              <a:rPr lang="en-US" altLang="en-US" sz="3200" b="1" dirty="0"/>
              <a:t>)</a:t>
            </a:r>
            <a:r>
              <a:rPr lang="en-US" altLang="en-US" sz="3200" dirty="0"/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của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em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nhé</a:t>
            </a:r>
            <a:r>
              <a:rPr lang="en-US" altLang="en-US" sz="3200" dirty="0">
                <a:solidFill>
                  <a:srgbClr val="0000FF"/>
                </a:solidFill>
              </a:rPr>
              <a:t> !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 dirty="0">
                <a:solidFill>
                  <a:srgbClr val="FF3300"/>
                </a:solidFill>
              </a:rPr>
              <a:t>            +   </a:t>
            </a:r>
            <a:r>
              <a:rPr lang="en-US" altLang="en-US" sz="3200" dirty="0" err="1">
                <a:solidFill>
                  <a:srgbClr val="0000FF"/>
                </a:solidFill>
              </a:rPr>
              <a:t>Chị</a:t>
            </a:r>
            <a:r>
              <a:rPr lang="en-US" altLang="en-US" sz="3200" b="1" dirty="0">
                <a:solidFill>
                  <a:srgbClr val="0000FF"/>
                </a:solidFill>
              </a:rPr>
              <a:t> //</a:t>
            </a:r>
            <a:r>
              <a:rPr lang="en-US" altLang="en-US" sz="3200" dirty="0" err="1">
                <a:solidFill>
                  <a:srgbClr val="0000FF"/>
                </a:solidFill>
              </a:rPr>
              <a:t>sẽ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là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chị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/>
              <a:t>(</a:t>
            </a:r>
            <a:r>
              <a:rPr lang="en-US" altLang="en-US" sz="3200" b="1" dirty="0" err="1"/>
              <a:t>Danh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từ</a:t>
            </a:r>
            <a:r>
              <a:rPr lang="en-US" altLang="en-US" sz="3200" b="1" dirty="0"/>
              <a:t>) </a:t>
            </a:r>
            <a:r>
              <a:rPr lang="en-US" altLang="en-US" sz="3200" dirty="0" err="1">
                <a:solidFill>
                  <a:srgbClr val="0000FF"/>
                </a:solidFill>
              </a:rPr>
              <a:t>của</a:t>
            </a:r>
            <a:r>
              <a:rPr lang="en-US" altLang="en-US" sz="3200" dirty="0">
                <a:solidFill>
                  <a:srgbClr val="0000FF"/>
                </a:solidFill>
              </a:rPr>
              <a:t>  </a:t>
            </a:r>
            <a:r>
              <a:rPr lang="en-US" altLang="en-US" sz="3200" dirty="0" err="1">
                <a:solidFill>
                  <a:srgbClr val="0000FF"/>
                </a:solidFill>
              </a:rPr>
              <a:t>em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mãi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mãi</a:t>
            </a:r>
            <a:r>
              <a:rPr lang="en-US" altLang="en-US" sz="3200" dirty="0">
                <a:solidFill>
                  <a:srgbClr val="FF3300"/>
                </a:solidFill>
              </a:rPr>
              <a:t>.       </a:t>
            </a:r>
            <a:r>
              <a:rPr lang="en-US" altLang="en-US" sz="2400" dirty="0">
                <a:solidFill>
                  <a:srgbClr val="FF3300"/>
                </a:solidFill>
              </a:rPr>
              <a:t>          </a:t>
            </a:r>
            <a:r>
              <a:rPr lang="en-US" altLang="en-US" sz="2200" dirty="0">
                <a:solidFill>
                  <a:srgbClr val="FF3300"/>
                </a:solidFill>
              </a:rPr>
              <a:t>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432314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560266" y="2168457"/>
            <a:ext cx="50405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560266" y="3093464"/>
            <a:ext cx="511199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1596170" y="4009319"/>
            <a:ext cx="49687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5A3.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767408" y="1437576"/>
            <a:ext cx="107291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Ai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gì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? Ai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gì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? Ai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thế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nào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?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6438901" y="2168457"/>
            <a:ext cx="24114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6535569" y="3093464"/>
            <a:ext cx="30061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6672263" y="3915651"/>
            <a:ext cx="19446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(Ai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367808" y="369853"/>
            <a:ext cx="24114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/>
      <p:bldP spid="39944" grpId="0"/>
      <p:bldP spid="39945" grpId="0"/>
      <p:bldP spid="39946" grpId="0"/>
      <p:bldP spid="39947" grpId="0"/>
      <p:bldP spid="39948" grpId="0"/>
      <p:bldP spid="399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7" name="Picture 5" descr="S128x128P_10615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971800"/>
            <a:ext cx="201771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 descr="S128x128P_10563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0"/>
            <a:ext cx="1655763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8" descr="W129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895600"/>
            <a:ext cx="2211388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1" name="WordArt 9"/>
          <p:cNvSpPr>
            <a:spLocks noChangeArrowheads="1" noChangeShapeType="1" noTextEdit="1"/>
          </p:cNvSpPr>
          <p:nvPr/>
        </p:nvSpPr>
        <p:spPr bwMode="auto">
          <a:xfrm>
            <a:off x="2290762" y="980728"/>
            <a:ext cx="7610475" cy="1397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 dirty="0" err="1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Trò</a:t>
            </a:r>
            <a:r>
              <a:rPr lang="vi-VN" sz="3600" kern="10" dirty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chơi: </a:t>
            </a:r>
            <a:r>
              <a:rPr lang="vi-VN" sz="3600" kern="10" dirty="0" err="1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Chọn</a:t>
            </a:r>
            <a:r>
              <a:rPr lang="vi-VN" sz="3600" kern="10" dirty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con </a:t>
            </a:r>
            <a:r>
              <a:rPr lang="vi-VN" sz="3600" kern="10" dirty="0" err="1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vật</a:t>
            </a:r>
            <a:r>
              <a:rPr lang="vi-VN" sz="3600" kern="10" dirty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nêu </a:t>
            </a:r>
            <a:r>
              <a:rPr lang="vi-VN" sz="3600" kern="10" dirty="0" err="1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đúng</a:t>
            </a:r>
            <a:r>
              <a:rPr lang="vi-VN" sz="3600" kern="10" dirty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vi-VN" sz="3600" kern="10" dirty="0" err="1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nội</a:t>
            </a:r>
            <a:r>
              <a:rPr lang="vi-VN" sz="3600" kern="10" dirty="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dung</a:t>
            </a:r>
            <a:endParaRPr lang="en-US" sz="3600" kern="10" dirty="0"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" name="5-Point Star 1">
            <a:hlinkClick r:id="rId8" action="ppaction://hlinksldjump"/>
            <a:extLst>
              <a:ext uri="{FF2B5EF4-FFF2-40B4-BE49-F238E27FC236}">
                <a16:creationId xmlns:a16="http://schemas.microsoft.com/office/drawing/2014/main" id="{FB29B0CE-C06C-844C-9462-BD8D1EF76EA2}"/>
              </a:ext>
            </a:extLst>
          </p:cNvPr>
          <p:cNvSpPr/>
          <p:nvPr/>
        </p:nvSpPr>
        <p:spPr>
          <a:xfrm>
            <a:off x="11017224" y="5616624"/>
            <a:ext cx="1127448" cy="1124744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23928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933700" y="1447800"/>
            <a:ext cx="5638799" cy="707886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latin typeface="Times New Roman" panose="02020603050405020304" pitchFamily="18" charset="0"/>
              </a:rPr>
              <a:t>? </a:t>
            </a:r>
            <a:r>
              <a:rPr lang="en-US" altLang="en-US" sz="4000" dirty="0" err="1">
                <a:latin typeface="Times New Roman" panose="02020603050405020304" pitchFamily="18" charset="0"/>
              </a:rPr>
              <a:t>Danh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chung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là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gì</a:t>
            </a:r>
            <a:r>
              <a:rPr lang="en-US" altLang="en-US" sz="40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447800" y="2743200"/>
            <a:ext cx="8915400" cy="707886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9220" name="Picture 7" descr="S128x128P_109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013325"/>
            <a:ext cx="19050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385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838200" y="1371600"/>
            <a:ext cx="10210800" cy="2862322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latin typeface="Times New Roman" panose="02020603050405020304" pitchFamily="18" charset="0"/>
              </a:rPr>
              <a:t>Tìm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đại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câu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văn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sau</a:t>
            </a:r>
            <a:r>
              <a:rPr lang="en-US" altLang="en-US" sz="3600" dirty="0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nó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bãi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sông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bắt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dế</a:t>
            </a: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A.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ra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B.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bắt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dế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C.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1267" name="Picture 6" descr="S128x128P_1095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157788"/>
            <a:ext cx="19050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7" descr="S128x128P_1095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013325"/>
            <a:ext cx="19050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1E94E4AC-5B09-874E-ADDD-59113E90D3BD}"/>
              </a:ext>
            </a:extLst>
          </p:cNvPr>
          <p:cNvSpPr/>
          <p:nvPr/>
        </p:nvSpPr>
        <p:spPr>
          <a:xfrm>
            <a:off x="2063552" y="3560182"/>
            <a:ext cx="648072" cy="6609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397498347"/>
      </p:ext>
    </p:extLst>
  </p:cSld>
  <p:clrMapOvr>
    <a:masterClrMapping/>
  </p:clrMapOvr>
  <p:transition spd="slow"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371600" y="990600"/>
            <a:ext cx="9594850" cy="2862322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latin typeface="Times New Roman" panose="02020603050405020304" pitchFamily="18" charset="0"/>
              </a:rPr>
              <a:t>Tìm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danh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vị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</a:rPr>
              <a:t>ngữ</a:t>
            </a:r>
            <a:r>
              <a:rPr lang="en-US" altLang="en-US" sz="36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câu</a:t>
            </a:r>
            <a:r>
              <a:rPr lang="en-US" altLang="en-US" sz="3600" dirty="0"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</a:rPr>
              <a:t>sau</a:t>
            </a:r>
            <a:r>
              <a:rPr lang="en-US" altLang="en-US" sz="3600" dirty="0">
                <a:latin typeface="Times New Roman" panose="02020603050405020304" pitchFamily="18" charset="0"/>
              </a:rPr>
              <a:t>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Chúng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chăm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ngoan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A.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Chăm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ngoan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B.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C.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sinh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2291" name="Picture 6" descr="S128x128P_1095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581525"/>
            <a:ext cx="19050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195633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30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4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524000" y="5516563"/>
            <a:ext cx="9144000" cy="1341437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99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en-US" sz="1800">
              <a:latin typeface=".VnTime" panose="020B7200000000000000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487488" y="26988"/>
            <a:ext cx="9144000" cy="1341437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99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en-US" sz="1800">
              <a:latin typeface=".VnTime" panose="020B7200000000000000" pitchFamily="34" charset="0"/>
            </a:endParaRPr>
          </a:p>
        </p:txBody>
      </p:sp>
      <p:pic>
        <p:nvPicPr>
          <p:cNvPr id="13316" name="Picture 4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" y="-84932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524000" y="5002213"/>
            <a:ext cx="9144000" cy="1855787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99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en-US" sz="1800">
              <a:latin typeface=".VnTime" panose="020B7200000000000000" pitchFamily="34" charset="0"/>
            </a:endParaRPr>
          </a:p>
        </p:txBody>
      </p:sp>
      <p:pic>
        <p:nvPicPr>
          <p:cNvPr id="13318" name="Picture 6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479925"/>
            <a:ext cx="3698875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8697" y="4002882"/>
            <a:ext cx="3219450" cy="302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524000" y="6858000"/>
            <a:ext cx="9342438" cy="14906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3321" name="Picture 9" descr="peace_dove_olive_branch_hg_wh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04800"/>
            <a:ext cx="3048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10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051" y="4416424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828309" y="-80169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4" name="WordArt 12"/>
          <p:cNvSpPr>
            <a:spLocks noChangeArrowheads="1" noChangeShapeType="1" noTextEdit="1"/>
          </p:cNvSpPr>
          <p:nvPr/>
        </p:nvSpPr>
        <p:spPr bwMode="auto">
          <a:xfrm>
            <a:off x="2382837" y="2399109"/>
            <a:ext cx="7162800" cy="128825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Chúc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các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con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chăm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ngoan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,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học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giỏi</a:t>
            </a:r>
            <a:r>
              <a:rPr lang="en-US" sz="36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!</a:t>
            </a:r>
          </a:p>
        </p:txBody>
      </p:sp>
      <p:pic>
        <p:nvPicPr>
          <p:cNvPr id="13325" name="Picture 13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479925"/>
            <a:ext cx="3698875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162019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4648200" y="228600"/>
            <a:ext cx="2532888" cy="609600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dirty="0">
                <a:solidFill>
                  <a:srgbClr val="0000FF"/>
                </a:solidFill>
              </a:rPr>
              <a:t>KHỞI ĐỘNG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690372" y="922020"/>
            <a:ext cx="7755636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 err="1">
                <a:solidFill>
                  <a:srgbClr val="0000FF"/>
                </a:solidFill>
              </a:rPr>
              <a:t>Khoanh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tròn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chữ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cái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trước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câu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trả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lời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đúng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nhất</a:t>
            </a:r>
            <a:r>
              <a:rPr lang="en-US" altLang="en-US" sz="2800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457201" y="1341120"/>
            <a:ext cx="308914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u="sng" dirty="0" err="1">
                <a:solidFill>
                  <a:srgbClr val="FF3300"/>
                </a:solidFill>
              </a:rPr>
              <a:t>Câu</a:t>
            </a:r>
            <a:r>
              <a:rPr lang="en-US" altLang="en-US" sz="2800" b="1" u="sng" dirty="0">
                <a:solidFill>
                  <a:srgbClr val="FF3300"/>
                </a:solidFill>
              </a:rPr>
              <a:t> 1</a:t>
            </a:r>
            <a:r>
              <a:rPr lang="en-US" altLang="en-US" sz="2800" b="1" dirty="0">
                <a:solidFill>
                  <a:srgbClr val="FF3300"/>
                </a:solidFill>
              </a:rPr>
              <a:t>: </a:t>
            </a:r>
            <a:r>
              <a:rPr lang="en-US" altLang="en-US" sz="2800" b="1" dirty="0" err="1">
                <a:solidFill>
                  <a:srgbClr val="FF3300"/>
                </a:solidFill>
              </a:rPr>
              <a:t>Danh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từ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là</a:t>
            </a:r>
            <a:r>
              <a:rPr lang="en-US" altLang="en-US" sz="2800" b="1" dirty="0">
                <a:solidFill>
                  <a:srgbClr val="FF3300"/>
                </a:solidFill>
              </a:rPr>
              <a:t>: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429769" y="3791712"/>
            <a:ext cx="5516879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u="sng" dirty="0" err="1">
                <a:solidFill>
                  <a:srgbClr val="FF3300"/>
                </a:solidFill>
              </a:rPr>
              <a:t>Câu</a:t>
            </a:r>
            <a:r>
              <a:rPr lang="en-US" altLang="en-US" sz="2800" b="1" u="sng" dirty="0">
                <a:solidFill>
                  <a:srgbClr val="FF3300"/>
                </a:solidFill>
              </a:rPr>
              <a:t> 2</a:t>
            </a:r>
            <a:r>
              <a:rPr lang="en-US" altLang="en-US" sz="2800" b="1" dirty="0">
                <a:solidFill>
                  <a:srgbClr val="FF3300"/>
                </a:solidFill>
              </a:rPr>
              <a:t>: </a:t>
            </a:r>
            <a:r>
              <a:rPr lang="en-US" altLang="en-US" sz="2800" b="1" dirty="0" err="1">
                <a:solidFill>
                  <a:srgbClr val="FF3300"/>
                </a:solidFill>
              </a:rPr>
              <a:t>Danh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từ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chung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là</a:t>
            </a:r>
            <a:r>
              <a:rPr lang="en-US" altLang="en-US" sz="2800" b="1" dirty="0">
                <a:solidFill>
                  <a:srgbClr val="FF3300"/>
                </a:solidFill>
              </a:rPr>
              <a:t>:  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47116" y="4393118"/>
            <a:ext cx="4343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A. </a:t>
            </a:r>
            <a:r>
              <a:rPr lang="en-US" altLang="en-US" sz="2800" dirty="0" err="1">
                <a:solidFill>
                  <a:srgbClr val="0000FF"/>
                </a:solidFill>
              </a:rPr>
              <a:t>Tên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loại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sự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vật</a:t>
            </a:r>
            <a:r>
              <a:rPr lang="en-US" altLang="en-US" sz="2800" dirty="0">
                <a:solidFill>
                  <a:srgbClr val="0000FF"/>
                </a:solidFill>
              </a:rPr>
              <a:t>.  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547116" y="4978235"/>
            <a:ext cx="4405884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B. </a:t>
            </a:r>
            <a:r>
              <a:rPr lang="en-US" altLang="en-US" sz="2800" dirty="0" err="1">
                <a:solidFill>
                  <a:srgbClr val="0000FF"/>
                </a:solidFill>
              </a:rPr>
              <a:t>Tên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riêng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sự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vật</a:t>
            </a:r>
            <a:r>
              <a:rPr lang="en-US" altLang="en-US" sz="2800" dirty="0">
                <a:solidFill>
                  <a:srgbClr val="0000FF"/>
                </a:solidFill>
              </a:rPr>
              <a:t>.  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6309359" y="1395223"/>
            <a:ext cx="5029201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u="sng" dirty="0" err="1">
                <a:solidFill>
                  <a:srgbClr val="FF3300"/>
                </a:solidFill>
              </a:rPr>
              <a:t>Câu</a:t>
            </a:r>
            <a:r>
              <a:rPr lang="en-US" altLang="en-US" sz="2800" b="1" u="sng" dirty="0">
                <a:solidFill>
                  <a:srgbClr val="FF3300"/>
                </a:solidFill>
              </a:rPr>
              <a:t> 3: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Danh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từ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riêng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là</a:t>
            </a:r>
            <a:r>
              <a:rPr lang="en-US" altLang="en-US" sz="2800" b="1" dirty="0">
                <a:solidFill>
                  <a:srgbClr val="FF3300"/>
                </a:solidFill>
              </a:rPr>
              <a:t>:  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6309358" y="1870445"/>
            <a:ext cx="494080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A. </a:t>
            </a:r>
            <a:r>
              <a:rPr lang="en-US" altLang="en-US" sz="2800" dirty="0" err="1">
                <a:solidFill>
                  <a:srgbClr val="0000FF"/>
                </a:solidFill>
              </a:rPr>
              <a:t>Tên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loại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sự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vật</a:t>
            </a:r>
            <a:r>
              <a:rPr lang="en-US" altLang="en-US" sz="2800" dirty="0">
                <a:solidFill>
                  <a:srgbClr val="0000FF"/>
                </a:solidFill>
              </a:rPr>
              <a:t>.  </a:t>
            </a: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6336030" y="2322959"/>
            <a:ext cx="560374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B. </a:t>
            </a:r>
            <a:r>
              <a:rPr lang="en-US" altLang="en-US" sz="2800" dirty="0" err="1">
                <a:solidFill>
                  <a:srgbClr val="0000FF"/>
                </a:solidFill>
              </a:rPr>
              <a:t>Tên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riêng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sự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vật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luôn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luôn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được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viết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hoa</a:t>
            </a:r>
            <a:r>
              <a:rPr lang="en-US" altLang="en-US" sz="2800" dirty="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457201" y="5575247"/>
            <a:ext cx="4343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C. </a:t>
            </a:r>
            <a:r>
              <a:rPr lang="en-US" altLang="en-US" sz="2800" dirty="0" err="1">
                <a:solidFill>
                  <a:srgbClr val="0000FF"/>
                </a:solidFill>
              </a:rPr>
              <a:t>Cả</a:t>
            </a:r>
            <a:r>
              <a:rPr lang="en-US" altLang="en-US" sz="2800" dirty="0">
                <a:solidFill>
                  <a:srgbClr val="0000FF"/>
                </a:solidFill>
              </a:rPr>
              <a:t> A </a:t>
            </a:r>
            <a:r>
              <a:rPr lang="en-US" altLang="en-US" sz="2800" dirty="0" err="1">
                <a:solidFill>
                  <a:srgbClr val="0000FF"/>
                </a:solidFill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</a:rPr>
              <a:t> B </a:t>
            </a:r>
            <a:r>
              <a:rPr lang="en-US" altLang="en-US" sz="2800" dirty="0" err="1">
                <a:solidFill>
                  <a:srgbClr val="0000FF"/>
                </a:solidFill>
              </a:rPr>
              <a:t>đều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đúng</a:t>
            </a:r>
            <a:r>
              <a:rPr lang="en-US" altLang="en-US" sz="2800" dirty="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6336029" y="3177543"/>
            <a:ext cx="3874008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C. </a:t>
            </a:r>
            <a:r>
              <a:rPr lang="en-US" altLang="en-US" sz="2800" dirty="0" err="1">
                <a:solidFill>
                  <a:srgbClr val="0000FF"/>
                </a:solidFill>
              </a:rPr>
              <a:t>Cả</a:t>
            </a:r>
            <a:r>
              <a:rPr lang="en-US" altLang="en-US" sz="2800" dirty="0">
                <a:solidFill>
                  <a:srgbClr val="0000FF"/>
                </a:solidFill>
              </a:rPr>
              <a:t> A </a:t>
            </a:r>
            <a:r>
              <a:rPr lang="en-US" altLang="en-US" sz="2800" dirty="0" err="1">
                <a:solidFill>
                  <a:srgbClr val="0000FF"/>
                </a:solidFill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</a:rPr>
              <a:t> B </a:t>
            </a:r>
            <a:r>
              <a:rPr lang="en-US" altLang="en-US" sz="2800" dirty="0" err="1">
                <a:solidFill>
                  <a:srgbClr val="0000FF"/>
                </a:solidFill>
              </a:rPr>
              <a:t>đều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sai</a:t>
            </a:r>
            <a:r>
              <a:rPr lang="en-US" altLang="en-US" sz="2800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533400" y="1809750"/>
            <a:ext cx="5715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A. </a:t>
            </a:r>
            <a:r>
              <a:rPr lang="en-US" altLang="en-US" sz="2800" dirty="0" err="1">
                <a:solidFill>
                  <a:srgbClr val="0000FF"/>
                </a:solidFill>
              </a:rPr>
              <a:t>Những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từ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chỉ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hoạt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</a:rPr>
              <a:t>trạng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thái</a:t>
            </a:r>
            <a:r>
              <a:rPr lang="en-US" altLang="en-US" sz="2800" dirty="0">
                <a:solidFill>
                  <a:srgbClr val="0000FF"/>
                </a:solidFill>
              </a:rPr>
              <a:t>.  </a:t>
            </a: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533399" y="2296288"/>
            <a:ext cx="4812029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B. </a:t>
            </a:r>
            <a:r>
              <a:rPr lang="en-US" altLang="en-US" sz="2800" dirty="0" err="1">
                <a:solidFill>
                  <a:srgbClr val="0000FF"/>
                </a:solidFill>
              </a:rPr>
              <a:t>Những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từ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chỉ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tính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chất</a:t>
            </a:r>
            <a:r>
              <a:rPr lang="en-US" altLang="en-US" sz="2800" dirty="0">
                <a:solidFill>
                  <a:srgbClr val="0000FF"/>
                </a:solidFill>
              </a:rPr>
              <a:t>.  </a:t>
            </a: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445769" y="2764918"/>
            <a:ext cx="5802631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C. </a:t>
            </a:r>
            <a:r>
              <a:rPr lang="en-US" altLang="en-US" sz="2800" dirty="0" err="1">
                <a:solidFill>
                  <a:srgbClr val="0000FF"/>
                </a:solidFill>
              </a:rPr>
              <a:t>Những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từ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chỉ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sự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vật</a:t>
            </a:r>
            <a:r>
              <a:rPr lang="en-US" altLang="en-US" sz="2800" dirty="0">
                <a:solidFill>
                  <a:srgbClr val="0000FF"/>
                </a:solidFill>
              </a:rPr>
              <a:t> (</a:t>
            </a:r>
            <a:r>
              <a:rPr lang="en-US" altLang="en-US" sz="2800" dirty="0" err="1">
                <a:solidFill>
                  <a:srgbClr val="0000FF"/>
                </a:solidFill>
              </a:rPr>
              <a:t>người</a:t>
            </a:r>
            <a:r>
              <a:rPr lang="en-US" altLang="en-US" sz="2800" dirty="0">
                <a:solidFill>
                  <a:srgbClr val="0000FF"/>
                </a:solidFill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</a:rPr>
              <a:t>vật</a:t>
            </a:r>
            <a:r>
              <a:rPr lang="en-US" altLang="en-US" sz="2800" dirty="0">
                <a:solidFill>
                  <a:srgbClr val="0000FF"/>
                </a:solidFill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</a:rPr>
              <a:t>hiện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tượng</a:t>
            </a:r>
            <a:r>
              <a:rPr lang="en-US" altLang="en-US" sz="2800" dirty="0">
                <a:solidFill>
                  <a:srgbClr val="0000FF"/>
                </a:solidFill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</a:rPr>
              <a:t>khái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niệm</a:t>
            </a:r>
            <a:r>
              <a:rPr lang="en-US" altLang="en-US" sz="2800" dirty="0">
                <a:solidFill>
                  <a:srgbClr val="0000FF"/>
                </a:solidFill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</a:rPr>
              <a:t>hoặc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đơn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vị</a:t>
            </a:r>
            <a:r>
              <a:rPr lang="en-US" altLang="en-US" sz="2800" dirty="0">
                <a:solidFill>
                  <a:srgbClr val="0000FF"/>
                </a:solidFill>
              </a:rPr>
              <a:t>).  </a:t>
            </a:r>
          </a:p>
        </p:txBody>
      </p:sp>
      <p:sp>
        <p:nvSpPr>
          <p:cNvPr id="2065" name="Line 21"/>
          <p:cNvSpPr>
            <a:spLocks noChangeShapeType="1"/>
          </p:cNvSpPr>
          <p:nvPr/>
        </p:nvSpPr>
        <p:spPr bwMode="auto">
          <a:xfrm>
            <a:off x="6248400" y="1524000"/>
            <a:ext cx="0" cy="5334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6210298" y="3665219"/>
            <a:ext cx="5803392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u="sng" dirty="0" err="1">
                <a:solidFill>
                  <a:srgbClr val="FF3300"/>
                </a:solidFill>
              </a:rPr>
              <a:t>Câu</a:t>
            </a:r>
            <a:r>
              <a:rPr lang="en-US" altLang="en-US" sz="2800" b="1" u="sng" dirty="0">
                <a:solidFill>
                  <a:srgbClr val="FF3300"/>
                </a:solidFill>
              </a:rPr>
              <a:t> 4: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Gạch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dưới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các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từ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xưng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hô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trong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khổ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thơ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sau</a:t>
            </a:r>
            <a:r>
              <a:rPr lang="en-US" altLang="en-US" sz="2800" b="1" dirty="0">
                <a:solidFill>
                  <a:srgbClr val="FF3300"/>
                </a:solidFill>
              </a:rPr>
              <a:t>:</a:t>
            </a:r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6033896" y="4592955"/>
            <a:ext cx="572948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200" dirty="0">
                <a:solidFill>
                  <a:srgbClr val="0000FF"/>
                </a:solidFill>
              </a:rPr>
              <a:t>    </a:t>
            </a:r>
            <a:r>
              <a:rPr lang="en-US" altLang="en-US" sz="2600" dirty="0" err="1">
                <a:solidFill>
                  <a:srgbClr val="0000FF"/>
                </a:solidFill>
              </a:rPr>
              <a:t>Dừa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ơi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dừa</a:t>
            </a:r>
            <a:r>
              <a:rPr lang="en-US" altLang="en-US" sz="2600" dirty="0">
                <a:solidFill>
                  <a:srgbClr val="0000FF"/>
                </a:solidFill>
              </a:rPr>
              <a:t>! </a:t>
            </a:r>
            <a:r>
              <a:rPr lang="en-US" altLang="en-US" sz="2600" dirty="0" err="1">
                <a:solidFill>
                  <a:srgbClr val="0000FF"/>
                </a:solidFill>
              </a:rPr>
              <a:t>Người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bao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nhiêu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tuổi</a:t>
            </a:r>
            <a:endParaRPr lang="en-US" altLang="en-US" sz="2600" dirty="0">
              <a:solidFill>
                <a:srgbClr val="0000FF"/>
              </a:solidFill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600" dirty="0">
                <a:solidFill>
                  <a:srgbClr val="0000FF"/>
                </a:solidFill>
              </a:rPr>
              <a:t>    </a:t>
            </a:r>
            <a:r>
              <a:rPr lang="en-US" altLang="en-US" sz="2600" dirty="0" err="1">
                <a:solidFill>
                  <a:srgbClr val="0000FF"/>
                </a:solidFill>
              </a:rPr>
              <a:t>Mà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lá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tươi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xanh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mãi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đến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giờ</a:t>
            </a:r>
            <a:endParaRPr lang="en-US" altLang="en-US" sz="2600" dirty="0">
              <a:solidFill>
                <a:srgbClr val="0000FF"/>
              </a:solidFill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600" dirty="0">
                <a:solidFill>
                  <a:srgbClr val="0000FF"/>
                </a:solidFill>
              </a:rPr>
              <a:t>    </a:t>
            </a:r>
            <a:r>
              <a:rPr lang="en-US" altLang="en-US" sz="2600" dirty="0" err="1">
                <a:solidFill>
                  <a:srgbClr val="0000FF"/>
                </a:solidFill>
              </a:rPr>
              <a:t>Tôi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nghe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lá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ngàn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xưa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đang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gọi</a:t>
            </a:r>
            <a:endParaRPr lang="en-US" altLang="en-US" sz="2600" dirty="0">
              <a:solidFill>
                <a:srgbClr val="0000FF"/>
              </a:solidFill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600" dirty="0">
                <a:solidFill>
                  <a:srgbClr val="0000FF"/>
                </a:solidFill>
              </a:rPr>
              <a:t>    </a:t>
            </a:r>
            <a:r>
              <a:rPr lang="en-US" altLang="en-US" sz="2600" dirty="0" err="1">
                <a:solidFill>
                  <a:srgbClr val="0000FF"/>
                </a:solidFill>
              </a:rPr>
              <a:t>Xào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xạc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lá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dừa</a:t>
            </a:r>
            <a:r>
              <a:rPr lang="en-US" altLang="en-US" sz="2600" dirty="0">
                <a:solidFill>
                  <a:srgbClr val="0000FF"/>
                </a:solidFill>
              </a:rPr>
              <a:t> hay </a:t>
            </a:r>
            <a:r>
              <a:rPr lang="en-US" altLang="en-US" sz="2600" dirty="0" err="1">
                <a:solidFill>
                  <a:srgbClr val="0000FF"/>
                </a:solidFill>
              </a:rPr>
              <a:t>tiếng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khươm</a:t>
            </a:r>
            <a:r>
              <a:rPr lang="en-US" altLang="en-US" sz="2600" dirty="0">
                <a:solidFill>
                  <a:srgbClr val="0000FF"/>
                </a:solidFill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</a:rPr>
              <a:t>khua</a:t>
            </a:r>
            <a:r>
              <a:rPr lang="en-US" altLang="en-US" sz="2600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20" name="Oval 24"/>
          <p:cNvSpPr>
            <a:spLocks noChangeArrowheads="1"/>
          </p:cNvSpPr>
          <p:nvPr/>
        </p:nvSpPr>
        <p:spPr bwMode="auto">
          <a:xfrm>
            <a:off x="457201" y="2839786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4121" name="Oval 25"/>
          <p:cNvSpPr>
            <a:spLocks noChangeArrowheads="1"/>
          </p:cNvSpPr>
          <p:nvPr/>
        </p:nvSpPr>
        <p:spPr bwMode="auto">
          <a:xfrm>
            <a:off x="533399" y="4473703"/>
            <a:ext cx="433575" cy="424052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4122" name="Oval 26"/>
          <p:cNvSpPr>
            <a:spLocks noChangeArrowheads="1"/>
          </p:cNvSpPr>
          <p:nvPr/>
        </p:nvSpPr>
        <p:spPr bwMode="auto">
          <a:xfrm>
            <a:off x="6336029" y="235496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>
            <a:off x="8103108" y="5041392"/>
            <a:ext cx="867156" cy="6096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6477000" y="5980176"/>
            <a:ext cx="381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5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/>
      <p:bldP spid="4105" grpId="0"/>
      <p:bldP spid="4106" grpId="0"/>
      <p:bldP spid="4107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  <p:bldP spid="2065" grpId="0" animBg="1"/>
      <p:bldP spid="4118" grpId="0"/>
      <p:bldP spid="4119" grpId="0"/>
      <p:bldP spid="4120" grpId="0" animBg="1"/>
      <p:bldP spid="4121" grpId="0" animBg="1"/>
      <p:bldP spid="4122" grpId="0" animBg="1"/>
      <p:bldP spid="4123" grpId="0" animBg="1"/>
      <p:bldP spid="41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71664" y="2060848"/>
            <a:ext cx="5853925" cy="1499974"/>
            <a:chOff x="2156377" y="186532"/>
            <a:chExt cx="5853925" cy="1499974"/>
          </a:xfrm>
        </p:grpSpPr>
        <p:sp>
          <p:nvSpPr>
            <p:cNvPr id="5" name="Text Box 15"/>
            <p:cNvSpPr txBox="1">
              <a:spLocks noChangeArrowheads="1"/>
            </p:cNvSpPr>
            <p:nvPr/>
          </p:nvSpPr>
          <p:spPr bwMode="auto">
            <a:xfrm>
              <a:off x="2156377" y="978620"/>
              <a:ext cx="5853925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 TẬP VỀ TỪ LOẠI</a:t>
              </a:r>
            </a:p>
          </p:txBody>
        </p:sp>
        <p:sp>
          <p:nvSpPr>
            <p:cNvPr id="6" name="Text Box 16"/>
            <p:cNvSpPr txBox="1">
              <a:spLocks noChangeArrowheads="1"/>
            </p:cNvSpPr>
            <p:nvPr/>
          </p:nvSpPr>
          <p:spPr bwMode="auto">
            <a:xfrm>
              <a:off x="3020473" y="186532"/>
              <a:ext cx="491782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TỪ VÀ CÂU</a:t>
              </a:r>
            </a:p>
          </p:txBody>
        </p:sp>
      </p:grp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071664" y="1079926"/>
            <a:ext cx="7632848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160967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3" name="Rectangle 13"/>
          <p:cNvSpPr>
            <a:spLocks noGrp="1" noChangeArrowheads="1"/>
          </p:cNvSpPr>
          <p:nvPr>
            <p:ph idx="1"/>
          </p:nvPr>
        </p:nvSpPr>
        <p:spPr>
          <a:xfrm>
            <a:off x="191344" y="1849772"/>
            <a:ext cx="11737304" cy="4531555"/>
          </a:xfrm>
          <a:solidFill>
            <a:srgbClr val="99FFCC"/>
          </a:solidFill>
        </p:spPr>
        <p:txBody>
          <a:bodyPr/>
          <a:lstStyle/>
          <a:p>
            <a:pPr marL="609600" indent="-609600" algn="just" eaLnBrk="1" hangingPunct="1">
              <a:buNone/>
            </a:pPr>
            <a:r>
              <a:rPr lang="en-US" sz="2800" dirty="0"/>
              <a:t>         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609600" indent="-609600" algn="just" eaLnBrk="1" hangingPunct="1">
              <a:buNone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09600" indent="-609600" algn="just" eaLnBrk="1" hangingPunct="1">
              <a:buNone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609600" indent="-609600" algn="just" eaLnBrk="1" hangingPunct="1">
              <a:buNone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eaLnBrk="1" hangingPunct="1">
              <a:buNone/>
            </a:pPr>
            <a:r>
              <a:rPr lang="en-US" sz="2000" dirty="0"/>
              <a:t>                                                                                                 </a:t>
            </a:r>
            <a:r>
              <a:rPr lang="en-US" sz="2800" dirty="0">
                <a:latin typeface="Times New Roman" pitchFamily="18" charset="0"/>
              </a:rPr>
              <a:t>Theo </a:t>
            </a:r>
            <a:r>
              <a:rPr lang="en-US" sz="2800" dirty="0" err="1">
                <a:latin typeface="Times New Roman" pitchFamily="18" charset="0"/>
              </a:rPr>
              <a:t>Thùy</a:t>
            </a:r>
            <a:r>
              <a:rPr lang="en-US" sz="2800" dirty="0">
                <a:latin typeface="Times New Roman" pitchFamily="18" charset="0"/>
              </a:rPr>
              <a:t> Linh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365956" y="1211598"/>
            <a:ext cx="1174812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1.Đọc </a:t>
            </a:r>
            <a:r>
              <a:rPr lang="vi-VN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711624" y="2293464"/>
            <a:ext cx="115212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6404209" y="2302700"/>
            <a:ext cx="792088" cy="78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91706" y="3238804"/>
            <a:ext cx="140047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62060" y="4326280"/>
            <a:ext cx="43204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472656" y="186532"/>
            <a:ext cx="4465638" cy="970650"/>
            <a:chOff x="3472656" y="186532"/>
            <a:chExt cx="4465638" cy="970650"/>
          </a:xfrm>
        </p:grpSpPr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3472656" y="633962"/>
              <a:ext cx="446563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 TẬP VỀ TỪ LOẠI</a:t>
              </a:r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4507902" y="186532"/>
              <a:ext cx="3276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 dirty="0">
                  <a:solidFill>
                    <a:srgbClr val="99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TỪ VÀ CÂU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53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1633936" y="1023754"/>
            <a:ext cx="308610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4735210" y="1023753"/>
            <a:ext cx="1529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1648922" y="1681815"/>
            <a:ext cx="964907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Rectangle 10"/>
          <p:cNvSpPr txBox="1">
            <a:spLocks noChangeArrowheads="1"/>
          </p:cNvSpPr>
          <p:nvPr/>
        </p:nvSpPr>
        <p:spPr>
          <a:xfrm>
            <a:off x="895727" y="4221088"/>
            <a:ext cx="10738137" cy="16764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b="1" u="sng" kern="0" dirty="0" err="1">
                <a:latin typeface="Times New Roman" panose="02020603050405020304" pitchFamily="18" charset="0"/>
              </a:rPr>
              <a:t>Danh</a:t>
            </a:r>
            <a:r>
              <a:rPr lang="en-US" altLang="en-US" b="1" u="sng" kern="0" dirty="0">
                <a:latin typeface="Times New Roman" panose="02020603050405020304" pitchFamily="18" charset="0"/>
              </a:rPr>
              <a:t> </a:t>
            </a:r>
            <a:r>
              <a:rPr lang="en-US" altLang="en-US" b="1" u="sng" kern="0" dirty="0" err="1">
                <a:latin typeface="Times New Roman" panose="02020603050405020304" pitchFamily="18" charset="0"/>
              </a:rPr>
              <a:t>từ</a:t>
            </a:r>
            <a:r>
              <a:rPr lang="en-US" altLang="en-US" b="1" u="sng" kern="0" dirty="0">
                <a:latin typeface="Times New Roman" panose="02020603050405020304" pitchFamily="18" charset="0"/>
              </a:rPr>
              <a:t> </a:t>
            </a:r>
            <a:r>
              <a:rPr lang="en-US" altLang="en-US" b="1" u="sng" kern="0" dirty="0" err="1">
                <a:latin typeface="Times New Roman" panose="02020603050405020304" pitchFamily="18" charset="0"/>
              </a:rPr>
              <a:t>chung</a:t>
            </a:r>
            <a:r>
              <a:rPr lang="en-US" altLang="en-US" b="1" u="sng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là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tên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một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loại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sự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vật</a:t>
            </a:r>
            <a:r>
              <a:rPr lang="en-US" altLang="en-US" b="1" kern="0" dirty="0"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b="1" u="sng" kern="0" dirty="0" err="1">
                <a:latin typeface="Times New Roman" panose="02020603050405020304" pitchFamily="18" charset="0"/>
              </a:rPr>
              <a:t>Danh</a:t>
            </a:r>
            <a:r>
              <a:rPr lang="en-US" altLang="en-US" b="1" u="sng" kern="0" dirty="0">
                <a:latin typeface="Times New Roman" panose="02020603050405020304" pitchFamily="18" charset="0"/>
              </a:rPr>
              <a:t> </a:t>
            </a:r>
            <a:r>
              <a:rPr lang="en-US" altLang="en-US" b="1" u="sng" kern="0" dirty="0" err="1">
                <a:latin typeface="Times New Roman" panose="02020603050405020304" pitchFamily="18" charset="0"/>
              </a:rPr>
              <a:t>từ</a:t>
            </a:r>
            <a:r>
              <a:rPr lang="en-US" altLang="en-US" b="1" u="sng" kern="0" dirty="0">
                <a:latin typeface="Times New Roman" panose="02020603050405020304" pitchFamily="18" charset="0"/>
              </a:rPr>
              <a:t> </a:t>
            </a:r>
            <a:r>
              <a:rPr lang="en-US" altLang="en-US" b="1" u="sng" kern="0" dirty="0" err="1">
                <a:latin typeface="Times New Roman" panose="02020603050405020304" pitchFamily="18" charset="0"/>
              </a:rPr>
              <a:t>riêng</a:t>
            </a:r>
            <a:r>
              <a:rPr lang="en-US" altLang="en-US" b="1" u="sng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là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tên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riêng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một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sự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vật</a:t>
            </a:r>
            <a:r>
              <a:rPr lang="en-US" altLang="en-US" b="1" kern="0" dirty="0">
                <a:latin typeface="Times New Roman" panose="02020603050405020304" pitchFamily="18" charset="0"/>
              </a:rPr>
              <a:t>.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Danh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từ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riêng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luôn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luôn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được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kern="0" dirty="0">
                <a:latin typeface="Times New Roman" panose="02020603050405020304" pitchFamily="18" charset="0"/>
              </a:rPr>
              <a:t> </a:t>
            </a:r>
            <a:r>
              <a:rPr lang="en-US" altLang="en-US" b="1" kern="0" dirty="0" err="1">
                <a:latin typeface="Times New Roman" panose="02020603050405020304" pitchFamily="18" charset="0"/>
              </a:rPr>
              <a:t>hoa</a:t>
            </a:r>
            <a:r>
              <a:rPr lang="en-US" altLang="en-US" b="1" kern="0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899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3657600" y="4495801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/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839416" y="77286"/>
            <a:ext cx="93610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479376" y="1176127"/>
            <a:ext cx="11089232" cy="1569660"/>
          </a:xfrm>
          <a:prstGeom prst="rect">
            <a:avLst/>
          </a:prstGeom>
          <a:solidFill>
            <a:srgbClr val="F0F2A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FontTx/>
              <a:buChar char="-"/>
            </a:pPr>
            <a:r>
              <a:rPr lang="en-US" sz="2400" b="1" i="1" dirty="0">
                <a:solidFill>
                  <a:schemeClr val="accent2"/>
                </a:solidFill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VD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Nguyễn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Trãi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Huy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Cận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Ngũ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Hành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Sơn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Cửu</a:t>
            </a:r>
            <a:r>
              <a:rPr lang="en-US" altLang="en-US" sz="2800" dirty="0">
                <a:latin typeface="Times New Roman" panose="02020603050405020304" pitchFamily="18" charset="0"/>
              </a:rPr>
              <a:t> Long,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Quảng</a:t>
            </a:r>
            <a:r>
              <a:rPr lang="en-US" altLang="en-US" sz="2800" dirty="0">
                <a:latin typeface="Times New Roman" panose="02020603050405020304" pitchFamily="18" charset="0"/>
              </a:rPr>
              <a:t> Nam…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479376" y="2842067"/>
            <a:ext cx="11161240" cy="2062103"/>
          </a:xfrm>
          <a:prstGeom prst="rect">
            <a:avLst/>
          </a:prstGeom>
          <a:solidFill>
            <a:srgbClr val="F0F2A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FontTx/>
              <a:buChar char="-"/>
            </a:pP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VD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dirty="0">
                <a:latin typeface="Times New Roman" panose="02020603050405020304" pitchFamily="18" charset="0"/>
              </a:rPr>
              <a:t>Ê-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đi</a:t>
            </a:r>
            <a:r>
              <a:rPr lang="en-US" altLang="en-US" sz="3200" dirty="0">
                <a:latin typeface="Times New Roman" panose="02020603050405020304" pitchFamily="18" charset="0"/>
              </a:rPr>
              <a:t>-</a:t>
            </a:r>
            <a:r>
              <a:rPr lang="en-US" altLang="en-US" sz="3200" dirty="0" err="1">
                <a:latin typeface="Times New Roman" panose="02020603050405020304" pitchFamily="18" charset="0"/>
              </a:rPr>
              <a:t>xơn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Va</a:t>
            </a:r>
            <a:r>
              <a:rPr lang="en-US" altLang="en-US" sz="3200" dirty="0">
                <a:latin typeface="Times New Roman" panose="02020603050405020304" pitchFamily="18" charset="0"/>
              </a:rPr>
              <a:t>-li-a, Lu-</a:t>
            </a:r>
            <a:r>
              <a:rPr lang="en-US" altLang="en-US" sz="3200" dirty="0" err="1">
                <a:latin typeface="Times New Roman" panose="02020603050405020304" pitchFamily="18" charset="0"/>
              </a:rPr>
              <a:t>i</a:t>
            </a:r>
            <a:r>
              <a:rPr lang="en-US" altLang="en-US" sz="3200" dirty="0">
                <a:latin typeface="Times New Roman" panose="02020603050405020304" pitchFamily="18" charset="0"/>
              </a:rPr>
              <a:t> Pa-</a:t>
            </a:r>
            <a:r>
              <a:rPr lang="en-US" altLang="en-US" sz="3200" dirty="0" err="1">
                <a:latin typeface="Times New Roman" panose="02020603050405020304" pitchFamily="18" charset="0"/>
              </a:rPr>
              <a:t>xtơ</a:t>
            </a:r>
            <a:r>
              <a:rPr lang="en-US" altLang="en-US" sz="3200" dirty="0">
                <a:latin typeface="Times New Roman" panose="02020603050405020304" pitchFamily="18" charset="0"/>
              </a:rPr>
              <a:t>, A-ma-</a:t>
            </a:r>
            <a:r>
              <a:rPr lang="en-US" altLang="en-US" sz="3200" dirty="0" err="1">
                <a:latin typeface="Times New Roman" panose="02020603050405020304" pitchFamily="18" charset="0"/>
              </a:rPr>
              <a:t>zôn</a:t>
            </a:r>
            <a:r>
              <a:rPr lang="en-US" altLang="en-US" sz="3200" dirty="0">
                <a:latin typeface="Times New Roman" panose="02020603050405020304" pitchFamily="18" charset="0"/>
              </a:rPr>
              <a:t>, Pa-</a:t>
            </a:r>
            <a:r>
              <a:rPr lang="en-US" altLang="en-US" sz="3200" dirty="0" err="1">
                <a:latin typeface="Times New Roman" panose="02020603050405020304" pitchFamily="18" charset="0"/>
              </a:rPr>
              <a:t>ri</a:t>
            </a:r>
            <a:r>
              <a:rPr lang="en-US" altLang="en-US" sz="3200" dirty="0">
                <a:latin typeface="Times New Roman" panose="02020603050405020304" pitchFamily="18" charset="0"/>
              </a:rPr>
              <a:t>,…..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479376" y="5000450"/>
            <a:ext cx="11161240" cy="1569660"/>
          </a:xfrm>
          <a:prstGeom prst="rect">
            <a:avLst/>
          </a:prstGeom>
          <a:solidFill>
            <a:srgbClr val="F0F2A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0"/>
              </a:spcBef>
              <a:buFontTx/>
              <a:buChar char="-"/>
            </a:pP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  <a:p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VD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Luân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Đôn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Hoa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Thịnh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Đốn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Khổng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Tử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Thành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Cát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Tư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Hãn</a:t>
            </a:r>
            <a:r>
              <a:rPr lang="en-US" altLang="en-US" sz="3200" dirty="0">
                <a:latin typeface="Times New Roman" panose="02020603050405020304" pitchFamily="18" charset="0"/>
              </a:rPr>
              <a:t>…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763064" y="1078865"/>
            <a:ext cx="100007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639584" y="3140968"/>
            <a:ext cx="101051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4" grpId="0" animBg="1"/>
      <p:bldP spid="5" grpId="0" animBg="1"/>
      <p:bldP spid="6" grpId="0" animBg="1"/>
      <p:bldP spid="8" grpId="0"/>
      <p:bldP spid="8" grpId="1"/>
      <p:bldP spid="9" grpId="0"/>
      <p:bldP spid="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407368" y="2060848"/>
            <a:ext cx="10873208" cy="3293209"/>
          </a:xfrm>
          <a:prstGeom prst="rect">
            <a:avLst/>
          </a:prstGeom>
          <a:solidFill>
            <a:srgbClr val="F0F2A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VD: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 algn="just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….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343472" y="980728"/>
            <a:ext cx="66960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7"/>
          <p:cNvSpPr>
            <a:spLocks noGrp="1" noChangeArrowheads="1"/>
          </p:cNvSpPr>
          <p:nvPr>
            <p:ph idx="1"/>
          </p:nvPr>
        </p:nvSpPr>
        <p:spPr>
          <a:xfrm>
            <a:off x="407368" y="1586818"/>
            <a:ext cx="11665296" cy="4840999"/>
          </a:xfrm>
          <a:solidFill>
            <a:srgbClr val="99FFCC"/>
          </a:solidFill>
        </p:spPr>
        <p:txBody>
          <a:bodyPr/>
          <a:lstStyle/>
          <a:p>
            <a:pPr marL="609600" indent="-609600" eaLnBrk="1" hangingPunct="1">
              <a:buNone/>
            </a:pPr>
            <a:r>
              <a:rPr lang="en-US" sz="3200" dirty="0"/>
              <a:t>      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609600" indent="-609600" eaLnBrk="1" hangingPunct="1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09600" indent="-609600" eaLnBrk="1" hangingPunct="1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609600" indent="-609600" eaLnBrk="1" hangingPunct="1">
              <a:spcAft>
                <a:spcPts val="1200"/>
              </a:spcAft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09600" indent="-609600" eaLnBrk="1" hangingPunct="1">
              <a:buNone/>
            </a:pPr>
            <a:r>
              <a:rPr lang="en-US" sz="3200" dirty="0"/>
              <a:t>                                                               </a:t>
            </a:r>
            <a:r>
              <a:rPr lang="en-US" sz="2000" dirty="0"/>
              <a:t>                                   </a:t>
            </a:r>
            <a:r>
              <a:rPr lang="en-US" sz="2800" dirty="0">
                <a:latin typeface="Times New Roman" pitchFamily="18" charset="0"/>
              </a:rPr>
              <a:t>Theo </a:t>
            </a:r>
            <a:r>
              <a:rPr lang="en-US" sz="2800" dirty="0" err="1">
                <a:latin typeface="Times New Roman" pitchFamily="18" charset="0"/>
              </a:rPr>
              <a:t>Thùy</a:t>
            </a:r>
            <a:r>
              <a:rPr lang="en-US" sz="2800" dirty="0">
                <a:latin typeface="Times New Roman" pitchFamily="18" charset="0"/>
              </a:rPr>
              <a:t> Linh</a:t>
            </a:r>
          </a:p>
        </p:txBody>
      </p:sp>
      <p:sp>
        <p:nvSpPr>
          <p:cNvPr id="7173" name="Line 29"/>
          <p:cNvSpPr>
            <a:spLocks noChangeShapeType="1"/>
          </p:cNvSpPr>
          <p:nvPr/>
        </p:nvSpPr>
        <p:spPr bwMode="auto">
          <a:xfrm>
            <a:off x="2999810" y="2067227"/>
            <a:ext cx="1195388" cy="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30"/>
          <p:cNvSpPr>
            <a:spLocks noChangeShapeType="1"/>
          </p:cNvSpPr>
          <p:nvPr/>
        </p:nvSpPr>
        <p:spPr bwMode="auto">
          <a:xfrm>
            <a:off x="3028950" y="2012806"/>
            <a:ext cx="1195388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31"/>
          <p:cNvSpPr>
            <a:spLocks noChangeShapeType="1"/>
          </p:cNvSpPr>
          <p:nvPr/>
        </p:nvSpPr>
        <p:spPr bwMode="auto">
          <a:xfrm>
            <a:off x="1754909" y="4202544"/>
            <a:ext cx="1244901" cy="13255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32"/>
          <p:cNvSpPr>
            <a:spLocks noChangeShapeType="1"/>
          </p:cNvSpPr>
          <p:nvPr/>
        </p:nvSpPr>
        <p:spPr bwMode="auto">
          <a:xfrm>
            <a:off x="1751141" y="4261470"/>
            <a:ext cx="1248669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3" name="Oval 33"/>
          <p:cNvSpPr>
            <a:spLocks noChangeArrowheads="1"/>
          </p:cNvSpPr>
          <p:nvPr/>
        </p:nvSpPr>
        <p:spPr bwMode="auto">
          <a:xfrm>
            <a:off x="1703512" y="1576680"/>
            <a:ext cx="720030" cy="526758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4" name="Oval 34"/>
          <p:cNvSpPr>
            <a:spLocks noChangeArrowheads="1"/>
          </p:cNvSpPr>
          <p:nvPr/>
        </p:nvSpPr>
        <p:spPr bwMode="auto">
          <a:xfrm>
            <a:off x="6084469" y="1635427"/>
            <a:ext cx="576064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5" name="Oval 35"/>
          <p:cNvSpPr>
            <a:spLocks noChangeArrowheads="1"/>
          </p:cNvSpPr>
          <p:nvPr/>
        </p:nvSpPr>
        <p:spPr bwMode="auto">
          <a:xfrm>
            <a:off x="10004204" y="1531431"/>
            <a:ext cx="702190" cy="572007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6" name="Oval 36"/>
          <p:cNvSpPr>
            <a:spLocks noChangeArrowheads="1"/>
          </p:cNvSpPr>
          <p:nvPr/>
        </p:nvSpPr>
        <p:spPr bwMode="auto">
          <a:xfrm>
            <a:off x="11109675" y="1553879"/>
            <a:ext cx="720080" cy="565294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7" name="Oval 37"/>
          <p:cNvSpPr>
            <a:spLocks noChangeArrowheads="1"/>
          </p:cNvSpPr>
          <p:nvPr/>
        </p:nvSpPr>
        <p:spPr bwMode="auto">
          <a:xfrm>
            <a:off x="3308028" y="2122707"/>
            <a:ext cx="578952" cy="464271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8" name="Oval 38"/>
          <p:cNvSpPr>
            <a:spLocks noChangeArrowheads="1"/>
          </p:cNvSpPr>
          <p:nvPr/>
        </p:nvSpPr>
        <p:spPr bwMode="auto">
          <a:xfrm>
            <a:off x="1436016" y="2628030"/>
            <a:ext cx="640333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9" name="Oval 39"/>
          <p:cNvSpPr>
            <a:spLocks noChangeArrowheads="1"/>
          </p:cNvSpPr>
          <p:nvPr/>
        </p:nvSpPr>
        <p:spPr bwMode="auto">
          <a:xfrm>
            <a:off x="2967266" y="2658482"/>
            <a:ext cx="630238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0" name="Oval 40"/>
          <p:cNvSpPr>
            <a:spLocks noChangeArrowheads="1"/>
          </p:cNvSpPr>
          <p:nvPr/>
        </p:nvSpPr>
        <p:spPr bwMode="auto">
          <a:xfrm>
            <a:off x="1823149" y="3168501"/>
            <a:ext cx="672451" cy="48531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1" name="Oval 41"/>
          <p:cNvSpPr>
            <a:spLocks noChangeArrowheads="1"/>
          </p:cNvSpPr>
          <p:nvPr/>
        </p:nvSpPr>
        <p:spPr bwMode="auto">
          <a:xfrm>
            <a:off x="4583832" y="3259152"/>
            <a:ext cx="627466" cy="4317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3" name="Oval 43"/>
          <p:cNvSpPr>
            <a:spLocks noChangeArrowheads="1"/>
          </p:cNvSpPr>
          <p:nvPr/>
        </p:nvSpPr>
        <p:spPr bwMode="auto">
          <a:xfrm>
            <a:off x="1853816" y="4181398"/>
            <a:ext cx="1776442" cy="498128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64" name="Oval 44"/>
          <p:cNvSpPr>
            <a:spLocks noChangeArrowheads="1"/>
          </p:cNvSpPr>
          <p:nvPr/>
        </p:nvSpPr>
        <p:spPr bwMode="auto">
          <a:xfrm>
            <a:off x="7968208" y="3770744"/>
            <a:ext cx="648072" cy="4318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188" name="Text Box 45"/>
          <p:cNvSpPr txBox="1">
            <a:spLocks noChangeArrowheads="1"/>
          </p:cNvSpPr>
          <p:nvPr/>
        </p:nvSpPr>
        <p:spPr bwMode="auto">
          <a:xfrm>
            <a:off x="904202" y="701172"/>
            <a:ext cx="91522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1 .</a:t>
            </a:r>
          </a:p>
        </p:txBody>
      </p:sp>
      <p:sp>
        <p:nvSpPr>
          <p:cNvPr id="30766" name="AutoShape 46"/>
          <p:cNvSpPr>
            <a:spLocks noChangeArrowheads="1"/>
          </p:cNvSpPr>
          <p:nvPr/>
        </p:nvSpPr>
        <p:spPr bwMode="auto">
          <a:xfrm>
            <a:off x="9702861" y="0"/>
            <a:ext cx="2447925" cy="1511300"/>
          </a:xfrm>
          <a:prstGeom prst="cloudCallout">
            <a:avLst>
              <a:gd name="adj1" fmla="val -30935"/>
              <a:gd name="adj2" fmla="val 41912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nhóm 2</a:t>
            </a:r>
          </a:p>
          <a:p>
            <a:pPr marL="342900" indent="-342900" algn="ctr">
              <a:lnSpc>
                <a:spcPct val="80000"/>
              </a:lnSpc>
            </a:pPr>
            <a:r>
              <a:rPr lang="en-US" b="1">
                <a:solidFill>
                  <a:srgbClr val="FF0066"/>
                </a:solidFill>
              </a:rPr>
              <a:t>(2phút)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3" grpId="0" animBg="1"/>
      <p:bldP spid="30754" grpId="0" animBg="1"/>
      <p:bldP spid="30755" grpId="0" animBg="1"/>
      <p:bldP spid="30756" grpId="0" animBg="1"/>
      <p:bldP spid="30757" grpId="0" animBg="1"/>
      <p:bldP spid="30758" grpId="0" animBg="1"/>
      <p:bldP spid="30759" grpId="0" animBg="1"/>
      <p:bldP spid="30760" grpId="0" animBg="1"/>
      <p:bldP spid="30761" grpId="0" animBg="1"/>
      <p:bldP spid="30763" grpId="0" animBg="1"/>
      <p:bldP spid="30764" grpId="0" animBg="1"/>
      <p:bldP spid="307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695400" y="1393039"/>
            <a:ext cx="1051316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200" b="1" dirty="0"/>
              <a:t>    ? </a:t>
            </a:r>
            <a:r>
              <a:rPr lang="en-US" altLang="en-US" sz="3200" b="1" dirty="0" err="1"/>
              <a:t>Khi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sử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dụng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các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đại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từ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xưng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hô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cần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chú</a:t>
            </a:r>
            <a:r>
              <a:rPr lang="en-US" altLang="en-US" sz="3200" b="1" dirty="0"/>
              <a:t> ý </a:t>
            </a:r>
            <a:r>
              <a:rPr lang="en-US" altLang="en-US" sz="3200" b="1" dirty="0" err="1"/>
              <a:t>điều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gì</a:t>
            </a:r>
            <a:r>
              <a:rPr lang="en-US" altLang="en-US" sz="3200" b="1" dirty="0"/>
              <a:t>?</a:t>
            </a:r>
          </a:p>
        </p:txBody>
      </p:sp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695400" y="2492896"/>
            <a:ext cx="11089232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       - </a:t>
            </a:r>
            <a:r>
              <a:rPr lang="en-US" altLang="en-US" sz="3200" b="1" dirty="0" err="1">
                <a:solidFill>
                  <a:srgbClr val="FF3300"/>
                </a:solidFill>
              </a:rPr>
              <a:t>Khi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sử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dụng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các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xưng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hô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cần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chú</a:t>
            </a:r>
            <a:r>
              <a:rPr lang="en-US" altLang="en-US" sz="3200" b="1" dirty="0">
                <a:solidFill>
                  <a:srgbClr val="FF3300"/>
                </a:solidFill>
              </a:rPr>
              <a:t> ý </a:t>
            </a:r>
            <a:r>
              <a:rPr lang="en-US" altLang="en-US" sz="3200" b="1" dirty="0" err="1">
                <a:solidFill>
                  <a:srgbClr val="FF3300"/>
                </a:solidFill>
              </a:rPr>
              <a:t>chọn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ngữ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cho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lịch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sự</a:t>
            </a:r>
            <a:r>
              <a:rPr lang="en-US" altLang="en-US" sz="3200" b="1" dirty="0">
                <a:solidFill>
                  <a:srgbClr val="FF3300"/>
                </a:solidFill>
              </a:rPr>
              <a:t>, </a:t>
            </a:r>
            <a:r>
              <a:rPr lang="en-US" altLang="en-US" sz="3200" b="1" dirty="0" err="1">
                <a:solidFill>
                  <a:srgbClr val="FF3300"/>
                </a:solidFill>
              </a:rPr>
              <a:t>thể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hiện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đúng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mối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quan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hệ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giữa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mình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với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người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nghe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và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người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được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nhắc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tới</a:t>
            </a:r>
            <a:r>
              <a:rPr lang="en-US" altLang="en-US" sz="3200" b="1" dirty="0">
                <a:solidFill>
                  <a:srgbClr val="FF33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581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1632</TotalTime>
  <Words>1736</Words>
  <Application>Microsoft Macintosh PowerPoint</Application>
  <PresentationFormat>Widescreen</PresentationFormat>
  <Paragraphs>124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Phuc</dc:creator>
  <cp:lastModifiedBy>Diệu Linh</cp:lastModifiedBy>
  <cp:revision>76</cp:revision>
  <dcterms:created xsi:type="dcterms:W3CDTF">2009-11-13T12:59:20Z</dcterms:created>
  <dcterms:modified xsi:type="dcterms:W3CDTF">2021-11-20T15:17:03Z</dcterms:modified>
</cp:coreProperties>
</file>