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8" r:id="rId3"/>
    <p:sldId id="257" r:id="rId4"/>
    <p:sldId id="256" r:id="rId5"/>
    <p:sldId id="262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7" r:id="rId19"/>
    <p:sldId id="264" r:id="rId20"/>
    <p:sldId id="270" r:id="rId21"/>
    <p:sldId id="289" r:id="rId22"/>
    <p:sldId id="287" r:id="rId23"/>
    <p:sldId id="288" r:id="rId24"/>
    <p:sldId id="27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171"/>
    <a:srgbClr val="857B82"/>
    <a:srgbClr val="A6C1CF"/>
    <a:srgbClr val="E0AD5B"/>
    <a:srgbClr val="9B8E95"/>
    <a:srgbClr val="6B799E"/>
    <a:srgbClr val="EAC47B"/>
    <a:srgbClr val="89A9BB"/>
    <a:srgbClr val="71646B"/>
    <a:srgbClr val="7C6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9B8B-3C55-4129-819E-6EAEC5E75D1F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5895-02B5-4F62-8B22-FB29050DF4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4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8.emf"/><Relationship Id="rId3" Type="http://schemas.openxmlformats.org/officeDocument/2006/relationships/image" Target="../media/image59.jpeg"/><Relationship Id="rId7" Type="http://schemas.openxmlformats.org/officeDocument/2006/relationships/image" Target="../media/image15.emf"/><Relationship Id="rId12" Type="http://schemas.openxmlformats.org/officeDocument/2006/relationships/image" Target="../media/image7.em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6.emf"/><Relationship Id="rId5" Type="http://schemas.openxmlformats.org/officeDocument/2006/relationships/image" Target="../media/image12.emf"/><Relationship Id="rId10" Type="http://schemas.openxmlformats.org/officeDocument/2006/relationships/image" Target="../media/image20.emf"/><Relationship Id="rId4" Type="http://schemas.openxmlformats.org/officeDocument/2006/relationships/image" Target="../media/image10.emf"/><Relationship Id="rId9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65.wmf"/><Relationship Id="rId4" Type="http://schemas.openxmlformats.org/officeDocument/2006/relationships/audio" Target="../media/audio3.wav"/><Relationship Id="rId9" Type="http://schemas.openxmlformats.org/officeDocument/2006/relationships/image" Target="../media/image64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65.wmf"/><Relationship Id="rId4" Type="http://schemas.openxmlformats.org/officeDocument/2006/relationships/audio" Target="../media/audio3.wav"/><Relationship Id="rId9" Type="http://schemas.openxmlformats.org/officeDocument/2006/relationships/image" Target="../media/image6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65.wmf"/><Relationship Id="rId4" Type="http://schemas.openxmlformats.org/officeDocument/2006/relationships/audio" Target="../media/audio3.wav"/><Relationship Id="rId9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23.emf"/><Relationship Id="rId18" Type="http://schemas.openxmlformats.org/officeDocument/2006/relationships/image" Target="../media/image25.emf"/><Relationship Id="rId26" Type="http://schemas.openxmlformats.org/officeDocument/2006/relationships/image" Target="../media/image26.emf"/><Relationship Id="rId3" Type="http://schemas.openxmlformats.org/officeDocument/2006/relationships/image" Target="../media/image21.emf"/><Relationship Id="rId21" Type="http://schemas.openxmlformats.org/officeDocument/2006/relationships/image" Target="../media/image7.emf"/><Relationship Id="rId7" Type="http://schemas.openxmlformats.org/officeDocument/2006/relationships/image" Target="../media/image3.emf"/><Relationship Id="rId12" Type="http://schemas.openxmlformats.org/officeDocument/2006/relationships/image" Target="../media/image13.emf"/><Relationship Id="rId17" Type="http://schemas.openxmlformats.org/officeDocument/2006/relationships/image" Target="../media/image5.emf"/><Relationship Id="rId25" Type="http://schemas.openxmlformats.org/officeDocument/2006/relationships/image" Target="../media/image17.emf"/><Relationship Id="rId2" Type="http://schemas.openxmlformats.org/officeDocument/2006/relationships/image" Target="../media/image10.emf"/><Relationship Id="rId16" Type="http://schemas.openxmlformats.org/officeDocument/2006/relationships/image" Target="../media/image1.emf"/><Relationship Id="rId20" Type="http://schemas.openxmlformats.org/officeDocument/2006/relationships/image" Target="../media/image6.emf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4.emf"/><Relationship Id="rId24" Type="http://schemas.openxmlformats.org/officeDocument/2006/relationships/image" Target="../media/image9.emf"/><Relationship Id="rId5" Type="http://schemas.openxmlformats.org/officeDocument/2006/relationships/image" Target="../media/image2.emf"/><Relationship Id="rId15" Type="http://schemas.openxmlformats.org/officeDocument/2006/relationships/image" Target="../media/image24.emf"/><Relationship Id="rId23" Type="http://schemas.openxmlformats.org/officeDocument/2006/relationships/image" Target="../media/image16.emf"/><Relationship Id="rId28" Type="http://schemas.openxmlformats.org/officeDocument/2006/relationships/image" Target="../media/image18.emf"/><Relationship Id="rId10" Type="http://schemas.openxmlformats.org/officeDocument/2006/relationships/image" Target="../media/image20.emf"/><Relationship Id="rId19" Type="http://schemas.openxmlformats.org/officeDocument/2006/relationships/image" Target="../media/image15.emf"/><Relationship Id="rId4" Type="http://schemas.openxmlformats.org/officeDocument/2006/relationships/image" Target="../media/image11.emf"/><Relationship Id="rId9" Type="http://schemas.openxmlformats.org/officeDocument/2006/relationships/image" Target="../media/image19.emf"/><Relationship Id="rId14" Type="http://schemas.openxmlformats.org/officeDocument/2006/relationships/image" Target="../media/image14.emf"/><Relationship Id="rId22" Type="http://schemas.openxmlformats.org/officeDocument/2006/relationships/image" Target="../media/image8.emf"/><Relationship Id="rId27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23.emf"/><Relationship Id="rId18" Type="http://schemas.openxmlformats.org/officeDocument/2006/relationships/image" Target="../media/image25.emf"/><Relationship Id="rId26" Type="http://schemas.openxmlformats.org/officeDocument/2006/relationships/image" Target="../media/image26.emf"/><Relationship Id="rId3" Type="http://schemas.openxmlformats.org/officeDocument/2006/relationships/image" Target="../media/image21.emf"/><Relationship Id="rId21" Type="http://schemas.openxmlformats.org/officeDocument/2006/relationships/image" Target="../media/image7.emf"/><Relationship Id="rId7" Type="http://schemas.openxmlformats.org/officeDocument/2006/relationships/image" Target="../media/image3.emf"/><Relationship Id="rId12" Type="http://schemas.openxmlformats.org/officeDocument/2006/relationships/image" Target="../media/image13.emf"/><Relationship Id="rId17" Type="http://schemas.openxmlformats.org/officeDocument/2006/relationships/image" Target="../media/image5.emf"/><Relationship Id="rId25" Type="http://schemas.openxmlformats.org/officeDocument/2006/relationships/image" Target="../media/image17.emf"/><Relationship Id="rId2" Type="http://schemas.openxmlformats.org/officeDocument/2006/relationships/image" Target="../media/image10.emf"/><Relationship Id="rId16" Type="http://schemas.openxmlformats.org/officeDocument/2006/relationships/image" Target="../media/image1.emf"/><Relationship Id="rId20" Type="http://schemas.openxmlformats.org/officeDocument/2006/relationships/image" Target="../media/image6.emf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4.emf"/><Relationship Id="rId24" Type="http://schemas.openxmlformats.org/officeDocument/2006/relationships/image" Target="../media/image9.emf"/><Relationship Id="rId5" Type="http://schemas.openxmlformats.org/officeDocument/2006/relationships/image" Target="../media/image2.emf"/><Relationship Id="rId15" Type="http://schemas.openxmlformats.org/officeDocument/2006/relationships/image" Target="../media/image24.emf"/><Relationship Id="rId23" Type="http://schemas.openxmlformats.org/officeDocument/2006/relationships/image" Target="../media/image16.emf"/><Relationship Id="rId28" Type="http://schemas.openxmlformats.org/officeDocument/2006/relationships/image" Target="../media/image18.emf"/><Relationship Id="rId10" Type="http://schemas.openxmlformats.org/officeDocument/2006/relationships/image" Target="../media/image20.emf"/><Relationship Id="rId19" Type="http://schemas.openxmlformats.org/officeDocument/2006/relationships/image" Target="../media/image15.emf"/><Relationship Id="rId4" Type="http://schemas.openxmlformats.org/officeDocument/2006/relationships/image" Target="../media/image11.emf"/><Relationship Id="rId9" Type="http://schemas.openxmlformats.org/officeDocument/2006/relationships/image" Target="../media/image19.emf"/><Relationship Id="rId14" Type="http://schemas.openxmlformats.org/officeDocument/2006/relationships/image" Target="../media/image14.emf"/><Relationship Id="rId22" Type="http://schemas.openxmlformats.org/officeDocument/2006/relationships/image" Target="../media/image8.emf"/><Relationship Id="rId27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1.emf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12" Type="http://schemas.openxmlformats.org/officeDocument/2006/relationships/image" Target="../media/image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microsoft.com/office/2007/relationships/hdphoto" Target="../media/hdphoto1.wdp"/><Relationship Id="rId3" Type="http://schemas.openxmlformats.org/officeDocument/2006/relationships/image" Target="../media/image12.emf"/><Relationship Id="rId7" Type="http://schemas.openxmlformats.org/officeDocument/2006/relationships/image" Target="../media/image3.emf"/><Relationship Id="rId12" Type="http://schemas.openxmlformats.org/officeDocument/2006/relationships/image" Target="../media/image2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image" Target="../media/image8.emf"/><Relationship Id="rId5" Type="http://schemas.openxmlformats.org/officeDocument/2006/relationships/image" Target="../media/image15.emf"/><Relationship Id="rId10" Type="http://schemas.openxmlformats.org/officeDocument/2006/relationships/image" Target="../media/image7.emf"/><Relationship Id="rId4" Type="http://schemas.openxmlformats.org/officeDocument/2006/relationships/image" Target="../media/image19.emf"/><Relationship Id="rId9" Type="http://schemas.openxmlformats.org/officeDocument/2006/relationships/image" Target="../media/image6.emf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"/>
          <p:cNvSpPr/>
          <p:nvPr/>
        </p:nvSpPr>
        <p:spPr bwMode="auto">
          <a:xfrm flipH="1">
            <a:off x="4316384" y="1284793"/>
            <a:ext cx="3952322" cy="3623887"/>
          </a:xfrm>
          <a:custGeom>
            <a:avLst/>
            <a:gdLst>
              <a:gd name="T0" fmla="*/ 50 w 1066"/>
              <a:gd name="T1" fmla="*/ 479 h 977"/>
              <a:gd name="T2" fmla="*/ 512 w 1066"/>
              <a:gd name="T3" fmla="*/ 12 h 977"/>
              <a:gd name="T4" fmla="*/ 1043 w 1066"/>
              <a:gd name="T5" fmla="*/ 408 h 977"/>
              <a:gd name="T6" fmla="*/ 625 w 1066"/>
              <a:gd name="T7" fmla="*/ 907 h 977"/>
              <a:gd name="T8" fmla="*/ 50 w 1066"/>
              <a:gd name="T9" fmla="*/ 479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6" h="977">
                <a:moveTo>
                  <a:pt x="50" y="479"/>
                </a:moveTo>
                <a:cubicBezTo>
                  <a:pt x="92" y="156"/>
                  <a:pt x="235" y="23"/>
                  <a:pt x="512" y="12"/>
                </a:cubicBezTo>
                <a:cubicBezTo>
                  <a:pt x="787" y="0"/>
                  <a:pt x="1021" y="156"/>
                  <a:pt x="1043" y="408"/>
                </a:cubicBezTo>
                <a:cubicBezTo>
                  <a:pt x="1066" y="676"/>
                  <a:pt x="922" y="860"/>
                  <a:pt x="625" y="907"/>
                </a:cubicBezTo>
                <a:cubicBezTo>
                  <a:pt x="175" y="977"/>
                  <a:pt x="0" y="861"/>
                  <a:pt x="50" y="479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443933" y="4332868"/>
            <a:ext cx="1413899" cy="14014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720" y="-19745"/>
            <a:ext cx="776965" cy="102692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502" y="3036523"/>
            <a:ext cx="1450696" cy="19886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166" y="2015721"/>
            <a:ext cx="2204758" cy="21449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500" y="1726499"/>
            <a:ext cx="961698" cy="9562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9594" y="5563759"/>
            <a:ext cx="1559812" cy="11912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1166" y="3701375"/>
            <a:ext cx="460052" cy="46006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1531" y="2015721"/>
            <a:ext cx="738971" cy="70820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0821" y="277651"/>
            <a:ext cx="1303133" cy="13755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548766" cy="9943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199422"/>
            <a:ext cx="668298" cy="13692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145" y="1841733"/>
            <a:ext cx="1048630" cy="105952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2327" y="5594318"/>
            <a:ext cx="918231" cy="113016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335" y="4488347"/>
            <a:ext cx="1260532" cy="825888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6565" y="510851"/>
            <a:ext cx="1958774" cy="77394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869" y="5871175"/>
            <a:ext cx="931967" cy="74559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485" y="3268860"/>
            <a:ext cx="919764" cy="855014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88693" y="2299155"/>
            <a:ext cx="1592720" cy="1632252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3484633" y="5320642"/>
            <a:ext cx="5615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E0AD5B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KIỂM TRA BÀI CŨ</a:t>
            </a:r>
            <a:endParaRPr lang="zh-CN" altLang="en-US" sz="5400" b="1" dirty="0">
              <a:solidFill>
                <a:srgbClr val="E0AD5B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py of Cấu trúc khung bằng hợp kim nhôm trong xe hơi">
            <a:extLst>
              <a:ext uri="{FF2B5EF4-FFF2-40B4-BE49-F238E27FC236}">
                <a16:creationId xmlns:a16="http://schemas.microsoft.com/office/drawing/2014/main" id="{53F6EF77-3EA9-4395-B583-3125B1DF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8862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Tụ nhôm toàn bộ">
            <a:extLst>
              <a:ext uri="{FF2B5EF4-FFF2-40B4-BE49-F238E27FC236}">
                <a16:creationId xmlns:a16="http://schemas.microsoft.com/office/drawing/2014/main" id="{718A207E-4AE9-4F3B-A2D6-F29AB5D0E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8674"/>
            <a:ext cx="5181600" cy="2971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image00117">
            <a:extLst>
              <a:ext uri="{FF2B5EF4-FFF2-40B4-BE49-F238E27FC236}">
                <a16:creationId xmlns:a16="http://schemas.microsoft.com/office/drawing/2014/main" id="{D85468B7-A2AB-459A-9848-0FFEE310C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8862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tau%20hoa1">
            <a:extLst>
              <a:ext uri="{FF2B5EF4-FFF2-40B4-BE49-F238E27FC236}">
                <a16:creationId xmlns:a16="http://schemas.microsoft.com/office/drawing/2014/main" id="{C09BF90C-F3A4-4339-A81C-646428CF9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3886200" cy="1981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maybay_ural_airline_1">
            <a:extLst>
              <a:ext uri="{FF2B5EF4-FFF2-40B4-BE49-F238E27FC236}">
                <a16:creationId xmlns:a16="http://schemas.microsoft.com/office/drawing/2014/main" id="{A3DC9154-F4DF-4A61-815D-20AC7A90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02326"/>
            <a:ext cx="5181600" cy="2667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6">
            <a:extLst>
              <a:ext uri="{FF2B5EF4-FFF2-40B4-BE49-F238E27FC236}">
                <a16:creationId xmlns:a16="http://schemas.microsoft.com/office/drawing/2014/main" id="{CC679924-9822-4E0D-B432-D2D01370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682" y="1396260"/>
            <a:ext cx="2955235" cy="39826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hoả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bay,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41099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14890" cy="57055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" y="809955"/>
            <a:ext cx="601719" cy="60797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58" y="76937"/>
            <a:ext cx="553604" cy="54109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44" y="1047952"/>
            <a:ext cx="891666" cy="35231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58" y="33604"/>
            <a:ext cx="913925" cy="93660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0229" y="192630"/>
            <a:ext cx="980432" cy="134399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9840" y="30625"/>
            <a:ext cx="636740" cy="61237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6998" y="883609"/>
            <a:ext cx="891666" cy="6809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4714" y="814749"/>
            <a:ext cx="310920" cy="31092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4314" y="192630"/>
            <a:ext cx="499423" cy="478628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B9512148-9ADA-4CF8-AB62-49C8FDE5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66" y="2653231"/>
            <a:ext cx="10795229" cy="25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rãi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bếp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xoong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chảo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siêu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mâm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thìa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vỏ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hoả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Text Box 35">
            <a:extLst>
              <a:ext uri="{FF2B5EF4-FFF2-40B4-BE49-F238E27FC236}">
                <a16:creationId xmlns:a16="http://schemas.microsoft.com/office/drawing/2014/main" id="{B77387A6-6D26-49D6-89E7-4E16232F6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22" y="1799515"/>
            <a:ext cx="10117676" cy="65870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1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40834" cy="43637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" y="809955"/>
            <a:ext cx="460207" cy="46498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58" y="76937"/>
            <a:ext cx="423407" cy="41383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44" y="1047952"/>
            <a:ext cx="681964" cy="26945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59" y="33604"/>
            <a:ext cx="698988" cy="71633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5269" y="192630"/>
            <a:ext cx="745391" cy="102179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2486" y="30626"/>
            <a:ext cx="484093" cy="46556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0758" y="883609"/>
            <a:ext cx="677905" cy="51773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9252" y="814749"/>
            <a:ext cx="236382" cy="23638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4042" y="192630"/>
            <a:ext cx="379695" cy="363885"/>
          </a:xfrm>
          <a:prstGeom prst="rect">
            <a:avLst/>
          </a:prstGeom>
        </p:spPr>
      </p:pic>
      <p:sp>
        <p:nvSpPr>
          <p:cNvPr id="18" name="Text Box 36">
            <a:extLst>
              <a:ext uri="{FF2B5EF4-FFF2-40B4-BE49-F238E27FC236}">
                <a16:creationId xmlns:a16="http://schemas.microsoft.com/office/drawing/2014/main" id="{DD6E3F5C-1DBF-4714-9481-FCB96E7E1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875" y="174491"/>
            <a:ext cx="6851456" cy="1305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Text Box 37">
            <a:extLst>
              <a:ext uri="{FF2B5EF4-FFF2-40B4-BE49-F238E27FC236}">
                <a16:creationId xmlns:a16="http://schemas.microsoft.com/office/drawing/2014/main" id="{9D045DC6-2FB2-4FED-A5F2-BA6949E1D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80" y="1372421"/>
            <a:ext cx="11765679" cy="1305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tin SGK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;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0" name="Group 70">
            <a:extLst>
              <a:ext uri="{FF2B5EF4-FFF2-40B4-BE49-F238E27FC236}">
                <a16:creationId xmlns:a16="http://schemas.microsoft.com/office/drawing/2014/main" id="{9456E3AA-0A82-4089-8E3C-3E3475CBC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148262"/>
              </p:ext>
            </p:extLst>
          </p:nvPr>
        </p:nvGraphicFramePr>
        <p:xfrm>
          <a:off x="1418574" y="2741346"/>
          <a:ext cx="8991600" cy="4083050"/>
        </p:xfrm>
        <a:graphic>
          <a:graphicData uri="http://schemas.openxmlformats.org/drawingml/2006/table">
            <a:tbl>
              <a:tblPr/>
              <a:tblGrid>
                <a:gridCol w="126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8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gốc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9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23603BAD-5D72-4846-A5F3-6AC05461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latin typeface="Times New Roman" panose="02020603050405020304" pitchFamily="18" charset="0"/>
            </a:endParaRPr>
          </a:p>
        </p:txBody>
      </p:sp>
      <p:pic>
        <p:nvPicPr>
          <p:cNvPr id="4" name="Picture 13" descr="FileImages%5CDaynhom%209">
            <a:extLst>
              <a:ext uri="{FF2B5EF4-FFF2-40B4-BE49-F238E27FC236}">
                <a16:creationId xmlns:a16="http://schemas.microsoft.com/office/drawing/2014/main" id="{959FA21A-7FFD-4E57-A0A3-48DF908E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32" y="229657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nhomtamcuon">
            <a:extLst>
              <a:ext uri="{FF2B5EF4-FFF2-40B4-BE49-F238E27FC236}">
                <a16:creationId xmlns:a16="http://schemas.microsoft.com/office/drawing/2014/main" id="{04C94F58-A2CD-48E3-9BA7-FC008C84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03" y="323714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untitledbmn">
            <a:extLst>
              <a:ext uri="{FF2B5EF4-FFF2-40B4-BE49-F238E27FC236}">
                <a16:creationId xmlns:a16="http://schemas.microsoft.com/office/drawing/2014/main" id="{1EEFB3ED-D671-45C4-81AD-9F5E57F00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47730"/>
            <a:ext cx="3866322" cy="2372516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8">
            <a:extLst>
              <a:ext uri="{FF2B5EF4-FFF2-40B4-BE49-F238E27FC236}">
                <a16:creationId xmlns:a16="http://schemas.microsoft.com/office/drawing/2014/main" id="{E97FA2BC-8D1F-4B1F-B6C6-3DA21D496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539" y="3488131"/>
            <a:ext cx="571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67813_PE181748_S4">
            <a:extLst>
              <a:ext uri="{FF2B5EF4-FFF2-40B4-BE49-F238E27FC236}">
                <a16:creationId xmlns:a16="http://schemas.microsoft.com/office/drawing/2014/main" id="{373BCEF9-7259-4036-8369-37AAD147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46" y="5014913"/>
            <a:ext cx="3124200" cy="25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062C67-8873-40E8-9EAA-6C57C121A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39" y="4021531"/>
            <a:ext cx="5181600" cy="134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nhiệt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tốt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Nhẹ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sắt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altLang="vi-VN" sz="29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IN" altLang="vi-VN" sz="29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71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240834" cy="43637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" y="809955"/>
            <a:ext cx="460207" cy="46498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58" y="76937"/>
            <a:ext cx="423407" cy="41383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44" y="1047952"/>
            <a:ext cx="681964" cy="26945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59" y="33604"/>
            <a:ext cx="698988" cy="71633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65269" y="192630"/>
            <a:ext cx="745391" cy="102179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2486" y="30626"/>
            <a:ext cx="484093" cy="46556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0758" y="883609"/>
            <a:ext cx="677905" cy="51773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9252" y="814749"/>
            <a:ext cx="236382" cy="23638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4042" y="192630"/>
            <a:ext cx="379695" cy="363885"/>
          </a:xfrm>
          <a:prstGeom prst="rect">
            <a:avLst/>
          </a:prstGeom>
        </p:spPr>
      </p:pic>
      <p:sp>
        <p:nvSpPr>
          <p:cNvPr id="18" name="Text Box 36">
            <a:extLst>
              <a:ext uri="{FF2B5EF4-FFF2-40B4-BE49-F238E27FC236}">
                <a16:creationId xmlns:a16="http://schemas.microsoft.com/office/drawing/2014/main" id="{DD6E3F5C-1DBF-4714-9481-FCB96E7E1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875" y="174491"/>
            <a:ext cx="6851456" cy="1305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5" name="Group 70">
            <a:extLst>
              <a:ext uri="{FF2B5EF4-FFF2-40B4-BE49-F238E27FC236}">
                <a16:creationId xmlns:a16="http://schemas.microsoft.com/office/drawing/2014/main" id="{4E17579C-9D6A-4ACF-9A20-CD0B6D4F4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980626"/>
              </p:ext>
            </p:extLst>
          </p:nvPr>
        </p:nvGraphicFramePr>
        <p:xfrm>
          <a:off x="1639956" y="2133600"/>
          <a:ext cx="10114722" cy="4083050"/>
        </p:xfrm>
        <a:graphic>
          <a:graphicData uri="http://schemas.openxmlformats.org/drawingml/2006/table">
            <a:tbl>
              <a:tblPr/>
              <a:tblGrid>
                <a:gridCol w="142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 gốc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 chất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Box 45">
            <a:extLst>
              <a:ext uri="{FF2B5EF4-FFF2-40B4-BE49-F238E27FC236}">
                <a16:creationId xmlns:a16="http://schemas.microsoft.com/office/drawing/2014/main" id="{D08EAA60-609B-4CE3-979C-007926A5F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556" y="2819400"/>
            <a:ext cx="22125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47">
            <a:extLst>
              <a:ext uri="{FF2B5EF4-FFF2-40B4-BE49-F238E27FC236}">
                <a16:creationId xmlns:a16="http://schemas.microsoft.com/office/drawing/2014/main" id="{2A717DB7-BB96-4304-B870-03A06C22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106" y="4800600"/>
            <a:ext cx="188579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 Box 52">
            <a:extLst>
              <a:ext uri="{FF2B5EF4-FFF2-40B4-BE49-F238E27FC236}">
                <a16:creationId xmlns:a16="http://schemas.microsoft.com/office/drawing/2014/main" id="{156F4664-A662-4D71-9538-B78C03698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250" y="2909888"/>
            <a:ext cx="805749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quặng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Text Box 55">
            <a:extLst>
              <a:ext uri="{FF2B5EF4-FFF2-40B4-BE49-F238E27FC236}">
                <a16:creationId xmlns:a16="http://schemas.microsoft.com/office/drawing/2014/main" id="{F09B701B-9E7A-45AB-8769-9E9582A2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05" y="5653088"/>
            <a:ext cx="4628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Dẫn điện, dẫn nhiệt tốt.</a:t>
            </a:r>
          </a:p>
        </p:txBody>
      </p:sp>
      <p:sp>
        <p:nvSpPr>
          <p:cNvPr id="23" name="Text Box 56">
            <a:extLst>
              <a:ext uri="{FF2B5EF4-FFF2-40B4-BE49-F238E27FC236}">
                <a16:creationId xmlns:a16="http://schemas.microsoft.com/office/drawing/2014/main" id="{029FF5E0-A8EE-45BD-9A39-F617AD72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05" y="3789363"/>
            <a:ext cx="617169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5" name="Text Box 57">
            <a:extLst>
              <a:ext uri="{FF2B5EF4-FFF2-40B4-BE49-F238E27FC236}">
                <a16:creationId xmlns:a16="http://schemas.microsoft.com/office/drawing/2014/main" id="{7453247E-0A78-4C88-9483-CA219B79F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05" y="4217988"/>
            <a:ext cx="4114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Nhẹ hơn sắt và đồng.</a:t>
            </a:r>
          </a:p>
        </p:txBody>
      </p:sp>
      <p:sp>
        <p:nvSpPr>
          <p:cNvPr id="26" name="Text Box 58">
            <a:extLst>
              <a:ext uri="{FF2B5EF4-FFF2-40B4-BE49-F238E27FC236}">
                <a16:creationId xmlns:a16="http://schemas.microsoft.com/office/drawing/2014/main" id="{735FD19F-7A15-49A3-9A35-6EDBE1854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05" y="4697413"/>
            <a:ext cx="5914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Có thể kéo thành sợi, dát mỏng.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9D331C19-FF92-4E5A-B52F-765A69057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506" y="5146675"/>
            <a:ext cx="882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Không bị gỉ nhưng có thể bị một số a-xít ăn mòn.</a:t>
            </a:r>
          </a:p>
        </p:txBody>
      </p:sp>
    </p:spTree>
    <p:extLst>
      <p:ext uri="{BB962C8B-B14F-4D97-AF65-F5344CB8AC3E}">
        <p14:creationId xmlns:p14="http://schemas.microsoft.com/office/powerpoint/2010/main" val="36476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A9551190-4267-4860-AD23-66EB4725F8B2}"/>
              </a:ext>
            </a:extLst>
          </p:cNvPr>
          <p:cNvGrpSpPr>
            <a:grpSpLocks/>
          </p:cNvGrpSpPr>
          <p:nvPr/>
        </p:nvGrpSpPr>
        <p:grpSpPr bwMode="auto">
          <a:xfrm>
            <a:off x="1683027" y="0"/>
            <a:ext cx="9144000" cy="6858000"/>
            <a:chOff x="0" y="0"/>
            <a:chExt cx="5760" cy="4320"/>
          </a:xfrm>
        </p:grpSpPr>
        <p:pic>
          <p:nvPicPr>
            <p:cNvPr id="3" name="Picture 6" descr="bauxite-image">
              <a:extLst>
                <a:ext uri="{FF2B5EF4-FFF2-40B4-BE49-F238E27FC236}">
                  <a16:creationId xmlns:a16="http://schemas.microsoft.com/office/drawing/2014/main" id="{4AEF468E-4F80-4510-A832-E077DBE54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72" cy="211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7" descr="Aluminium-4">
              <a:extLst>
                <a:ext uri="{FF2B5EF4-FFF2-40B4-BE49-F238E27FC236}">
                  <a16:creationId xmlns:a16="http://schemas.microsoft.com/office/drawing/2014/main" id="{182C82C5-BDE8-4DF6-B577-9AA38244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0"/>
              <a:ext cx="1968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FileImages%5CDaynhom%209">
              <a:extLst>
                <a:ext uri="{FF2B5EF4-FFF2-40B4-BE49-F238E27FC236}">
                  <a16:creationId xmlns:a16="http://schemas.microsoft.com/office/drawing/2014/main" id="{2CC4B1B4-F7E1-4802-AC43-DCB9F5A9E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" t="4762" r="2499" b="4762"/>
            <a:stretch>
              <a:fillRect/>
            </a:stretch>
          </p:blipFill>
          <p:spPr bwMode="auto">
            <a:xfrm>
              <a:off x="3843" y="0"/>
              <a:ext cx="1872" cy="2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nhomtamcuon">
              <a:extLst>
                <a:ext uri="{FF2B5EF4-FFF2-40B4-BE49-F238E27FC236}">
                  <a16:creationId xmlns:a16="http://schemas.microsoft.com/office/drawing/2014/main" id="{A383137F-CCF3-4095-9BE9-3D036BDD5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29"/>
              <a:ext cx="1872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maybay_ural_airline_1">
              <a:extLst>
                <a:ext uri="{FF2B5EF4-FFF2-40B4-BE49-F238E27FC236}">
                  <a16:creationId xmlns:a16="http://schemas.microsoft.com/office/drawing/2014/main" id="{CDC18FAA-5E7D-40C1-AB7C-A1BADD073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137"/>
              <a:ext cx="1968" cy="2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Tụ nhôm toàn bộ">
              <a:extLst>
                <a:ext uri="{FF2B5EF4-FFF2-40B4-BE49-F238E27FC236}">
                  <a16:creationId xmlns:a16="http://schemas.microsoft.com/office/drawing/2014/main" id="{C701F79B-3E5F-4286-A35F-1318790EC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160"/>
              <a:ext cx="1920" cy="2160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81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pro_129330683647741040">
            <a:extLst>
              <a:ext uri="{FF2B5EF4-FFF2-40B4-BE49-F238E27FC236}">
                <a16:creationId xmlns:a16="http://schemas.microsoft.com/office/drawing/2014/main" id="{B9580BB5-2DDF-4C69-AB73-801BF771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13" y="4191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7635875D-D5C8-446B-9B4A-2B1AB2235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16" y="3080730"/>
            <a:ext cx="9144000" cy="493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kim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nhôm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như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thế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so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nhôm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?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B4AB2625-E8AC-4B2C-8C79-921AAD30F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59" y="3602328"/>
            <a:ext cx="9144000" cy="492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dirty="0">
                <a:latin typeface="Times New Roman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Hợp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kim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nhôm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bền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vững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rắn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chắc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hơn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nhôm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.</a:t>
            </a:r>
          </a:p>
        </p:txBody>
      </p:sp>
      <p:pic>
        <p:nvPicPr>
          <p:cNvPr id="8" name="Picture 22" descr="t410578">
            <a:extLst>
              <a:ext uri="{FF2B5EF4-FFF2-40B4-BE49-F238E27FC236}">
                <a16:creationId xmlns:a16="http://schemas.microsoft.com/office/drawing/2014/main" id="{2D21782C-10FB-42BC-B0C1-54F67946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89" y="4160374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>
            <a:extLst>
              <a:ext uri="{FF2B5EF4-FFF2-40B4-BE49-F238E27FC236}">
                <a16:creationId xmlns:a16="http://schemas.microsoft.com/office/drawing/2014/main" id="{60EFE945-73E3-439A-A7B2-A4F148E3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16" y="4399908"/>
            <a:ext cx="4446971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/>
              <a:cs typeface="Times New Roman" pitchFamily="18" charset="0"/>
            </a:endParaRP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18F49A5F-0E68-4BEC-99CB-531EF5CD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240834" cy="436374"/>
          </a:xfrm>
          <a:prstGeom prst="rect">
            <a:avLst/>
          </a:prstGeom>
        </p:spPr>
      </p:pic>
      <p:pic>
        <p:nvPicPr>
          <p:cNvPr id="11" name="图片 33">
            <a:extLst>
              <a:ext uri="{FF2B5EF4-FFF2-40B4-BE49-F238E27FC236}">
                <a16:creationId xmlns:a16="http://schemas.microsoft.com/office/drawing/2014/main" id="{9558E05A-0C7A-4738-9BB4-DFC8674FE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1" y="809955"/>
            <a:ext cx="460207" cy="464989"/>
          </a:xfrm>
          <a:prstGeom prst="rect">
            <a:avLst/>
          </a:prstGeom>
        </p:spPr>
      </p:pic>
      <p:pic>
        <p:nvPicPr>
          <p:cNvPr id="12" name="图片 34">
            <a:extLst>
              <a:ext uri="{FF2B5EF4-FFF2-40B4-BE49-F238E27FC236}">
                <a16:creationId xmlns:a16="http://schemas.microsoft.com/office/drawing/2014/main" id="{A053B6A4-E1A1-4312-811A-4482F386A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258" y="76937"/>
            <a:ext cx="423407" cy="413839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206EBABF-F572-4462-8F28-0466C1502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244" y="1047952"/>
            <a:ext cx="681964" cy="269455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id="{CD8D80F7-FC98-4043-ADAE-7D7B23A555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459" y="33604"/>
            <a:ext cx="698988" cy="716337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06DEA828-2BFD-42FF-8027-066E523D89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65269" y="192630"/>
            <a:ext cx="745391" cy="1021799"/>
          </a:xfrm>
          <a:prstGeom prst="rect">
            <a:avLst/>
          </a:prstGeom>
        </p:spPr>
      </p:pic>
      <p:pic>
        <p:nvPicPr>
          <p:cNvPr id="16" name="图片 38">
            <a:extLst>
              <a:ext uri="{FF2B5EF4-FFF2-40B4-BE49-F238E27FC236}">
                <a16:creationId xmlns:a16="http://schemas.microsoft.com/office/drawing/2014/main" id="{D3B858D0-4D3A-484E-86D3-FABC2180EA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2486" y="30626"/>
            <a:ext cx="484093" cy="465566"/>
          </a:xfrm>
          <a:prstGeom prst="rect">
            <a:avLst/>
          </a:prstGeom>
        </p:spPr>
      </p:pic>
      <p:pic>
        <p:nvPicPr>
          <p:cNvPr id="17" name="图片 40">
            <a:extLst>
              <a:ext uri="{FF2B5EF4-FFF2-40B4-BE49-F238E27FC236}">
                <a16:creationId xmlns:a16="http://schemas.microsoft.com/office/drawing/2014/main" id="{4CCFF7AA-DABB-4C86-9D82-D29BAAB5AF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0758" y="883609"/>
            <a:ext cx="677905" cy="517739"/>
          </a:xfrm>
          <a:prstGeom prst="rect">
            <a:avLst/>
          </a:prstGeom>
        </p:spPr>
      </p:pic>
      <p:pic>
        <p:nvPicPr>
          <p:cNvPr id="18" name="图片 41">
            <a:extLst>
              <a:ext uri="{FF2B5EF4-FFF2-40B4-BE49-F238E27FC236}">
                <a16:creationId xmlns:a16="http://schemas.microsoft.com/office/drawing/2014/main" id="{363D6957-B740-4A8B-9F18-FDDA1C74B7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9252" y="814749"/>
            <a:ext cx="236382" cy="236388"/>
          </a:xfrm>
          <a:prstGeom prst="rect">
            <a:avLst/>
          </a:prstGeom>
        </p:spPr>
      </p:pic>
      <p:pic>
        <p:nvPicPr>
          <p:cNvPr id="19" name="图片 42">
            <a:extLst>
              <a:ext uri="{FF2B5EF4-FFF2-40B4-BE49-F238E27FC236}">
                <a16:creationId xmlns:a16="http://schemas.microsoft.com/office/drawing/2014/main" id="{A6E5E734-B015-49B5-971D-FC7771E54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4042" y="192630"/>
            <a:ext cx="379695" cy="363885"/>
          </a:xfrm>
          <a:prstGeom prst="rect">
            <a:avLst/>
          </a:prstGeom>
        </p:spPr>
      </p:pic>
      <p:sp>
        <p:nvSpPr>
          <p:cNvPr id="20" name="Text Box 36">
            <a:extLst>
              <a:ext uri="{FF2B5EF4-FFF2-40B4-BE49-F238E27FC236}">
                <a16:creationId xmlns:a16="http://schemas.microsoft.com/office/drawing/2014/main" id="{637B8DA9-D215-40A2-A1ED-DC1969B9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875" y="174491"/>
            <a:ext cx="6851456" cy="1305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098253FF-6F35-4251-83C7-041FFA4EF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99" y="1761656"/>
            <a:ext cx="11953461" cy="49244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+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Nhôm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thể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pha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trộn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với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kim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loại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nào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tạo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kim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nhôm</a:t>
            </a:r>
            <a:r>
              <a:rPr lang="en-US" sz="26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?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6411DDF0-2ECE-43E9-89D1-CD03658F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59" y="2383633"/>
            <a:ext cx="11953461" cy="492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600" b="1" dirty="0">
                <a:latin typeface="Times New Roman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Nhôm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pha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trộn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đồng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kẽm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tạo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ra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hợp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kim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/>
                <a:cs typeface="Times New Roman" pitchFamily="18" charset="0"/>
              </a:rPr>
              <a:t>nhôm</a:t>
            </a:r>
            <a:r>
              <a:rPr lang="en-US" sz="2600" b="1" dirty="0">
                <a:latin typeface="Times New Roman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61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>
            <a:extLst>
              <a:ext uri="{FF2B5EF4-FFF2-40B4-BE49-F238E27FC236}">
                <a16:creationId xmlns:a16="http://schemas.microsoft.com/office/drawing/2014/main" id="{1CCB4BEB-505D-4E3B-AA28-012577663ECB}"/>
              </a:ext>
            </a:extLst>
          </p:cNvPr>
          <p:cNvGrpSpPr>
            <a:grpSpLocks/>
          </p:cNvGrpSpPr>
          <p:nvPr/>
        </p:nvGrpSpPr>
        <p:grpSpPr bwMode="auto">
          <a:xfrm>
            <a:off x="1643270" y="0"/>
            <a:ext cx="9144000" cy="6846888"/>
            <a:chOff x="0" y="0"/>
            <a:chExt cx="5760" cy="4347"/>
          </a:xfrm>
        </p:grpSpPr>
        <p:grpSp>
          <p:nvGrpSpPr>
            <p:cNvPr id="3" name="Group 14">
              <a:extLst>
                <a:ext uri="{FF2B5EF4-FFF2-40B4-BE49-F238E27FC236}">
                  <a16:creationId xmlns:a16="http://schemas.microsoft.com/office/drawing/2014/main" id="{D861356C-EBD3-4116-AC27-2E150465C2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"/>
              <a:ext cx="5760" cy="4338"/>
              <a:chOff x="0" y="9"/>
              <a:chExt cx="5760" cy="4338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BDC27DDD-E126-486E-8307-BE457D74F8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" y="2274"/>
                <a:ext cx="2874" cy="2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1194A6BB-1E6E-4172-8C27-FC55DFA06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283"/>
                <a:ext cx="2880" cy="2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1" descr="nhom lam dong">
                <a:extLst>
                  <a:ext uri="{FF2B5EF4-FFF2-40B4-BE49-F238E27FC236}">
                    <a16:creationId xmlns:a16="http://schemas.microsoft.com/office/drawing/2014/main" id="{43AD1215-776F-4BBE-98F0-93D052BF8F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"/>
                <a:ext cx="2880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2" descr="hai phong">
                <a:extLst>
                  <a:ext uri="{FF2B5EF4-FFF2-40B4-BE49-F238E27FC236}">
                    <a16:creationId xmlns:a16="http://schemas.microsoft.com/office/drawing/2014/main" id="{A667DC01-C916-4535-8282-44A9B73A3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18"/>
                <a:ext cx="2871" cy="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id="{5ED0F41A-E18F-42D6-AE36-07B5076FA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86"/>
              <a:ext cx="28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máy sản xuất đồ nhôm ở Hải phòng</a:t>
              </a:r>
            </a:p>
          </p:txBody>
        </p:sp>
        <p:sp>
          <p:nvSpPr>
            <p:cNvPr id="5" name="Rectangle 16">
              <a:extLst>
                <a:ext uri="{FF2B5EF4-FFF2-40B4-BE49-F238E27FC236}">
                  <a16:creationId xmlns:a16="http://schemas.microsoft.com/office/drawing/2014/main" id="{A03E2491-021B-4CFF-82D1-783D13651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43"/>
              <a:ext cx="28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máy sản xuất nhôm ở Lâm Đồng</a:t>
              </a:r>
            </a:p>
          </p:txBody>
        </p:sp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D52313D7-D45B-4BA0-9E3C-A27EDDBAF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984"/>
              <a:ext cx="28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máy sản xuất đồ nhôm ở Đồng Nai</a:t>
              </a: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28983AC4-AB2A-4511-8942-F8E6D8652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0"/>
              <a:ext cx="28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0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máy sản xuất đồ nhôm ở Hải Dương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5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14890" cy="57055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" y="809955"/>
            <a:ext cx="601719" cy="60797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823" y="139853"/>
            <a:ext cx="553604" cy="54109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084" y="1157461"/>
            <a:ext cx="891666" cy="35231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52" y="53509"/>
            <a:ext cx="913925" cy="93660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9363" y="192630"/>
            <a:ext cx="921298" cy="126293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5177" y="76947"/>
            <a:ext cx="598336" cy="57543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217" y="1111575"/>
            <a:ext cx="837886" cy="63992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5050" y="1034451"/>
            <a:ext cx="292167" cy="29217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9785" y="540358"/>
            <a:ext cx="469301" cy="449760"/>
          </a:xfrm>
          <a:prstGeom prst="rect">
            <a:avLst/>
          </a:prstGeom>
        </p:spPr>
      </p:pic>
      <p:sp>
        <p:nvSpPr>
          <p:cNvPr id="22" name="Text Box 14">
            <a:extLst>
              <a:ext uri="{FF2B5EF4-FFF2-40B4-BE49-F238E27FC236}">
                <a16:creationId xmlns:a16="http://schemas.microsoft.com/office/drawing/2014/main" id="{69ADDF9D-164A-401F-9008-DD3DBAA20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6" y="2661877"/>
            <a:ext cx="119137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- Khi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chua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lâu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mòn</a:t>
            </a:r>
            <a:r>
              <a:rPr lang="en-US" altLang="vi-VN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101">
            <a:extLst>
              <a:ext uri="{FF2B5EF4-FFF2-40B4-BE49-F238E27FC236}">
                <a16:creationId xmlns:a16="http://schemas.microsoft.com/office/drawing/2014/main" id="{D8A7D731-1AC6-4040-8476-12CC8917B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96" y="5487871"/>
            <a:ext cx="119137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Đồ dùng bằng nhôm dùng xong phải rửa sạch, để nơi khô ráo, khi bưng bê các đồ dùng bằng nhôm phải nhẹ nhàng vì chúng dễ bị cong, vênh, méo.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332D3A65-F542-4CFD-8FE8-35B81A7DE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735" y="372842"/>
            <a:ext cx="781905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A1991875-DCB9-4908-8EDF-961A55D6C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891" y="1894596"/>
            <a:ext cx="11913704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244ED47D-15A0-48B3-9E4C-F295D7B5C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7" y="4078852"/>
            <a:ext cx="11913704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cụ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nấu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bỏng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435" cy="70562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" y="809955"/>
            <a:ext cx="744166" cy="75189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917" y="192630"/>
            <a:ext cx="684661" cy="66918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887" y="1277077"/>
            <a:ext cx="1102753" cy="43571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4" y="53471"/>
            <a:ext cx="1130282" cy="115833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9363" y="192630"/>
            <a:ext cx="921298" cy="126293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9165" y="15060"/>
            <a:ext cx="598336" cy="575437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8558" y="957116"/>
            <a:ext cx="837886" cy="63992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6998" y="727112"/>
            <a:ext cx="292167" cy="29217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8002" y="140737"/>
            <a:ext cx="469301" cy="449760"/>
          </a:xfrm>
          <a:prstGeom prst="rect">
            <a:avLst/>
          </a:prstGeom>
        </p:spPr>
      </p:pic>
      <p:sp>
        <p:nvSpPr>
          <p:cNvPr id="26" name="Text Box 17">
            <a:extLst>
              <a:ext uri="{FF2B5EF4-FFF2-40B4-BE49-F238E27FC236}">
                <a16:creationId xmlns:a16="http://schemas.microsoft.com/office/drawing/2014/main" id="{CBB2E634-063B-4913-879C-2BFE53BAC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950" y="220680"/>
            <a:ext cx="6263594" cy="13050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extLst>
              <a:ext uri="{FF2B5EF4-FFF2-40B4-BE49-F238E27FC236}">
                <a16:creationId xmlns:a16="http://schemas.microsoft.com/office/drawing/2014/main" id="{EC4E1CC5-04BE-4B68-880C-59AF07F9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61" y="2361524"/>
            <a:ext cx="11401897" cy="25976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ráo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bưng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bê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mềm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cong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vênh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051" cy="85532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" y="809955"/>
            <a:ext cx="902036" cy="91140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917" y="192630"/>
            <a:ext cx="829908" cy="81115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887" y="1277077"/>
            <a:ext cx="1336695" cy="5281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4" y="53471"/>
            <a:ext cx="1370064" cy="140407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766" y="192630"/>
            <a:ext cx="1247895" cy="171064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1371" y="76937"/>
            <a:ext cx="810443" cy="77942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6593" y="1107766"/>
            <a:ext cx="1134913" cy="86677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270" y="1233639"/>
            <a:ext cx="395739" cy="39574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9604" y="394586"/>
            <a:ext cx="635666" cy="60919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 rot="16490034">
            <a:off x="2930313" y="-388171"/>
            <a:ext cx="4908063" cy="8716327"/>
            <a:chOff x="7396163" y="261938"/>
            <a:chExt cx="3843338" cy="5726113"/>
          </a:xfrm>
          <a:solidFill>
            <a:srgbClr val="7C6E76"/>
          </a:solidFill>
        </p:grpSpPr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7396163" y="300038"/>
              <a:ext cx="3843338" cy="4540250"/>
            </a:xfrm>
            <a:custGeom>
              <a:avLst/>
              <a:gdLst>
                <a:gd name="T0" fmla="*/ 0 w 3659"/>
                <a:gd name="T1" fmla="*/ 1978 h 4324"/>
                <a:gd name="T2" fmla="*/ 45 w 3659"/>
                <a:gd name="T3" fmla="*/ 1485 h 4324"/>
                <a:gd name="T4" fmla="*/ 573 w 3659"/>
                <a:gd name="T5" fmla="*/ 590 h 4324"/>
                <a:gd name="T6" fmla="*/ 1240 w 3659"/>
                <a:gd name="T7" fmla="*/ 181 h 4324"/>
                <a:gd name="T8" fmla="*/ 2336 w 3659"/>
                <a:gd name="T9" fmla="*/ 81 h 4324"/>
                <a:gd name="T10" fmla="*/ 2874 w 3659"/>
                <a:gd name="T11" fmla="*/ 335 h 4324"/>
                <a:gd name="T12" fmla="*/ 2976 w 3659"/>
                <a:gd name="T13" fmla="*/ 414 h 4324"/>
                <a:gd name="T14" fmla="*/ 3420 w 3659"/>
                <a:gd name="T15" fmla="*/ 973 h 4324"/>
                <a:gd name="T16" fmla="*/ 3576 w 3659"/>
                <a:gd name="T17" fmla="*/ 1449 h 4324"/>
                <a:gd name="T18" fmla="*/ 3645 w 3659"/>
                <a:gd name="T19" fmla="*/ 1875 h 4324"/>
                <a:gd name="T20" fmla="*/ 3615 w 3659"/>
                <a:gd name="T21" fmla="*/ 2550 h 4324"/>
                <a:gd name="T22" fmla="*/ 3249 w 3659"/>
                <a:gd name="T23" fmla="*/ 3609 h 4324"/>
                <a:gd name="T24" fmla="*/ 2697 w 3659"/>
                <a:gd name="T25" fmla="*/ 4147 h 4324"/>
                <a:gd name="T26" fmla="*/ 2343 w 3659"/>
                <a:gd name="T27" fmla="*/ 4264 h 4324"/>
                <a:gd name="T28" fmla="*/ 1618 w 3659"/>
                <a:gd name="T29" fmla="*/ 4302 h 4324"/>
                <a:gd name="T30" fmla="*/ 1079 w 3659"/>
                <a:gd name="T31" fmla="*/ 4119 h 4324"/>
                <a:gd name="T32" fmla="*/ 529 w 3659"/>
                <a:gd name="T33" fmla="*/ 3645 h 4324"/>
                <a:gd name="T34" fmla="*/ 180 w 3659"/>
                <a:gd name="T35" fmla="*/ 3032 h 4324"/>
                <a:gd name="T36" fmla="*/ 122 w 3659"/>
                <a:gd name="T37" fmla="*/ 2882 h 4324"/>
                <a:gd name="T38" fmla="*/ 53 w 3659"/>
                <a:gd name="T39" fmla="*/ 2588 h 4324"/>
                <a:gd name="T40" fmla="*/ 0 w 3659"/>
                <a:gd name="T41" fmla="*/ 1978 h 4324"/>
                <a:gd name="T42" fmla="*/ 3566 w 3659"/>
                <a:gd name="T43" fmla="*/ 2097 h 4324"/>
                <a:gd name="T44" fmla="*/ 3534 w 3659"/>
                <a:gd name="T45" fmla="*/ 1667 h 4324"/>
                <a:gd name="T46" fmla="*/ 3486 w 3659"/>
                <a:gd name="T47" fmla="*/ 1375 h 4324"/>
                <a:gd name="T48" fmla="*/ 3207 w 3659"/>
                <a:gd name="T49" fmla="*/ 768 h 4324"/>
                <a:gd name="T50" fmla="*/ 2626 w 3659"/>
                <a:gd name="T51" fmla="*/ 271 h 4324"/>
                <a:gd name="T52" fmla="*/ 1364 w 3659"/>
                <a:gd name="T53" fmla="*/ 211 h 4324"/>
                <a:gd name="T54" fmla="*/ 721 w 3659"/>
                <a:gd name="T55" fmla="*/ 571 h 4324"/>
                <a:gd name="T56" fmla="*/ 342 w 3659"/>
                <a:gd name="T57" fmla="*/ 973 h 4324"/>
                <a:gd name="T58" fmla="*/ 93 w 3659"/>
                <a:gd name="T59" fmla="*/ 1702 h 4324"/>
                <a:gd name="T60" fmla="*/ 96 w 3659"/>
                <a:gd name="T61" fmla="*/ 2269 h 4324"/>
                <a:gd name="T62" fmla="*/ 214 w 3659"/>
                <a:gd name="T63" fmla="*/ 2894 h 4324"/>
                <a:gd name="T64" fmla="*/ 882 w 3659"/>
                <a:gd name="T65" fmla="*/ 3879 h 4324"/>
                <a:gd name="T66" fmla="*/ 1659 w 3659"/>
                <a:gd name="T67" fmla="*/ 4220 h 4324"/>
                <a:gd name="T68" fmla="*/ 2308 w 3659"/>
                <a:gd name="T69" fmla="*/ 4188 h 4324"/>
                <a:gd name="T70" fmla="*/ 2842 w 3659"/>
                <a:gd name="T71" fmla="*/ 3947 h 4324"/>
                <a:gd name="T72" fmla="*/ 3303 w 3659"/>
                <a:gd name="T73" fmla="*/ 3333 h 4324"/>
                <a:gd name="T74" fmla="*/ 3477 w 3659"/>
                <a:gd name="T75" fmla="*/ 2794 h 4324"/>
                <a:gd name="T76" fmla="*/ 3566 w 3659"/>
                <a:gd name="T77" fmla="*/ 2097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59" h="4324">
                  <a:moveTo>
                    <a:pt x="0" y="1978"/>
                  </a:moveTo>
                  <a:cubicBezTo>
                    <a:pt x="0" y="1812"/>
                    <a:pt x="6" y="1647"/>
                    <a:pt x="45" y="1485"/>
                  </a:cubicBezTo>
                  <a:cubicBezTo>
                    <a:pt x="129" y="1132"/>
                    <a:pt x="293" y="828"/>
                    <a:pt x="573" y="590"/>
                  </a:cubicBezTo>
                  <a:cubicBezTo>
                    <a:pt x="774" y="418"/>
                    <a:pt x="992" y="273"/>
                    <a:pt x="1240" y="181"/>
                  </a:cubicBezTo>
                  <a:cubicBezTo>
                    <a:pt x="1595" y="48"/>
                    <a:pt x="1960" y="0"/>
                    <a:pt x="2336" y="81"/>
                  </a:cubicBezTo>
                  <a:cubicBezTo>
                    <a:pt x="2535" y="124"/>
                    <a:pt x="2712" y="213"/>
                    <a:pt x="2874" y="335"/>
                  </a:cubicBezTo>
                  <a:cubicBezTo>
                    <a:pt x="2908" y="361"/>
                    <a:pt x="2940" y="390"/>
                    <a:pt x="2976" y="414"/>
                  </a:cubicBezTo>
                  <a:cubicBezTo>
                    <a:pt x="3183" y="554"/>
                    <a:pt x="3314" y="754"/>
                    <a:pt x="3420" y="973"/>
                  </a:cubicBezTo>
                  <a:cubicBezTo>
                    <a:pt x="3492" y="1124"/>
                    <a:pt x="3538" y="1285"/>
                    <a:pt x="3576" y="1449"/>
                  </a:cubicBezTo>
                  <a:cubicBezTo>
                    <a:pt x="3608" y="1590"/>
                    <a:pt x="3637" y="1730"/>
                    <a:pt x="3645" y="1875"/>
                  </a:cubicBezTo>
                  <a:cubicBezTo>
                    <a:pt x="3659" y="2101"/>
                    <a:pt x="3649" y="2326"/>
                    <a:pt x="3615" y="2550"/>
                  </a:cubicBezTo>
                  <a:cubicBezTo>
                    <a:pt x="3560" y="2926"/>
                    <a:pt x="3447" y="3283"/>
                    <a:pt x="3249" y="3609"/>
                  </a:cubicBezTo>
                  <a:cubicBezTo>
                    <a:pt x="3112" y="3835"/>
                    <a:pt x="2935" y="4023"/>
                    <a:pt x="2697" y="4147"/>
                  </a:cubicBezTo>
                  <a:cubicBezTo>
                    <a:pt x="2585" y="4204"/>
                    <a:pt x="2465" y="4237"/>
                    <a:pt x="2343" y="4264"/>
                  </a:cubicBezTo>
                  <a:cubicBezTo>
                    <a:pt x="2103" y="4316"/>
                    <a:pt x="1861" y="4324"/>
                    <a:pt x="1618" y="4302"/>
                  </a:cubicBezTo>
                  <a:cubicBezTo>
                    <a:pt x="1425" y="4284"/>
                    <a:pt x="1244" y="4223"/>
                    <a:pt x="1079" y="4119"/>
                  </a:cubicBezTo>
                  <a:cubicBezTo>
                    <a:pt x="872" y="3988"/>
                    <a:pt x="688" y="3833"/>
                    <a:pt x="529" y="3645"/>
                  </a:cubicBezTo>
                  <a:cubicBezTo>
                    <a:pt x="374" y="3462"/>
                    <a:pt x="267" y="3253"/>
                    <a:pt x="180" y="3032"/>
                  </a:cubicBezTo>
                  <a:cubicBezTo>
                    <a:pt x="160" y="2982"/>
                    <a:pt x="136" y="2934"/>
                    <a:pt x="122" y="2882"/>
                  </a:cubicBezTo>
                  <a:cubicBezTo>
                    <a:pt x="95" y="2785"/>
                    <a:pt x="72" y="2687"/>
                    <a:pt x="53" y="2588"/>
                  </a:cubicBezTo>
                  <a:cubicBezTo>
                    <a:pt x="15" y="2386"/>
                    <a:pt x="5" y="2182"/>
                    <a:pt x="0" y="1978"/>
                  </a:cubicBezTo>
                  <a:close/>
                  <a:moveTo>
                    <a:pt x="3566" y="2097"/>
                  </a:moveTo>
                  <a:cubicBezTo>
                    <a:pt x="3556" y="1954"/>
                    <a:pt x="3549" y="1810"/>
                    <a:pt x="3534" y="1667"/>
                  </a:cubicBezTo>
                  <a:cubicBezTo>
                    <a:pt x="3524" y="1569"/>
                    <a:pt x="3511" y="1470"/>
                    <a:pt x="3486" y="1375"/>
                  </a:cubicBezTo>
                  <a:cubicBezTo>
                    <a:pt x="3427" y="1158"/>
                    <a:pt x="3333" y="956"/>
                    <a:pt x="3207" y="768"/>
                  </a:cubicBezTo>
                  <a:cubicBezTo>
                    <a:pt x="3060" y="548"/>
                    <a:pt x="2861" y="386"/>
                    <a:pt x="2626" y="271"/>
                  </a:cubicBezTo>
                  <a:cubicBezTo>
                    <a:pt x="2216" y="72"/>
                    <a:pt x="1791" y="78"/>
                    <a:pt x="1364" y="211"/>
                  </a:cubicBezTo>
                  <a:cubicBezTo>
                    <a:pt x="1125" y="285"/>
                    <a:pt x="916" y="417"/>
                    <a:pt x="721" y="571"/>
                  </a:cubicBezTo>
                  <a:cubicBezTo>
                    <a:pt x="575" y="686"/>
                    <a:pt x="445" y="816"/>
                    <a:pt x="342" y="973"/>
                  </a:cubicBezTo>
                  <a:cubicBezTo>
                    <a:pt x="196" y="1195"/>
                    <a:pt x="114" y="1437"/>
                    <a:pt x="93" y="1702"/>
                  </a:cubicBezTo>
                  <a:cubicBezTo>
                    <a:pt x="78" y="1891"/>
                    <a:pt x="81" y="2080"/>
                    <a:pt x="96" y="2269"/>
                  </a:cubicBezTo>
                  <a:cubicBezTo>
                    <a:pt x="112" y="2482"/>
                    <a:pt x="144" y="2690"/>
                    <a:pt x="214" y="2894"/>
                  </a:cubicBezTo>
                  <a:cubicBezTo>
                    <a:pt x="347" y="3283"/>
                    <a:pt x="565" y="3614"/>
                    <a:pt x="882" y="3879"/>
                  </a:cubicBezTo>
                  <a:cubicBezTo>
                    <a:pt x="1108" y="4068"/>
                    <a:pt x="1359" y="4202"/>
                    <a:pt x="1659" y="4220"/>
                  </a:cubicBezTo>
                  <a:cubicBezTo>
                    <a:pt x="1876" y="4233"/>
                    <a:pt x="2093" y="4224"/>
                    <a:pt x="2308" y="4188"/>
                  </a:cubicBezTo>
                  <a:cubicBezTo>
                    <a:pt x="2508" y="4155"/>
                    <a:pt x="2687" y="4075"/>
                    <a:pt x="2842" y="3947"/>
                  </a:cubicBezTo>
                  <a:cubicBezTo>
                    <a:pt x="3045" y="3780"/>
                    <a:pt x="3193" y="3570"/>
                    <a:pt x="3303" y="3333"/>
                  </a:cubicBezTo>
                  <a:cubicBezTo>
                    <a:pt x="3382" y="3161"/>
                    <a:pt x="3433" y="2978"/>
                    <a:pt x="3477" y="2794"/>
                  </a:cubicBezTo>
                  <a:cubicBezTo>
                    <a:pt x="3532" y="2566"/>
                    <a:pt x="3558" y="2333"/>
                    <a:pt x="3566" y="20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"/>
            <p:cNvSpPr>
              <a:spLocks noEditPoints="1"/>
            </p:cNvSpPr>
            <p:nvPr/>
          </p:nvSpPr>
          <p:spPr bwMode="auto">
            <a:xfrm>
              <a:off x="9996488" y="4752976"/>
              <a:ext cx="704850" cy="758825"/>
            </a:xfrm>
            <a:custGeom>
              <a:avLst/>
              <a:gdLst>
                <a:gd name="T0" fmla="*/ 669 w 670"/>
                <a:gd name="T1" fmla="*/ 373 h 722"/>
                <a:gd name="T2" fmla="*/ 476 w 670"/>
                <a:gd name="T3" fmla="*/ 671 h 722"/>
                <a:gd name="T4" fmla="*/ 99 w 670"/>
                <a:gd name="T5" fmla="*/ 582 h 722"/>
                <a:gd name="T6" fmla="*/ 70 w 670"/>
                <a:gd name="T7" fmla="*/ 208 h 722"/>
                <a:gd name="T8" fmla="*/ 212 w 670"/>
                <a:gd name="T9" fmla="*/ 62 h 722"/>
                <a:gd name="T10" fmla="*/ 512 w 670"/>
                <a:gd name="T11" fmla="*/ 75 h 722"/>
                <a:gd name="T12" fmla="*/ 669 w 670"/>
                <a:gd name="T13" fmla="*/ 373 h 722"/>
                <a:gd name="T14" fmla="*/ 353 w 670"/>
                <a:gd name="T15" fmla="*/ 607 h 722"/>
                <a:gd name="T16" fmla="*/ 588 w 670"/>
                <a:gd name="T17" fmla="*/ 315 h 722"/>
                <a:gd name="T18" fmla="*/ 454 w 670"/>
                <a:gd name="T19" fmla="*/ 125 h 722"/>
                <a:gd name="T20" fmla="*/ 271 w 670"/>
                <a:gd name="T21" fmla="*/ 118 h 722"/>
                <a:gd name="T22" fmla="*/ 143 w 670"/>
                <a:gd name="T23" fmla="*/ 241 h 722"/>
                <a:gd name="T24" fmla="*/ 144 w 670"/>
                <a:gd name="T25" fmla="*/ 492 h 722"/>
                <a:gd name="T26" fmla="*/ 353 w 670"/>
                <a:gd name="T27" fmla="*/ 607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0" h="722">
                  <a:moveTo>
                    <a:pt x="669" y="373"/>
                  </a:moveTo>
                  <a:cubicBezTo>
                    <a:pt x="669" y="516"/>
                    <a:pt x="595" y="629"/>
                    <a:pt x="476" y="671"/>
                  </a:cubicBezTo>
                  <a:cubicBezTo>
                    <a:pt x="333" y="722"/>
                    <a:pt x="188" y="688"/>
                    <a:pt x="99" y="582"/>
                  </a:cubicBezTo>
                  <a:cubicBezTo>
                    <a:pt x="12" y="478"/>
                    <a:pt x="0" y="328"/>
                    <a:pt x="70" y="208"/>
                  </a:cubicBezTo>
                  <a:cubicBezTo>
                    <a:pt x="105" y="147"/>
                    <a:pt x="151" y="98"/>
                    <a:pt x="212" y="62"/>
                  </a:cubicBezTo>
                  <a:cubicBezTo>
                    <a:pt x="313" y="0"/>
                    <a:pt x="423" y="1"/>
                    <a:pt x="512" y="75"/>
                  </a:cubicBezTo>
                  <a:cubicBezTo>
                    <a:pt x="604" y="152"/>
                    <a:pt x="670" y="246"/>
                    <a:pt x="669" y="373"/>
                  </a:cubicBezTo>
                  <a:close/>
                  <a:moveTo>
                    <a:pt x="353" y="607"/>
                  </a:moveTo>
                  <a:cubicBezTo>
                    <a:pt x="520" y="607"/>
                    <a:pt x="626" y="477"/>
                    <a:pt x="588" y="315"/>
                  </a:cubicBezTo>
                  <a:cubicBezTo>
                    <a:pt x="569" y="236"/>
                    <a:pt x="522" y="171"/>
                    <a:pt x="454" y="125"/>
                  </a:cubicBezTo>
                  <a:cubicBezTo>
                    <a:pt x="396" y="85"/>
                    <a:pt x="332" y="86"/>
                    <a:pt x="271" y="118"/>
                  </a:cubicBezTo>
                  <a:cubicBezTo>
                    <a:pt x="217" y="146"/>
                    <a:pt x="174" y="188"/>
                    <a:pt x="143" y="241"/>
                  </a:cubicBezTo>
                  <a:cubicBezTo>
                    <a:pt x="93" y="325"/>
                    <a:pt x="100" y="410"/>
                    <a:pt x="144" y="492"/>
                  </a:cubicBezTo>
                  <a:cubicBezTo>
                    <a:pt x="189" y="574"/>
                    <a:pt x="262" y="607"/>
                    <a:pt x="353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10172700" y="307976"/>
              <a:ext cx="839788" cy="758825"/>
            </a:xfrm>
            <a:custGeom>
              <a:avLst/>
              <a:gdLst>
                <a:gd name="T0" fmla="*/ 0 w 799"/>
                <a:gd name="T1" fmla="*/ 17 h 723"/>
                <a:gd name="T2" fmla="*/ 131 w 799"/>
                <a:gd name="T3" fmla="*/ 33 h 723"/>
                <a:gd name="T4" fmla="*/ 630 w 799"/>
                <a:gd name="T5" fmla="*/ 423 h 723"/>
                <a:gd name="T6" fmla="*/ 777 w 799"/>
                <a:gd name="T7" fmla="*/ 657 h 723"/>
                <a:gd name="T8" fmla="*/ 799 w 799"/>
                <a:gd name="T9" fmla="*/ 718 h 723"/>
                <a:gd name="T10" fmla="*/ 749 w 799"/>
                <a:gd name="T11" fmla="*/ 688 h 723"/>
                <a:gd name="T12" fmla="*/ 655 w 799"/>
                <a:gd name="T13" fmla="*/ 550 h 723"/>
                <a:gd name="T14" fmla="*/ 122 w 799"/>
                <a:gd name="T15" fmla="*/ 100 h 723"/>
                <a:gd name="T16" fmla="*/ 38 w 799"/>
                <a:gd name="T17" fmla="*/ 53 h 723"/>
                <a:gd name="T18" fmla="*/ 0 w 799"/>
                <a:gd name="T19" fmla="*/ 1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9" h="723">
                  <a:moveTo>
                    <a:pt x="0" y="17"/>
                  </a:moveTo>
                  <a:cubicBezTo>
                    <a:pt x="56" y="0"/>
                    <a:pt x="95" y="15"/>
                    <a:pt x="131" y="33"/>
                  </a:cubicBezTo>
                  <a:cubicBezTo>
                    <a:pt x="322" y="131"/>
                    <a:pt x="495" y="253"/>
                    <a:pt x="630" y="423"/>
                  </a:cubicBezTo>
                  <a:cubicBezTo>
                    <a:pt x="688" y="495"/>
                    <a:pt x="740" y="571"/>
                    <a:pt x="777" y="657"/>
                  </a:cubicBezTo>
                  <a:cubicBezTo>
                    <a:pt x="785" y="676"/>
                    <a:pt x="791" y="695"/>
                    <a:pt x="799" y="718"/>
                  </a:cubicBezTo>
                  <a:cubicBezTo>
                    <a:pt x="767" y="723"/>
                    <a:pt x="759" y="702"/>
                    <a:pt x="749" y="688"/>
                  </a:cubicBezTo>
                  <a:cubicBezTo>
                    <a:pt x="717" y="643"/>
                    <a:pt x="687" y="595"/>
                    <a:pt x="655" y="550"/>
                  </a:cubicBezTo>
                  <a:cubicBezTo>
                    <a:pt x="515" y="355"/>
                    <a:pt x="328" y="216"/>
                    <a:pt x="122" y="100"/>
                  </a:cubicBezTo>
                  <a:cubicBezTo>
                    <a:pt x="94" y="84"/>
                    <a:pt x="65" y="70"/>
                    <a:pt x="38" y="53"/>
                  </a:cubicBezTo>
                  <a:cubicBezTo>
                    <a:pt x="26" y="46"/>
                    <a:pt x="18" y="34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10418763" y="5546726"/>
              <a:ext cx="412750" cy="441325"/>
            </a:xfrm>
            <a:custGeom>
              <a:avLst/>
              <a:gdLst>
                <a:gd name="T0" fmla="*/ 0 w 393"/>
                <a:gd name="T1" fmla="*/ 215 h 419"/>
                <a:gd name="T2" fmla="*/ 250 w 393"/>
                <a:gd name="T3" fmla="*/ 65 h 419"/>
                <a:gd name="T4" fmla="*/ 324 w 393"/>
                <a:gd name="T5" fmla="*/ 336 h 419"/>
                <a:gd name="T6" fmla="*/ 156 w 393"/>
                <a:gd name="T7" fmla="*/ 404 h 419"/>
                <a:gd name="T8" fmla="*/ 4 w 393"/>
                <a:gd name="T9" fmla="*/ 256 h 419"/>
                <a:gd name="T10" fmla="*/ 0 w 393"/>
                <a:gd name="T11" fmla="*/ 215 h 419"/>
                <a:gd name="T12" fmla="*/ 193 w 393"/>
                <a:gd name="T13" fmla="*/ 338 h 419"/>
                <a:gd name="T14" fmla="*/ 295 w 393"/>
                <a:gd name="T15" fmla="*/ 225 h 419"/>
                <a:gd name="T16" fmla="*/ 161 w 393"/>
                <a:gd name="T17" fmla="*/ 109 h 419"/>
                <a:gd name="T18" fmla="*/ 65 w 393"/>
                <a:gd name="T19" fmla="*/ 228 h 419"/>
                <a:gd name="T20" fmla="*/ 193 w 393"/>
                <a:gd name="T21" fmla="*/ 338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419">
                  <a:moveTo>
                    <a:pt x="0" y="215"/>
                  </a:moveTo>
                  <a:cubicBezTo>
                    <a:pt x="1" y="76"/>
                    <a:pt x="132" y="0"/>
                    <a:pt x="250" y="65"/>
                  </a:cubicBezTo>
                  <a:cubicBezTo>
                    <a:pt x="361" y="127"/>
                    <a:pt x="393" y="242"/>
                    <a:pt x="324" y="336"/>
                  </a:cubicBezTo>
                  <a:cubicBezTo>
                    <a:pt x="281" y="394"/>
                    <a:pt x="218" y="419"/>
                    <a:pt x="156" y="404"/>
                  </a:cubicBezTo>
                  <a:cubicBezTo>
                    <a:pt x="75" y="384"/>
                    <a:pt x="14" y="326"/>
                    <a:pt x="4" y="256"/>
                  </a:cubicBezTo>
                  <a:cubicBezTo>
                    <a:pt x="1" y="241"/>
                    <a:pt x="1" y="226"/>
                    <a:pt x="0" y="215"/>
                  </a:cubicBezTo>
                  <a:close/>
                  <a:moveTo>
                    <a:pt x="193" y="338"/>
                  </a:moveTo>
                  <a:cubicBezTo>
                    <a:pt x="244" y="338"/>
                    <a:pt x="297" y="278"/>
                    <a:pt x="295" y="225"/>
                  </a:cubicBezTo>
                  <a:cubicBezTo>
                    <a:pt x="292" y="165"/>
                    <a:pt x="224" y="107"/>
                    <a:pt x="161" y="109"/>
                  </a:cubicBezTo>
                  <a:cubicBezTo>
                    <a:pt x="113" y="111"/>
                    <a:pt x="66" y="169"/>
                    <a:pt x="65" y="228"/>
                  </a:cubicBezTo>
                  <a:cubicBezTo>
                    <a:pt x="64" y="283"/>
                    <a:pt x="129" y="339"/>
                    <a:pt x="193" y="3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7502525" y="565151"/>
              <a:ext cx="609600" cy="633413"/>
            </a:xfrm>
            <a:custGeom>
              <a:avLst/>
              <a:gdLst>
                <a:gd name="T0" fmla="*/ 581 w 581"/>
                <a:gd name="T1" fmla="*/ 18 h 603"/>
                <a:gd name="T2" fmla="*/ 529 w 581"/>
                <a:gd name="T3" fmla="*/ 61 h 603"/>
                <a:gd name="T4" fmla="*/ 308 w 581"/>
                <a:gd name="T5" fmla="*/ 248 h 603"/>
                <a:gd name="T6" fmla="*/ 87 w 581"/>
                <a:gd name="T7" fmla="*/ 537 h 603"/>
                <a:gd name="T8" fmla="*/ 53 w 581"/>
                <a:gd name="T9" fmla="*/ 591 h 603"/>
                <a:gd name="T10" fmla="*/ 14 w 581"/>
                <a:gd name="T11" fmla="*/ 600 h 603"/>
                <a:gd name="T12" fmla="*/ 1 w 581"/>
                <a:gd name="T13" fmla="*/ 568 h 603"/>
                <a:gd name="T14" fmla="*/ 21 w 581"/>
                <a:gd name="T15" fmla="*/ 515 h 603"/>
                <a:gd name="T16" fmla="*/ 484 w 581"/>
                <a:gd name="T17" fmla="*/ 36 h 603"/>
                <a:gd name="T18" fmla="*/ 571 w 581"/>
                <a:gd name="T19" fmla="*/ 0 h 603"/>
                <a:gd name="T20" fmla="*/ 581 w 581"/>
                <a:gd name="T21" fmla="*/ 18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1" h="603">
                  <a:moveTo>
                    <a:pt x="581" y="18"/>
                  </a:moveTo>
                  <a:cubicBezTo>
                    <a:pt x="564" y="32"/>
                    <a:pt x="547" y="47"/>
                    <a:pt x="529" y="61"/>
                  </a:cubicBezTo>
                  <a:cubicBezTo>
                    <a:pt x="456" y="123"/>
                    <a:pt x="381" y="184"/>
                    <a:pt x="308" y="248"/>
                  </a:cubicBezTo>
                  <a:cubicBezTo>
                    <a:pt x="215" y="329"/>
                    <a:pt x="145" y="428"/>
                    <a:pt x="87" y="537"/>
                  </a:cubicBezTo>
                  <a:cubicBezTo>
                    <a:pt x="77" y="556"/>
                    <a:pt x="67" y="576"/>
                    <a:pt x="53" y="591"/>
                  </a:cubicBezTo>
                  <a:cubicBezTo>
                    <a:pt x="45" y="600"/>
                    <a:pt x="26" y="603"/>
                    <a:pt x="14" y="600"/>
                  </a:cubicBezTo>
                  <a:cubicBezTo>
                    <a:pt x="7" y="598"/>
                    <a:pt x="0" y="579"/>
                    <a:pt x="1" y="568"/>
                  </a:cubicBezTo>
                  <a:cubicBezTo>
                    <a:pt x="4" y="550"/>
                    <a:pt x="12" y="531"/>
                    <a:pt x="21" y="515"/>
                  </a:cubicBezTo>
                  <a:cubicBezTo>
                    <a:pt x="127" y="308"/>
                    <a:pt x="289" y="155"/>
                    <a:pt x="484" y="36"/>
                  </a:cubicBezTo>
                  <a:cubicBezTo>
                    <a:pt x="511" y="20"/>
                    <a:pt x="542" y="12"/>
                    <a:pt x="571" y="0"/>
                  </a:cubicBezTo>
                  <a:cubicBezTo>
                    <a:pt x="574" y="6"/>
                    <a:pt x="578" y="12"/>
                    <a:pt x="58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10482263" y="261938"/>
              <a:ext cx="554038" cy="561975"/>
            </a:xfrm>
            <a:custGeom>
              <a:avLst/>
              <a:gdLst>
                <a:gd name="T0" fmla="*/ 514 w 528"/>
                <a:gd name="T1" fmla="*/ 535 h 535"/>
                <a:gd name="T2" fmla="*/ 480 w 528"/>
                <a:gd name="T3" fmla="*/ 493 h 535"/>
                <a:gd name="T4" fmla="*/ 319 w 528"/>
                <a:gd name="T5" fmla="*/ 286 h 535"/>
                <a:gd name="T6" fmla="*/ 56 w 528"/>
                <a:gd name="T7" fmla="*/ 83 h 535"/>
                <a:gd name="T8" fmla="*/ 17 w 528"/>
                <a:gd name="T9" fmla="*/ 28 h 535"/>
                <a:gd name="T10" fmla="*/ 86 w 528"/>
                <a:gd name="T11" fmla="*/ 27 h 535"/>
                <a:gd name="T12" fmla="*/ 453 w 528"/>
                <a:gd name="T13" fmla="*/ 358 h 535"/>
                <a:gd name="T14" fmla="*/ 514 w 528"/>
                <a:gd name="T15" fmla="*/ 471 h 535"/>
                <a:gd name="T16" fmla="*/ 528 w 528"/>
                <a:gd name="T17" fmla="*/ 528 h 535"/>
                <a:gd name="T18" fmla="*/ 514 w 528"/>
                <a:gd name="T1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535">
                  <a:moveTo>
                    <a:pt x="514" y="535"/>
                  </a:moveTo>
                  <a:cubicBezTo>
                    <a:pt x="503" y="521"/>
                    <a:pt x="491" y="507"/>
                    <a:pt x="480" y="493"/>
                  </a:cubicBezTo>
                  <a:cubicBezTo>
                    <a:pt x="427" y="424"/>
                    <a:pt x="376" y="352"/>
                    <a:pt x="319" y="286"/>
                  </a:cubicBezTo>
                  <a:cubicBezTo>
                    <a:pt x="245" y="201"/>
                    <a:pt x="157" y="133"/>
                    <a:pt x="56" y="83"/>
                  </a:cubicBezTo>
                  <a:cubicBezTo>
                    <a:pt x="34" y="72"/>
                    <a:pt x="0" y="59"/>
                    <a:pt x="17" y="28"/>
                  </a:cubicBezTo>
                  <a:cubicBezTo>
                    <a:pt x="32" y="0"/>
                    <a:pt x="63" y="16"/>
                    <a:pt x="86" y="27"/>
                  </a:cubicBezTo>
                  <a:cubicBezTo>
                    <a:pt x="243" y="98"/>
                    <a:pt x="358" y="217"/>
                    <a:pt x="453" y="358"/>
                  </a:cubicBezTo>
                  <a:cubicBezTo>
                    <a:pt x="477" y="394"/>
                    <a:pt x="495" y="433"/>
                    <a:pt x="514" y="471"/>
                  </a:cubicBezTo>
                  <a:cubicBezTo>
                    <a:pt x="522" y="489"/>
                    <a:pt x="524" y="509"/>
                    <a:pt x="528" y="528"/>
                  </a:cubicBezTo>
                  <a:cubicBezTo>
                    <a:pt x="524" y="530"/>
                    <a:pt x="519" y="533"/>
                    <a:pt x="514" y="5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7458075" y="581026"/>
              <a:ext cx="328613" cy="360363"/>
            </a:xfrm>
            <a:custGeom>
              <a:avLst/>
              <a:gdLst>
                <a:gd name="T0" fmla="*/ 313 w 313"/>
                <a:gd name="T1" fmla="*/ 13 h 343"/>
                <a:gd name="T2" fmla="*/ 276 w 313"/>
                <a:gd name="T3" fmla="*/ 53 h 343"/>
                <a:gd name="T4" fmla="*/ 75 w 313"/>
                <a:gd name="T5" fmla="*/ 292 h 343"/>
                <a:gd name="T6" fmla="*/ 49 w 313"/>
                <a:gd name="T7" fmla="*/ 329 h 343"/>
                <a:gd name="T8" fmla="*/ 12 w 313"/>
                <a:gd name="T9" fmla="*/ 343 h 343"/>
                <a:gd name="T10" fmla="*/ 1 w 313"/>
                <a:gd name="T11" fmla="*/ 303 h 343"/>
                <a:gd name="T12" fmla="*/ 17 w 313"/>
                <a:gd name="T13" fmla="*/ 262 h 343"/>
                <a:gd name="T14" fmla="*/ 224 w 313"/>
                <a:gd name="T15" fmla="*/ 37 h 343"/>
                <a:gd name="T16" fmla="*/ 313 w 313"/>
                <a:gd name="T17" fmla="*/ 1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43">
                  <a:moveTo>
                    <a:pt x="313" y="13"/>
                  </a:moveTo>
                  <a:cubicBezTo>
                    <a:pt x="296" y="31"/>
                    <a:pt x="287" y="43"/>
                    <a:pt x="276" y="53"/>
                  </a:cubicBezTo>
                  <a:cubicBezTo>
                    <a:pt x="197" y="122"/>
                    <a:pt x="130" y="202"/>
                    <a:pt x="75" y="292"/>
                  </a:cubicBezTo>
                  <a:cubicBezTo>
                    <a:pt x="67" y="305"/>
                    <a:pt x="60" y="319"/>
                    <a:pt x="49" y="329"/>
                  </a:cubicBezTo>
                  <a:cubicBezTo>
                    <a:pt x="39" y="337"/>
                    <a:pt x="24" y="339"/>
                    <a:pt x="12" y="343"/>
                  </a:cubicBezTo>
                  <a:cubicBezTo>
                    <a:pt x="8" y="330"/>
                    <a:pt x="0" y="316"/>
                    <a:pt x="1" y="303"/>
                  </a:cubicBezTo>
                  <a:cubicBezTo>
                    <a:pt x="2" y="289"/>
                    <a:pt x="9" y="275"/>
                    <a:pt x="17" y="262"/>
                  </a:cubicBezTo>
                  <a:cubicBezTo>
                    <a:pt x="71" y="173"/>
                    <a:pt x="138" y="96"/>
                    <a:pt x="224" y="37"/>
                  </a:cubicBezTo>
                  <a:cubicBezTo>
                    <a:pt x="247" y="21"/>
                    <a:pt x="271" y="0"/>
                    <a:pt x="3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10706100" y="1255713"/>
              <a:ext cx="357188" cy="989013"/>
            </a:xfrm>
            <a:custGeom>
              <a:avLst/>
              <a:gdLst>
                <a:gd name="T0" fmla="*/ 5 w 339"/>
                <a:gd name="T1" fmla="*/ 0 h 942"/>
                <a:gd name="T2" fmla="*/ 265 w 339"/>
                <a:gd name="T3" fmla="*/ 942 h 942"/>
                <a:gd name="T4" fmla="*/ 237 w 339"/>
                <a:gd name="T5" fmla="*/ 835 h 942"/>
                <a:gd name="T6" fmla="*/ 16 w 339"/>
                <a:gd name="T7" fmla="*/ 66 h 942"/>
                <a:gd name="T8" fmla="*/ 2 w 339"/>
                <a:gd name="T9" fmla="*/ 24 h 942"/>
                <a:gd name="T10" fmla="*/ 5 w 339"/>
                <a:gd name="T11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9" h="942">
                  <a:moveTo>
                    <a:pt x="5" y="0"/>
                  </a:moveTo>
                  <a:cubicBezTo>
                    <a:pt x="137" y="119"/>
                    <a:pt x="339" y="723"/>
                    <a:pt x="265" y="942"/>
                  </a:cubicBezTo>
                  <a:cubicBezTo>
                    <a:pt x="253" y="898"/>
                    <a:pt x="240" y="867"/>
                    <a:pt x="237" y="835"/>
                  </a:cubicBezTo>
                  <a:cubicBezTo>
                    <a:pt x="216" y="563"/>
                    <a:pt x="127" y="311"/>
                    <a:pt x="16" y="66"/>
                  </a:cubicBezTo>
                  <a:cubicBezTo>
                    <a:pt x="10" y="52"/>
                    <a:pt x="5" y="38"/>
                    <a:pt x="2" y="24"/>
                  </a:cubicBezTo>
                  <a:cubicBezTo>
                    <a:pt x="0" y="18"/>
                    <a:pt x="3" y="1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8374063" y="4268788"/>
              <a:ext cx="665163" cy="373063"/>
            </a:xfrm>
            <a:custGeom>
              <a:avLst/>
              <a:gdLst>
                <a:gd name="T0" fmla="*/ 625 w 633"/>
                <a:gd name="T1" fmla="*/ 355 h 355"/>
                <a:gd name="T2" fmla="*/ 0 w 633"/>
                <a:gd name="T3" fmla="*/ 18 h 355"/>
                <a:gd name="T4" fmla="*/ 56 w 633"/>
                <a:gd name="T5" fmla="*/ 30 h 355"/>
                <a:gd name="T6" fmla="*/ 310 w 633"/>
                <a:gd name="T7" fmla="*/ 194 h 355"/>
                <a:gd name="T8" fmla="*/ 557 w 633"/>
                <a:gd name="T9" fmla="*/ 304 h 355"/>
                <a:gd name="T10" fmla="*/ 633 w 633"/>
                <a:gd name="T11" fmla="*/ 336 h 355"/>
                <a:gd name="T12" fmla="*/ 625 w 633"/>
                <a:gd name="T13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355">
                  <a:moveTo>
                    <a:pt x="625" y="355"/>
                  </a:moveTo>
                  <a:cubicBezTo>
                    <a:pt x="373" y="328"/>
                    <a:pt x="176" y="200"/>
                    <a:pt x="0" y="18"/>
                  </a:cubicBezTo>
                  <a:cubicBezTo>
                    <a:pt x="30" y="0"/>
                    <a:pt x="42" y="21"/>
                    <a:pt x="56" y="30"/>
                  </a:cubicBezTo>
                  <a:cubicBezTo>
                    <a:pt x="141" y="85"/>
                    <a:pt x="222" y="145"/>
                    <a:pt x="310" y="194"/>
                  </a:cubicBezTo>
                  <a:cubicBezTo>
                    <a:pt x="389" y="238"/>
                    <a:pt x="475" y="268"/>
                    <a:pt x="557" y="304"/>
                  </a:cubicBezTo>
                  <a:cubicBezTo>
                    <a:pt x="582" y="315"/>
                    <a:pt x="607" y="325"/>
                    <a:pt x="633" y="336"/>
                  </a:cubicBezTo>
                  <a:cubicBezTo>
                    <a:pt x="630" y="342"/>
                    <a:pt x="627" y="349"/>
                    <a:pt x="625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10785475" y="1674813"/>
              <a:ext cx="95250" cy="354013"/>
            </a:xfrm>
            <a:custGeom>
              <a:avLst/>
              <a:gdLst>
                <a:gd name="T0" fmla="*/ 0 w 90"/>
                <a:gd name="T1" fmla="*/ 0 h 337"/>
                <a:gd name="T2" fmla="*/ 90 w 90"/>
                <a:gd name="T3" fmla="*/ 330 h 337"/>
                <a:gd name="T4" fmla="*/ 75 w 90"/>
                <a:gd name="T5" fmla="*/ 337 h 337"/>
                <a:gd name="T6" fmla="*/ 51 w 90"/>
                <a:gd name="T7" fmla="*/ 314 h 337"/>
                <a:gd name="T8" fmla="*/ 0 w 90"/>
                <a:gd name="T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37">
                  <a:moveTo>
                    <a:pt x="0" y="0"/>
                  </a:moveTo>
                  <a:cubicBezTo>
                    <a:pt x="66" y="102"/>
                    <a:pt x="87" y="214"/>
                    <a:pt x="90" y="330"/>
                  </a:cubicBezTo>
                  <a:cubicBezTo>
                    <a:pt x="85" y="333"/>
                    <a:pt x="80" y="335"/>
                    <a:pt x="75" y="337"/>
                  </a:cubicBezTo>
                  <a:cubicBezTo>
                    <a:pt x="66" y="329"/>
                    <a:pt x="54" y="324"/>
                    <a:pt x="51" y="314"/>
                  </a:cubicBezTo>
                  <a:cubicBezTo>
                    <a:pt x="17" y="213"/>
                    <a:pt x="7" y="10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8496300" y="4256088"/>
              <a:ext cx="260350" cy="169863"/>
            </a:xfrm>
            <a:custGeom>
              <a:avLst/>
              <a:gdLst>
                <a:gd name="T0" fmla="*/ 9 w 248"/>
                <a:gd name="T1" fmla="*/ 0 h 162"/>
                <a:gd name="T2" fmla="*/ 248 w 248"/>
                <a:gd name="T3" fmla="*/ 158 h 162"/>
                <a:gd name="T4" fmla="*/ 0 w 248"/>
                <a:gd name="T5" fmla="*/ 11 h 162"/>
                <a:gd name="T6" fmla="*/ 9 w 248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9" y="0"/>
                  </a:moveTo>
                  <a:cubicBezTo>
                    <a:pt x="85" y="50"/>
                    <a:pt x="161" y="101"/>
                    <a:pt x="248" y="158"/>
                  </a:cubicBezTo>
                  <a:cubicBezTo>
                    <a:pt x="150" y="162"/>
                    <a:pt x="41" y="93"/>
                    <a:pt x="0" y="11"/>
                  </a:cubicBezTo>
                  <a:cubicBezTo>
                    <a:pt x="3" y="7"/>
                    <a:pt x="6" y="4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39" y="4413259"/>
            <a:ext cx="2408447" cy="2354022"/>
          </a:xfrm>
          <a:prstGeom prst="rect">
            <a:avLst/>
          </a:prstGeom>
        </p:spPr>
      </p:pic>
      <p:sp>
        <p:nvSpPr>
          <p:cNvPr id="31" name="Text Box 14">
            <a:extLst>
              <a:ext uri="{FF2B5EF4-FFF2-40B4-BE49-F238E27FC236}">
                <a16:creationId xmlns:a16="http://schemas.microsoft.com/office/drawing/2014/main" id="{97B3DA54-23C2-461A-A86D-BF16A5E8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909" y="2373272"/>
            <a:ext cx="5964211" cy="13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31904E-A23A-4AC8-A088-7E4BEBB8A77F}"/>
              </a:ext>
            </a:extLst>
          </p:cNvPr>
          <p:cNvSpPr txBox="1"/>
          <p:nvPr/>
        </p:nvSpPr>
        <p:spPr>
          <a:xfrm>
            <a:off x="1782094" y="3817463"/>
            <a:ext cx="6388556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kim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? </a:t>
            </a:r>
            <a:endParaRPr lang="en-US" sz="2800" dirty="0">
              <a:latin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051" cy="85532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" y="809955"/>
            <a:ext cx="902036" cy="91140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917" y="192630"/>
            <a:ext cx="829908" cy="81115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887" y="1277077"/>
            <a:ext cx="1336695" cy="5281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4" y="53471"/>
            <a:ext cx="1370064" cy="140407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2766" y="192630"/>
            <a:ext cx="1247895" cy="1710644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1371" y="76937"/>
            <a:ext cx="810443" cy="77942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6593" y="1107766"/>
            <a:ext cx="1134913" cy="86677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270" y="1233639"/>
            <a:ext cx="395739" cy="39574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9604" y="394586"/>
            <a:ext cx="635666" cy="60919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917992" y="461911"/>
            <a:ext cx="4929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60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GB" altLang="zh-CN" sz="60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zh-CN" sz="60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endParaRPr lang="zh-CN" altLang="en-US" sz="6000" b="1" dirty="0">
              <a:solidFill>
                <a:srgbClr val="565E7D"/>
              </a:solidFill>
              <a:latin typeface="Cambria" panose="02040503050406030204" pitchFamily="18" charset="0"/>
              <a:ea typeface="张海山锐线体2.0" panose="02000000000000000000" pitchFamily="2" charset="-122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6FEB7E57-819C-4D1D-95FF-727FBDBD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461" y="2371832"/>
            <a:ext cx="11887200" cy="38903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đư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ợc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quặng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ồng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;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mỏng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gỉ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a-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mòn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ồng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kẽm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bền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rắn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chắc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h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>
            <a:extLst>
              <a:ext uri="{FF2B5EF4-FFF2-40B4-BE49-F238E27FC236}">
                <a16:creationId xmlns:a16="http://schemas.microsoft.com/office/drawing/2014/main" id="{B9FE4713-BDDB-4AD9-AEAD-D044F7767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7848600" cy="3581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defRPr/>
            </a:pPr>
            <a:r>
              <a:rPr lang="en-US" sz="2800" dirty="0">
                <a:latin typeface="Times New Roman"/>
              </a:rPr>
              <a:t>		Nhôm được sản xuất từ đâu ?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2800" dirty="0">
                <a:latin typeface="Times New Roman"/>
              </a:rPr>
              <a:t> Từ quặng nhôm.    </a:t>
            </a:r>
          </a:p>
          <a:p>
            <a:pPr marL="342900" indent="-342900" eaLnBrk="1" hangingPunct="1">
              <a:defRPr/>
            </a:pPr>
            <a:r>
              <a:rPr lang="en-US" sz="2800" dirty="0">
                <a:latin typeface="Times New Roman"/>
              </a:rPr>
              <a:t>B. Có thể tìm thấy trong tự nhiên.</a:t>
            </a:r>
          </a:p>
          <a:p>
            <a:pPr marL="342900" indent="-342900" eaLnBrk="1" hangingPunct="1">
              <a:defRPr/>
            </a:pPr>
            <a:r>
              <a:rPr lang="en-US" sz="2800" dirty="0">
                <a:latin typeface="Times New Roman"/>
              </a:rPr>
              <a:t>C. Trong các thiên thạch.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CB8CC2-A99C-4838-A4CB-C5087C67C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576388"/>
            <a:ext cx="823913" cy="8620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D0D5CB70-C9DC-4A0C-B2E9-724DAE5D2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10058400" cy="3652838"/>
          </a:xfrm>
          <a:prstGeom prst="flowChartAlternateProcess">
            <a:avLst/>
          </a:prstGeom>
          <a:solidFill>
            <a:srgbClr val="66FFFF"/>
          </a:solidFill>
          <a:ln w="19050" algn="ctr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82544-42FC-4A04-B6D2-C27F61145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95400"/>
            <a:ext cx="70866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6E8CB7-A346-4AD2-BF02-1F2FA0280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76325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38039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rgbClr val="F66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1</a:t>
            </a:r>
          </a:p>
        </p:txBody>
      </p:sp>
      <p:sp>
        <p:nvSpPr>
          <p:cNvPr id="7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384692-CC4B-409B-9D5D-9ACF22797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089025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38039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  <a:sym typeface="Wingdings" pitchFamily="2" charset="2"/>
              </a:rPr>
              <a:t></a:t>
            </a:r>
          </a:p>
        </p:txBody>
      </p:sp>
      <p:sp>
        <p:nvSpPr>
          <p:cNvPr id="8" name="AutoShape 7">
            <a:hlinkClick r:id="rId8" action="ppaction://hlinksldjump"/>
            <a:extLst>
              <a:ext uri="{FF2B5EF4-FFF2-40B4-BE49-F238E27FC236}">
                <a16:creationId xmlns:a16="http://schemas.microsoft.com/office/drawing/2014/main" id="{15C75EC9-84ED-4AD1-A2DF-348878D69E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1295400"/>
            <a:ext cx="228600" cy="228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7FABF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BF40A0D7-68BF-4CFD-B8E4-DEBAE7B6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99" y="1792357"/>
            <a:ext cx="10058399" cy="3652838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n-US" sz="2800" dirty="0">
                <a:latin typeface="Times New Roman"/>
              </a:rPr>
              <a:t>		Nhôm được sản xuất </a:t>
            </a:r>
            <a:r>
              <a:rPr lang="en-US" sz="2800" dirty="0" err="1">
                <a:latin typeface="Times New Roman"/>
              </a:rPr>
              <a:t>từ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đâu</a:t>
            </a:r>
            <a:r>
              <a:rPr lang="en-US" sz="2800" dirty="0">
                <a:latin typeface="Times New Roman"/>
              </a:rPr>
              <a:t>?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>
                <a:latin typeface="Times New Roman"/>
              </a:rPr>
              <a:t> Từ quặng nhôm.    </a:t>
            </a: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n-US" sz="2800" dirty="0">
                <a:latin typeface="Times New Roman"/>
              </a:rPr>
              <a:t>B. Có thể tìm thấy trong tự nhiên.</a:t>
            </a: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n-US" sz="2800" dirty="0">
                <a:latin typeface="Times New Roman"/>
              </a:rPr>
              <a:t>C. Trong các thiên thạch.</a:t>
            </a:r>
          </a:p>
        </p:txBody>
      </p:sp>
      <p:sp>
        <p:nvSpPr>
          <p:cNvPr id="10" name="WordArt 9">
            <a:extLst>
              <a:ext uri="{FF2B5EF4-FFF2-40B4-BE49-F238E27FC236}">
                <a16:creationId xmlns:a16="http://schemas.microsoft.com/office/drawing/2014/main" id="{881B4150-171D-46EA-95C6-3E1CB1EF6B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04394" y="5841034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51CB8E-D397-4C16-B0C3-B19504E26A1F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410200"/>
            <a:ext cx="1444625" cy="1447800"/>
            <a:chOff x="480" y="1195"/>
            <a:chExt cx="1668" cy="1925"/>
          </a:xfrm>
        </p:grpSpPr>
        <p:pic>
          <p:nvPicPr>
            <p:cNvPr id="12" name="Picture 11" descr="AG00317_">
              <a:extLst>
                <a:ext uri="{FF2B5EF4-FFF2-40B4-BE49-F238E27FC236}">
                  <a16:creationId xmlns:a16="http://schemas.microsoft.com/office/drawing/2014/main" id="{5A0900A6-603C-44E8-9738-ACDF74DAFFB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B3F0A3FD-1E8B-4285-9D49-6D52F4F3B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195"/>
              <a:ext cx="1620" cy="678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cs typeface="Times New Roman" pitchFamily="18" charset="0"/>
                </a:rPr>
                <a:t>Suy nghĩ</a:t>
              </a:r>
            </a:p>
          </p:txBody>
        </p:sp>
      </p:grpSp>
      <p:pic>
        <p:nvPicPr>
          <p:cNvPr id="14" name="Picture 13" descr="ALRMCLOK">
            <a:extLst>
              <a:ext uri="{FF2B5EF4-FFF2-40B4-BE49-F238E27FC236}">
                <a16:creationId xmlns:a16="http://schemas.microsoft.com/office/drawing/2014/main" id="{6A8AD22E-6FE7-4D49-A476-B17FBE5C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363" y="117475"/>
            <a:ext cx="1054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A8F94397-1E1C-4558-AA87-66381E423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8988" y="4032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C9D94C-05BF-473C-A825-245C01C1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700" y="4032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623DEB-D142-4219-8FE6-ED9A0E50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350" y="4032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B4EEF40-745D-4E38-A5F6-04DD4274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813" y="4032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FA76E1-3769-49FD-AF2A-0C18D55D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4700" y="403225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0</a:t>
            </a:r>
          </a:p>
        </p:txBody>
      </p:sp>
      <p:sp>
        <p:nvSpPr>
          <p:cNvPr id="20" name="WordArt 19">
            <a:extLst>
              <a:ext uri="{FF2B5EF4-FFF2-40B4-BE49-F238E27FC236}">
                <a16:creationId xmlns:a16="http://schemas.microsoft.com/office/drawing/2014/main" id="{EDBC3694-751F-4230-8CE8-0E6244D03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85494" y="299002"/>
            <a:ext cx="32004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6662B2-828A-4B11-BCAF-1FF97503F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25" y="3237886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9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EDDD5A6-6EEE-4569-8F08-A63F1100C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576388"/>
            <a:ext cx="823913" cy="8620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5ECB60E-B55F-4C6D-8726-DEFC25F2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81175"/>
            <a:ext cx="10369826" cy="3798888"/>
          </a:xfrm>
          <a:prstGeom prst="flowChartAlternateProcess">
            <a:avLst/>
          </a:prstGeom>
          <a:solidFill>
            <a:srgbClr val="66FFFF"/>
          </a:solidFill>
          <a:ln w="19050" algn="ctr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36FBE1-F22D-4A1B-B821-255F2459E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13" y="1366838"/>
            <a:ext cx="70866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/>
              <a:cs typeface="Times New Roman" pitchFamily="18" charset="0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FEC896C3-E6CC-4BF5-93AB-35BCA64B5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76325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38039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rgbClr val="F66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2</a:t>
            </a:r>
          </a:p>
        </p:txBody>
      </p:sp>
      <p:sp>
        <p:nvSpPr>
          <p:cNvPr id="6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188919-D638-4362-9AA2-95C48EB7C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089025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38039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  <a:sym typeface="Wingdings" pitchFamily="2" charset="2"/>
              </a:rPr>
              <a:t></a:t>
            </a:r>
          </a:p>
        </p:txBody>
      </p:sp>
      <p:sp>
        <p:nvSpPr>
          <p:cNvPr id="7" name="AutoShape 7">
            <a:hlinkClick r:id="rId8" action="ppaction://hlinksldjump"/>
            <a:extLst>
              <a:ext uri="{FF2B5EF4-FFF2-40B4-BE49-F238E27FC236}">
                <a16:creationId xmlns:a16="http://schemas.microsoft.com/office/drawing/2014/main" id="{A6DADF1E-97E0-44F2-A9D4-5E095FFE63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1295400"/>
            <a:ext cx="228600" cy="228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7FABF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7F34E20-850F-4B01-A488-6918E0126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90700"/>
            <a:ext cx="10369826" cy="378936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lựa chọn trả lời đáp án đúng nhất:</a:t>
            </a:r>
            <a:b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Nhôm là kim loại: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lphaUcPeriod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lphaUcPeriod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gỉ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WordArt 9">
            <a:extLst>
              <a:ext uri="{FF2B5EF4-FFF2-40B4-BE49-F238E27FC236}">
                <a16:creationId xmlns:a16="http://schemas.microsoft.com/office/drawing/2014/main" id="{D603D526-9710-4318-A3FC-D76A9F74D0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70413" y="5919537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2A1217B-9A96-477C-986C-80682D328093}"/>
              </a:ext>
            </a:extLst>
          </p:cNvPr>
          <p:cNvGrpSpPr>
            <a:grpSpLocks/>
          </p:cNvGrpSpPr>
          <p:nvPr/>
        </p:nvGrpSpPr>
        <p:grpSpPr bwMode="auto">
          <a:xfrm>
            <a:off x="0" y="5486400"/>
            <a:ext cx="1371600" cy="1371600"/>
            <a:chOff x="480" y="1296"/>
            <a:chExt cx="1584" cy="1824"/>
          </a:xfrm>
        </p:grpSpPr>
        <p:pic>
          <p:nvPicPr>
            <p:cNvPr id="11" name="Picture 11" descr="AG00317_">
              <a:extLst>
                <a:ext uri="{FF2B5EF4-FFF2-40B4-BE49-F238E27FC236}">
                  <a16:creationId xmlns:a16="http://schemas.microsoft.com/office/drawing/2014/main" id="{5C55F2E4-083F-4776-B151-FD1C4DD471C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58CD3280-66F2-4CD4-96DF-CA9BBB1A8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cs typeface="Times New Roman" pitchFamily="18" charset="0"/>
                </a:rPr>
                <a:t>Suy nghĩ</a:t>
              </a:r>
            </a:p>
          </p:txBody>
        </p:sp>
      </p:grpSp>
      <p:pic>
        <p:nvPicPr>
          <p:cNvPr id="13" name="Picture 13" descr="ALRMCLOK">
            <a:extLst>
              <a:ext uri="{FF2B5EF4-FFF2-40B4-BE49-F238E27FC236}">
                <a16:creationId xmlns:a16="http://schemas.microsoft.com/office/drawing/2014/main" id="{58796124-6261-4EAC-8843-D707C764A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5" y="128796"/>
            <a:ext cx="1054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4">
            <a:extLst>
              <a:ext uri="{FF2B5EF4-FFF2-40B4-BE49-F238E27FC236}">
                <a16:creationId xmlns:a16="http://schemas.microsoft.com/office/drawing/2014/main" id="{F9D9E0F7-38D0-41D6-BEA4-9077DF473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350" y="400259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4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652B2CEA-8ABA-4B18-A97B-95CAAB537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350" y="400259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3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388F4F58-ACCB-41A4-AF6E-582BA0B2A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350" y="400259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2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FECC740D-2A23-4C17-9650-5106A65F3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350" y="400259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1</a:t>
            </a: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FD140396-97C5-4386-8679-14C1C613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350" y="433596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0</a:t>
            </a:r>
          </a:p>
        </p:txBody>
      </p:sp>
      <p:sp>
        <p:nvSpPr>
          <p:cNvPr id="19" name="WordArt 19">
            <a:extLst>
              <a:ext uri="{FF2B5EF4-FFF2-40B4-BE49-F238E27FC236}">
                <a16:creationId xmlns:a16="http://schemas.microsoft.com/office/drawing/2014/main" id="{6BE8B3B1-64A2-479E-8939-591BCF6C04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95613" y="223838"/>
            <a:ext cx="4953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2CCA53B7-E6C5-4A68-B002-208270774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851" y="4153685"/>
            <a:ext cx="381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1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8A815B15-4F88-4B8A-94B5-1E89D706E6A1}"/>
              </a:ext>
            </a:extLst>
          </p:cNvPr>
          <p:cNvGrpSpPr>
            <a:grpSpLocks/>
          </p:cNvGrpSpPr>
          <p:nvPr/>
        </p:nvGrpSpPr>
        <p:grpSpPr bwMode="auto">
          <a:xfrm>
            <a:off x="0" y="4976813"/>
            <a:ext cx="1514475" cy="1804987"/>
            <a:chOff x="104" y="545"/>
            <a:chExt cx="1749" cy="2689"/>
          </a:xfrm>
        </p:grpSpPr>
        <p:sp>
          <p:nvSpPr>
            <p:cNvPr id="3" name="AutoShape 12">
              <a:extLst>
                <a:ext uri="{FF2B5EF4-FFF2-40B4-BE49-F238E27FC236}">
                  <a16:creationId xmlns:a16="http://schemas.microsoft.com/office/drawing/2014/main" id="{874A1010-8234-4CF9-AEEC-D4B227110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545"/>
              <a:ext cx="1749" cy="981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b="1">
                  <a:solidFill>
                    <a:schemeClr val="accent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/>
                  <a:cs typeface="Times New Roman" pitchFamily="18" charset="0"/>
                </a:rPr>
                <a:t>Suy nghĩ</a:t>
              </a:r>
            </a:p>
          </p:txBody>
        </p:sp>
        <p:pic>
          <p:nvPicPr>
            <p:cNvPr id="4" name="Picture 11" descr="AG00317_">
              <a:extLst>
                <a:ext uri="{FF2B5EF4-FFF2-40B4-BE49-F238E27FC236}">
                  <a16:creationId xmlns:a16="http://schemas.microsoft.com/office/drawing/2014/main" id="{28CB588B-865C-40DA-9D63-FF6E9B25074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91"/>
              <a:ext cx="1459" cy="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AutoShape 8">
            <a:extLst>
              <a:ext uri="{FF2B5EF4-FFF2-40B4-BE49-F238E27FC236}">
                <a16:creationId xmlns:a16="http://schemas.microsoft.com/office/drawing/2014/main" id="{094451DF-D8E4-4E19-AA3B-7DF46D16E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00200"/>
            <a:ext cx="7543800" cy="370522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hangingPunct="1">
              <a:defRPr/>
            </a:pPr>
            <a:r>
              <a:rPr lang="en-US" sz="2800" dirty="0">
                <a:latin typeface="Times New Roman"/>
              </a:rPr>
              <a:t>		Nhôm và hợp kim của nhôm thường được sử dụng để làm gì ?</a:t>
            </a:r>
          </a:p>
          <a:p>
            <a:pPr marL="342900" indent="-342900" algn="just" eaLnBrk="1" hangingPunct="1">
              <a:defRPr/>
            </a:pPr>
            <a:r>
              <a:rPr lang="en-US" sz="2800" dirty="0">
                <a:latin typeface="Times New Roman"/>
              </a:rPr>
              <a:t>		A. Trong sản xuất.		</a:t>
            </a:r>
          </a:p>
          <a:p>
            <a:pPr marL="342900" indent="-342900" algn="just" eaLnBrk="1" hangingPunct="1">
              <a:defRPr/>
            </a:pPr>
            <a:r>
              <a:rPr lang="en-US" sz="2800" dirty="0">
                <a:latin typeface="Times New Roman"/>
              </a:rPr>
              <a:t>		B. Làm khung cửa.</a:t>
            </a:r>
          </a:p>
          <a:p>
            <a:pPr marL="342900" indent="-342900" algn="just" eaLnBrk="1" hangingPunct="1">
              <a:defRPr/>
            </a:pPr>
            <a:r>
              <a:rPr lang="en-US" sz="2800" dirty="0">
                <a:latin typeface="Times New Roman"/>
              </a:rPr>
              <a:t>		C. Chế tạo các dụng cụ làm bếp ; làm vỏ của nhiều loại hộp ; làm khung cửa và một số bộ phận của phương tiện giao thông.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53AD0D0-5896-476B-B4C0-0FAA134AE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576388"/>
            <a:ext cx="823913" cy="8620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1328C7FB-E97C-4952-9CF7-5B2EC2FD8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9" y="1600200"/>
            <a:ext cx="10051775" cy="3705225"/>
          </a:xfrm>
          <a:prstGeom prst="flowChartAlternateProcess">
            <a:avLst/>
          </a:prstGeom>
          <a:solidFill>
            <a:srgbClr val="66FFFF"/>
          </a:solidFill>
          <a:ln w="19050" algn="ctr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CD622A9-02B3-47E9-AE87-94C49C287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95400"/>
            <a:ext cx="70866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/>
              <a:cs typeface="Times New Roman" pitchFamily="18" charset="0"/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id="{B06D5C1E-CF24-4707-A565-1422C618C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76325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38039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rgbClr val="F66A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3</a:t>
            </a:r>
          </a:p>
        </p:txBody>
      </p:sp>
      <p:sp>
        <p:nvSpPr>
          <p:cNvPr id="10" name="Oval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6A8607-D8C6-42DF-9740-56874783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5" y="1089025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>
                  <a:gamma/>
                  <a:tint val="38039"/>
                  <a:invGamma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  <a:sym typeface="Wingdings" pitchFamily="2" charset="2"/>
              </a:rPr>
              <a:t></a:t>
            </a:r>
          </a:p>
        </p:txBody>
      </p:sp>
      <p:sp>
        <p:nvSpPr>
          <p:cNvPr id="11" name="AutoShape 7">
            <a:hlinkClick r:id="rId9" action="ppaction://hlinksldjump"/>
            <a:extLst>
              <a:ext uri="{FF2B5EF4-FFF2-40B4-BE49-F238E27FC236}">
                <a16:creationId xmlns:a16="http://schemas.microsoft.com/office/drawing/2014/main" id="{8FEB8BE8-3817-40DD-8A3F-41A58C4F30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1295400"/>
            <a:ext cx="228600" cy="228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7FABF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9">
            <a:extLst>
              <a:ext uri="{FF2B5EF4-FFF2-40B4-BE49-F238E27FC236}">
                <a16:creationId xmlns:a16="http://schemas.microsoft.com/office/drawing/2014/main" id="{8F00DC42-5987-432B-8A50-8D9F1E61C5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40426" y="5916267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GB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13" name="Picture 13" descr="ALRMCLOK">
            <a:extLst>
              <a:ext uri="{FF2B5EF4-FFF2-40B4-BE49-F238E27FC236}">
                <a16:creationId xmlns:a16="http://schemas.microsoft.com/office/drawing/2014/main" id="{117FCBB8-3EBE-472B-81E7-B5946FED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300" y="13046"/>
            <a:ext cx="1054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4">
            <a:extLst>
              <a:ext uri="{FF2B5EF4-FFF2-40B4-BE49-F238E27FC236}">
                <a16:creationId xmlns:a16="http://schemas.microsoft.com/office/drawing/2014/main" id="{4CF463B7-7A4D-4B73-A46C-887B2C94F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925" y="284509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4</a:t>
            </a: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12C3556E-10AE-4F33-9678-620847A0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925" y="298796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3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7A6762D5-17AC-4F5A-8F82-BF7BBA608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9637" y="284509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2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4B6EB567-3371-4BBA-BA17-11570B2A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3287" y="284509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1</a:t>
            </a: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BEBBF26F-14AC-46A9-A948-CA0E3BFDA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3287" y="297209"/>
            <a:ext cx="69215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solidFill>
                  <a:srgbClr val="DC2608"/>
                </a:solidFill>
                <a:latin typeface="Times New Roman"/>
                <a:cs typeface="Times New Roman" pitchFamily="18" charset="0"/>
              </a:rPr>
              <a:t>0</a:t>
            </a:r>
          </a:p>
        </p:txBody>
      </p:sp>
      <p:sp>
        <p:nvSpPr>
          <p:cNvPr id="19" name="WordArt 19">
            <a:extLst>
              <a:ext uri="{FF2B5EF4-FFF2-40B4-BE49-F238E27FC236}">
                <a16:creationId xmlns:a16="http://schemas.microsoft.com/office/drawing/2014/main" id="{8E64F047-4108-4DD9-B551-9D7C167979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41235" y="255933"/>
            <a:ext cx="32004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13AA88B4-150A-4ED2-9319-3775BAF37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63757"/>
            <a:ext cx="10051774" cy="3810000"/>
          </a:xfrm>
          <a:prstGeom prst="flowChartAlternateProcess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hangingPunct="1">
              <a:defRPr/>
            </a:pPr>
            <a:r>
              <a:rPr lang="en-US" sz="2800" dirty="0">
                <a:latin typeface="Times New Roman"/>
              </a:rPr>
              <a:t>		Nhôm và hợp kim của nhôm thường được sử dụng để </a:t>
            </a:r>
            <a:r>
              <a:rPr lang="en-US" sz="2800" dirty="0" err="1">
                <a:latin typeface="Times New Roman"/>
              </a:rPr>
              <a:t>làm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gì</a:t>
            </a:r>
            <a:r>
              <a:rPr lang="en-US" sz="2800" dirty="0">
                <a:latin typeface="Times New Roman"/>
              </a:rPr>
              <a:t>?</a:t>
            </a:r>
          </a:p>
          <a:p>
            <a:pPr marL="342900" indent="-342900" algn="just" eaLnBrk="1" hangingPunct="1">
              <a:defRPr/>
            </a:pPr>
            <a:r>
              <a:rPr lang="en-US" sz="2800" dirty="0">
                <a:latin typeface="Times New Roman"/>
              </a:rPr>
              <a:t>		A. Trong sản xuất.		</a:t>
            </a:r>
          </a:p>
          <a:p>
            <a:pPr marL="342900" indent="-342900" algn="just" eaLnBrk="1" hangingPunct="1">
              <a:defRPr/>
            </a:pPr>
            <a:r>
              <a:rPr lang="en-US" sz="2800" dirty="0">
                <a:latin typeface="Times New Roman"/>
              </a:rPr>
              <a:t>		B. Làm khung cửa.</a:t>
            </a:r>
          </a:p>
          <a:p>
            <a:pPr marL="342900" indent="-342900" algn="just" eaLnBrk="1" hangingPunct="1">
              <a:defRPr/>
            </a:pPr>
            <a:r>
              <a:rPr lang="en-US" sz="2800" dirty="0">
                <a:latin typeface="Times New Roman"/>
              </a:rPr>
              <a:t>		C. Chế tạo các dụng cụ làm bếp ; làm vỏ của nhiều </a:t>
            </a:r>
            <a:r>
              <a:rPr lang="en-US" sz="2800" dirty="0" err="1">
                <a:latin typeface="Times New Roman"/>
              </a:rPr>
              <a:t>loại</a:t>
            </a:r>
            <a:r>
              <a:rPr lang="en-US" sz="2800" dirty="0">
                <a:latin typeface="Times New Roman"/>
              </a:rPr>
              <a:t> </a:t>
            </a:r>
            <a:r>
              <a:rPr lang="en-US" sz="2800" dirty="0" err="1">
                <a:latin typeface="Times New Roman"/>
              </a:rPr>
              <a:t>hộp</a:t>
            </a:r>
            <a:r>
              <a:rPr lang="en-US" sz="2800" dirty="0">
                <a:latin typeface="Times New Roman"/>
              </a:rPr>
              <a:t>; làm khung cửa và một số bộ phận của phương tiện giao thông.</a:t>
            </a:r>
          </a:p>
        </p:txBody>
      </p:sp>
    </p:spTree>
    <p:extLst>
      <p:ext uri="{BB962C8B-B14F-4D97-AF65-F5344CB8AC3E}">
        <p14:creationId xmlns:p14="http://schemas.microsoft.com/office/powerpoint/2010/main" val="16067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/>
          <p:nvPr/>
        </p:nvSpPr>
        <p:spPr bwMode="auto">
          <a:xfrm>
            <a:off x="2864063" y="1908936"/>
            <a:ext cx="6679181" cy="3542617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E0AD5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766" cy="99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024" y="-19745"/>
            <a:ext cx="1380063" cy="1244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9422"/>
            <a:ext cx="668298" cy="13692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9720" y="-19745"/>
            <a:ext cx="776965" cy="10269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634" y="40574"/>
            <a:ext cx="1319710" cy="1065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0502" y="3036523"/>
            <a:ext cx="1450696" cy="19886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85" y="941585"/>
            <a:ext cx="1048630" cy="10595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3188" y="263963"/>
            <a:ext cx="1327541" cy="1297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2819" y="5798985"/>
            <a:ext cx="942152" cy="9060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0502" y="5533584"/>
            <a:ext cx="1200764" cy="11681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3723" y="5626074"/>
            <a:ext cx="918231" cy="11301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3574" y="4866828"/>
            <a:ext cx="1179031" cy="9399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335" y="4488347"/>
            <a:ext cx="1260532" cy="8258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9532" y="5678801"/>
            <a:ext cx="1314864" cy="11464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4667" y="2241543"/>
            <a:ext cx="1847329" cy="18310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49500" y="1726499"/>
            <a:ext cx="961698" cy="9562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4243" y="1273320"/>
            <a:ext cx="1472431" cy="5868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0284" y="1484621"/>
            <a:ext cx="1553928" cy="6139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00841" y="5563759"/>
            <a:ext cx="1559812" cy="11912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62388" y="4166453"/>
            <a:ext cx="460052" cy="4600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28673" y="2555735"/>
            <a:ext cx="738971" cy="70820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1869" y="5871175"/>
            <a:ext cx="931967" cy="7455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88788" y="697030"/>
            <a:ext cx="1303133" cy="13755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6501" y="2408922"/>
            <a:ext cx="467286" cy="4343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66878" y="5504714"/>
            <a:ext cx="1922733" cy="11880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13590" y="0"/>
            <a:ext cx="816104" cy="17967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01302" y="62161"/>
            <a:ext cx="1592720" cy="163225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453745" y="3390990"/>
            <a:ext cx="1303133" cy="1375567"/>
          </a:xfrm>
          <a:prstGeom prst="rect">
            <a:avLst/>
          </a:prstGeom>
        </p:spPr>
      </p:pic>
      <p:sp>
        <p:nvSpPr>
          <p:cNvPr id="33" name="文本框 32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961333" y="2894031"/>
            <a:ext cx="4549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6B799E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Chúc</a:t>
            </a:r>
            <a:r>
              <a:rPr lang="en-US" altLang="zh-CN" sz="5400" b="1" dirty="0">
                <a:solidFill>
                  <a:srgbClr val="6B799E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 </a:t>
            </a:r>
            <a:r>
              <a:rPr lang="en-US" altLang="zh-CN" sz="5400" b="1" dirty="0" err="1">
                <a:solidFill>
                  <a:srgbClr val="6B799E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các</a:t>
            </a:r>
            <a:r>
              <a:rPr lang="en-US" altLang="zh-CN" sz="5400" b="1" dirty="0">
                <a:solidFill>
                  <a:srgbClr val="6B799E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 con </a:t>
            </a:r>
            <a:r>
              <a:rPr lang="en-US" altLang="zh-CN" sz="5400" b="1" dirty="0" err="1">
                <a:solidFill>
                  <a:srgbClr val="6B799E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học</a:t>
            </a:r>
            <a:r>
              <a:rPr lang="en-US" altLang="zh-CN" sz="5400" b="1" dirty="0">
                <a:solidFill>
                  <a:srgbClr val="6B799E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 </a:t>
            </a:r>
            <a:r>
              <a:rPr lang="en-US" altLang="zh-CN" sz="5400" b="1" dirty="0" err="1">
                <a:solidFill>
                  <a:srgbClr val="6B799E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tốt</a:t>
            </a:r>
            <a:r>
              <a:rPr lang="en-US" altLang="zh-CN" sz="5400" b="1" dirty="0">
                <a:solidFill>
                  <a:srgbClr val="6B799E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!</a:t>
            </a:r>
            <a:endParaRPr lang="zh-CN" altLang="en-US" sz="5400" b="1" dirty="0">
              <a:solidFill>
                <a:srgbClr val="E8B171"/>
              </a:solidFill>
              <a:latin typeface="Calibri" panose="020F0502020204030204" pitchFamily="34" charset="0"/>
              <a:ea typeface="张海山锐线体2.0" panose="02000000000000000000" pitchFamily="2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766" cy="994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024" y="-19745"/>
            <a:ext cx="1380063" cy="1244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9422"/>
            <a:ext cx="668298" cy="13692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9720" y="-19745"/>
            <a:ext cx="776965" cy="10269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634" y="40574"/>
            <a:ext cx="1319710" cy="1065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0502" y="3036523"/>
            <a:ext cx="1450696" cy="19886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485" y="941585"/>
            <a:ext cx="1048630" cy="10595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3188" y="263963"/>
            <a:ext cx="1327541" cy="1297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2819" y="5798985"/>
            <a:ext cx="942152" cy="90609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0502" y="5533584"/>
            <a:ext cx="1200764" cy="116819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3723" y="5626074"/>
            <a:ext cx="918231" cy="11301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83574" y="4866828"/>
            <a:ext cx="1179031" cy="9399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335" y="4488347"/>
            <a:ext cx="1260532" cy="82588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9532" y="5678801"/>
            <a:ext cx="1314864" cy="114646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4667" y="2241543"/>
            <a:ext cx="1847329" cy="18310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49500" y="1726499"/>
            <a:ext cx="961698" cy="9562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4243" y="1273320"/>
            <a:ext cx="1472431" cy="5868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0284" y="1484621"/>
            <a:ext cx="1553928" cy="61398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00841" y="5563759"/>
            <a:ext cx="1559812" cy="119128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62388" y="4166453"/>
            <a:ext cx="460052" cy="46006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28673" y="2555735"/>
            <a:ext cx="738971" cy="70820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1869" y="5871175"/>
            <a:ext cx="931967" cy="7455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688788" y="697030"/>
            <a:ext cx="1303133" cy="13755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6501" y="2408922"/>
            <a:ext cx="467286" cy="4343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66878" y="5504714"/>
            <a:ext cx="1922733" cy="118800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13590" y="0"/>
            <a:ext cx="816104" cy="179679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01302" y="62161"/>
            <a:ext cx="1592720" cy="163225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453745" y="3390990"/>
            <a:ext cx="1303133" cy="1375567"/>
          </a:xfrm>
          <a:prstGeom prst="rect">
            <a:avLst/>
          </a:prstGeom>
        </p:spPr>
      </p:pic>
      <p:sp>
        <p:nvSpPr>
          <p:cNvPr id="31" name="文本框 30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3865970" y="2748672"/>
            <a:ext cx="454943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6600" b="1" dirty="0">
                <a:solidFill>
                  <a:srgbClr val="9B8E95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Nhôm</a:t>
            </a:r>
            <a:r>
              <a:rPr lang="en-US" altLang="zh-CN" sz="6600" b="1" dirty="0">
                <a:solidFill>
                  <a:srgbClr val="9B8E95"/>
                </a:solidFill>
                <a:latin typeface="Calibri" panose="020F0502020204030204" pitchFamily="34" charset="0"/>
                <a:ea typeface="张海山锐线体2.0" panose="02000000000000000000" pitchFamily="2" charset="-122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8" name="Freeform 5"/>
          <p:cNvSpPr/>
          <p:nvPr/>
        </p:nvSpPr>
        <p:spPr bwMode="auto">
          <a:xfrm>
            <a:off x="1330623" y="697030"/>
            <a:ext cx="9562664" cy="4754523"/>
          </a:xfrm>
          <a:custGeom>
            <a:avLst/>
            <a:gdLst>
              <a:gd name="T0" fmla="*/ 360 w 2379"/>
              <a:gd name="T1" fmla="*/ 78 h 1260"/>
              <a:gd name="T2" fmla="*/ 141 w 2379"/>
              <a:gd name="T3" fmla="*/ 488 h 1260"/>
              <a:gd name="T4" fmla="*/ 189 w 2379"/>
              <a:gd name="T5" fmla="*/ 818 h 1260"/>
              <a:gd name="T6" fmla="*/ 454 w 2379"/>
              <a:gd name="T7" fmla="*/ 1194 h 1260"/>
              <a:gd name="T8" fmla="*/ 1705 w 2379"/>
              <a:gd name="T9" fmla="*/ 1177 h 1260"/>
              <a:gd name="T10" fmla="*/ 2349 w 2379"/>
              <a:gd name="T11" fmla="*/ 1068 h 1260"/>
              <a:gd name="T12" fmla="*/ 2300 w 2379"/>
              <a:gd name="T13" fmla="*/ 517 h 1260"/>
              <a:gd name="T14" fmla="*/ 1942 w 2379"/>
              <a:gd name="T15" fmla="*/ 60 h 1260"/>
              <a:gd name="T16" fmla="*/ 1215 w 2379"/>
              <a:gd name="T17" fmla="*/ 152 h 1260"/>
              <a:gd name="T18" fmla="*/ 360 w 2379"/>
              <a:gd name="T19" fmla="*/ 78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9" h="1260">
                <a:moveTo>
                  <a:pt x="360" y="78"/>
                </a:moveTo>
                <a:cubicBezTo>
                  <a:pt x="189" y="79"/>
                  <a:pt x="0" y="144"/>
                  <a:pt x="141" y="488"/>
                </a:cubicBezTo>
                <a:cubicBezTo>
                  <a:pt x="198" y="627"/>
                  <a:pt x="190" y="731"/>
                  <a:pt x="189" y="818"/>
                </a:cubicBezTo>
                <a:cubicBezTo>
                  <a:pt x="186" y="972"/>
                  <a:pt x="95" y="1211"/>
                  <a:pt x="454" y="1194"/>
                </a:cubicBezTo>
                <a:cubicBezTo>
                  <a:pt x="791" y="1178"/>
                  <a:pt x="1367" y="1146"/>
                  <a:pt x="1705" y="1177"/>
                </a:cubicBezTo>
                <a:cubicBezTo>
                  <a:pt x="2167" y="1219"/>
                  <a:pt x="2326" y="1260"/>
                  <a:pt x="2349" y="1068"/>
                </a:cubicBezTo>
                <a:cubicBezTo>
                  <a:pt x="2372" y="876"/>
                  <a:pt x="2199" y="882"/>
                  <a:pt x="2300" y="517"/>
                </a:cubicBezTo>
                <a:cubicBezTo>
                  <a:pt x="2379" y="234"/>
                  <a:pt x="2197" y="0"/>
                  <a:pt x="1942" y="60"/>
                </a:cubicBezTo>
                <a:cubicBezTo>
                  <a:pt x="1637" y="132"/>
                  <a:pt x="1487" y="122"/>
                  <a:pt x="1215" y="152"/>
                </a:cubicBezTo>
                <a:cubicBezTo>
                  <a:pt x="970" y="179"/>
                  <a:pt x="753" y="74"/>
                  <a:pt x="360" y="78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E0AD5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9404B3-6E58-46B2-9B5B-09FFB0A31DB8}"/>
              </a:ext>
            </a:extLst>
          </p:cNvPr>
          <p:cNvSpPr txBox="1"/>
          <p:nvPr/>
        </p:nvSpPr>
        <p:spPr>
          <a:xfrm>
            <a:off x="2412879" y="1694413"/>
            <a:ext cx="780643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Khoa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GB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GB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endParaRPr lang="en-GB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4568" cy="5156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5" y="941585"/>
            <a:ext cx="543778" cy="54942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43" y="53496"/>
            <a:ext cx="500297" cy="48899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474" y="1031478"/>
            <a:ext cx="805806" cy="31838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21" y="119276"/>
            <a:ext cx="825922" cy="84642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9448" y="223935"/>
            <a:ext cx="1112552" cy="152511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1417" y="11568"/>
            <a:ext cx="722545" cy="69489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8050" y="1141747"/>
            <a:ext cx="1011824" cy="77276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2340" y="730276"/>
            <a:ext cx="352818" cy="352827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1120" y="642472"/>
            <a:ext cx="566724" cy="54312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300" y="3080270"/>
            <a:ext cx="1200764" cy="116819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1172041" y="1059758"/>
            <a:ext cx="1847329" cy="183107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5280" y="5054134"/>
            <a:ext cx="1559812" cy="1191281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754142" y="1713535"/>
            <a:ext cx="647168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endParaRPr lang="zh-CN" altLang="en-US" sz="3200" b="1" dirty="0">
              <a:solidFill>
                <a:srgbClr val="565E7D"/>
              </a:solidFill>
              <a:latin typeface="Cambria" panose="02040503050406030204" pitchFamily="18" charset="0"/>
              <a:ea typeface="张海山锐线体2.0" panose="020000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48172" y="3329072"/>
            <a:ext cx="10546804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200" b="1" dirty="0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E0AD5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endParaRPr lang="zh-CN" altLang="en-US" sz="3200" b="1" dirty="0">
              <a:solidFill>
                <a:srgbClr val="E0AD5B"/>
              </a:solidFill>
              <a:latin typeface="Cambria" panose="02040503050406030204" pitchFamily="18" charset="0"/>
              <a:ea typeface="张海山锐线体2.0" panose="02000000000000000000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179458" y="5090357"/>
            <a:ext cx="8489167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200" b="1" dirty="0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89A9B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endParaRPr lang="zh-CN" altLang="en-US" sz="3200" b="1" dirty="0">
              <a:solidFill>
                <a:srgbClr val="89A9BB"/>
              </a:solidFill>
              <a:latin typeface="Cambria" panose="02040503050406030204" pitchFamily="18" charset="0"/>
              <a:ea typeface="张海山锐线体2.0" panose="02000000000000000000" pitchFamily="2" charset="-122"/>
            </a:endParaRPr>
          </a:p>
        </p:txBody>
      </p:sp>
      <p:sp>
        <p:nvSpPr>
          <p:cNvPr id="23" name="文本框 43">
            <a:extLst>
              <a:ext uri="{FF2B5EF4-FFF2-40B4-BE49-F238E27FC236}">
                <a16:creationId xmlns:a16="http://schemas.microsoft.com/office/drawing/2014/main" id="{352FEE13-70EA-4D7B-B185-BF0E43403AC6}"/>
              </a:ext>
            </a:extLst>
          </p:cNvPr>
          <p:cNvSpPr txBox="1"/>
          <p:nvPr/>
        </p:nvSpPr>
        <p:spPr>
          <a:xfrm>
            <a:off x="3911062" y="290961"/>
            <a:ext cx="4929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565E7D"/>
                </a:solidFill>
                <a:latin typeface="Calibri" panose="020F0502020204030204" pitchFamily="34" charset="0"/>
                <a:ea typeface="张海山锐线体2.0" panose="02000000000000000000" pitchFamily="2" charset="-122"/>
              </a:rPr>
              <a:t>NỘI DUNG</a:t>
            </a:r>
            <a:endParaRPr lang="zh-CN" altLang="en-US" sz="4800" b="1" dirty="0">
              <a:solidFill>
                <a:srgbClr val="565E7D"/>
              </a:solidFill>
              <a:latin typeface="Calibri" panose="020F0502020204030204" pitchFamily="34" charset="0"/>
              <a:ea typeface="张海山锐线体2.0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314890" cy="57055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1" y="809955"/>
            <a:ext cx="601719" cy="60797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58" y="76937"/>
            <a:ext cx="553604" cy="54109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44" y="1047952"/>
            <a:ext cx="891666" cy="35231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458" y="33604"/>
            <a:ext cx="913925" cy="93660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0229" y="192630"/>
            <a:ext cx="980432" cy="134399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9840" y="30625"/>
            <a:ext cx="636740" cy="61237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6998" y="883609"/>
            <a:ext cx="891666" cy="6809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4714" y="814749"/>
            <a:ext cx="310920" cy="310928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04314" y="192630"/>
            <a:ext cx="499423" cy="478628"/>
          </a:xfrm>
          <a:prstGeom prst="rect">
            <a:avLst/>
          </a:prstGeom>
        </p:spPr>
      </p:pic>
      <p:sp>
        <p:nvSpPr>
          <p:cNvPr id="27" name="矩形 49">
            <a:extLst>
              <a:ext uri="{FF2B5EF4-FFF2-40B4-BE49-F238E27FC236}">
                <a16:creationId xmlns:a16="http://schemas.microsoft.com/office/drawing/2014/main" id="{49283F13-D42F-4D32-83E4-AD36CB8B6766}"/>
              </a:ext>
            </a:extLst>
          </p:cNvPr>
          <p:cNvSpPr/>
          <p:nvPr/>
        </p:nvSpPr>
        <p:spPr>
          <a:xfrm>
            <a:off x="2862614" y="378870"/>
            <a:ext cx="6471680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b="1" dirty="0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565E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endParaRPr lang="zh-CN" altLang="en-US" sz="3200" b="1" dirty="0">
              <a:solidFill>
                <a:srgbClr val="565E7D"/>
              </a:solidFill>
              <a:latin typeface="Cambria" panose="02040503050406030204" pitchFamily="18" charset="0"/>
              <a:ea typeface="张海山锐线体2.0" panose="02000000000000000000" pitchFamily="2" charset="-122"/>
            </a:endParaRPr>
          </a:p>
        </p:txBody>
      </p:sp>
      <p:sp>
        <p:nvSpPr>
          <p:cNvPr id="28" name="Text Box 54">
            <a:extLst>
              <a:ext uri="{FF2B5EF4-FFF2-40B4-BE49-F238E27FC236}">
                <a16:creationId xmlns:a16="http://schemas.microsoft.com/office/drawing/2014/main" id="{235E2ABC-7A53-4193-9B2D-5F1DAB9E4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64" y="1804149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Bài văn mẫu tả cô giáo mà em yêu quý – Văn mẫu lớp 5">
            <a:extLst>
              <a:ext uri="{FF2B5EF4-FFF2-40B4-BE49-F238E27FC236}">
                <a16:creationId xmlns:a16="http://schemas.microsoft.com/office/drawing/2014/main" id="{3D9CBF02-0E80-433A-8BC8-20CD3B200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13" b="91094" l="10000" r="90000">
                        <a14:foregroundMark x1="40625" y1="9219" x2="50938" y2="8281"/>
                        <a14:foregroundMark x1="50938" y1="8281" x2="56094" y2="5469"/>
                        <a14:foregroundMark x1="49063" y1="5313" x2="49063" y2="5313"/>
                        <a14:foregroundMark x1="48906" y1="35469" x2="53438" y2="52500"/>
                        <a14:foregroundMark x1="71719" y1="29219" x2="68750" y2="36719"/>
                        <a14:foregroundMark x1="68750" y1="36719" x2="67344" y2="38594"/>
                        <a14:foregroundMark x1="66250" y1="38594" x2="66250" y2="36406"/>
                        <a14:foregroundMark x1="65625" y1="37188" x2="65625" y2="37188"/>
                        <a14:foregroundMark x1="65625" y1="35938" x2="65625" y2="35938"/>
                        <a14:foregroundMark x1="64844" y1="36719" x2="64844" y2="36719"/>
                        <a14:foregroundMark x1="70000" y1="28281" x2="70000" y2="28281"/>
                        <a14:foregroundMark x1="38438" y1="64219" x2="38438" y2="64219"/>
                        <a14:foregroundMark x1="38438" y1="60781" x2="39531" y2="68125"/>
                        <a14:foregroundMark x1="37813" y1="62031" x2="37813" y2="62031"/>
                        <a14:foregroundMark x1="37031" y1="62187" x2="37031" y2="62187"/>
                        <a14:foregroundMark x1="47031" y1="91094" x2="47031" y2="8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11" y="2359152"/>
            <a:ext cx="4351176" cy="43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è đi học">
            <a:extLst>
              <a:ext uri="{FF2B5EF4-FFF2-40B4-BE49-F238E27FC236}">
                <a16:creationId xmlns:a16="http://schemas.microsoft.com/office/drawing/2014/main" id="{4253FA0A-1466-41F9-B8B5-39FA3A88A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046" y="3558325"/>
            <a:ext cx="4427499" cy="27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Ấm nhôm liên xô – cán gỗ (3 lít, 5 lít) – Hoài Thương Gia Dụng">
            <a:extLst>
              <a:ext uri="{FF2B5EF4-FFF2-40B4-BE49-F238E27FC236}">
                <a16:creationId xmlns:a16="http://schemas.microsoft.com/office/drawing/2014/main" id="{BA2D656D-3F1E-4AF9-9FBE-CE7A0886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89" y="-106680"/>
            <a:ext cx="3039717" cy="30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1" descr="67813_PE181748_S4">
            <a:extLst>
              <a:ext uri="{FF2B5EF4-FFF2-40B4-BE49-F238E27FC236}">
                <a16:creationId xmlns:a16="http://schemas.microsoft.com/office/drawing/2014/main" id="{9BC4E864-FE80-4339-A251-3C0B8849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102705"/>
            <a:ext cx="3429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3" descr="Picture1xfcbc">
            <a:extLst>
              <a:ext uri="{FF2B5EF4-FFF2-40B4-BE49-F238E27FC236}">
                <a16:creationId xmlns:a16="http://schemas.microsoft.com/office/drawing/2014/main" id="{C6A24C8C-9340-4946-8F2C-514A9424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783" y="262558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4" descr="200906301053436798">
            <a:extLst>
              <a:ext uri="{FF2B5EF4-FFF2-40B4-BE49-F238E27FC236}">
                <a16:creationId xmlns:a16="http://schemas.microsoft.com/office/drawing/2014/main" id="{4975CA9A-EE62-4B14-885B-18EB008E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13" y="3944682"/>
            <a:ext cx="2895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5" descr="dung%20cu">
            <a:extLst>
              <a:ext uri="{FF2B5EF4-FFF2-40B4-BE49-F238E27FC236}">
                <a16:creationId xmlns:a16="http://schemas.microsoft.com/office/drawing/2014/main" id="{A30F7504-599B-42D4-9BC2-7E9F153B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83" y="3792282"/>
            <a:ext cx="3048000" cy="2590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6" descr="DSC_0533">
            <a:extLst>
              <a:ext uri="{FF2B5EF4-FFF2-40B4-BE49-F238E27FC236}">
                <a16:creationId xmlns:a16="http://schemas.microsoft.com/office/drawing/2014/main" id="{D88946DD-6518-4DB9-BE44-DE70DB72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383" y="3792282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4">
            <a:extLst>
              <a:ext uri="{FF2B5EF4-FFF2-40B4-BE49-F238E27FC236}">
                <a16:creationId xmlns:a16="http://schemas.microsoft.com/office/drawing/2014/main" id="{38A72253-337A-4581-9999-38A78C01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183" y="3100949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bếp</a:t>
            </a:r>
            <a:endParaRPr lang="en-US" alt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Nokia Booklet 3G có khung bằng hợp kim nhôm">
            <a:extLst>
              <a:ext uri="{FF2B5EF4-FFF2-40B4-BE49-F238E27FC236}">
                <a16:creationId xmlns:a16="http://schemas.microsoft.com/office/drawing/2014/main" id="{572FD883-B7A8-4EC8-8A7A-FCD6C28E4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838575"/>
            <a:ext cx="487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9" descr="kqi1245986919">
            <a:extLst>
              <a:ext uri="{FF2B5EF4-FFF2-40B4-BE49-F238E27FC236}">
                <a16:creationId xmlns:a16="http://schemas.microsoft.com/office/drawing/2014/main" id="{5EDA878E-B486-4237-B38C-B08058F3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626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product4-s">
            <a:extLst>
              <a:ext uri="{FF2B5EF4-FFF2-40B4-BE49-F238E27FC236}">
                <a16:creationId xmlns:a16="http://schemas.microsoft.com/office/drawing/2014/main" id="{C478AB56-CDAC-4EFE-BA0F-FBD406A9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426" y="76200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C0EBD18C-B545-4429-BFB2-1F0BEB854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799" y="4343400"/>
            <a:ext cx="6423025" cy="14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ăng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ten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móc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53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hom kinh">
            <a:extLst>
              <a:ext uri="{FF2B5EF4-FFF2-40B4-BE49-F238E27FC236}">
                <a16:creationId xmlns:a16="http://schemas.microsoft.com/office/drawing/2014/main" id="{2FF8270F-5F33-451F-93F8-62B61FFC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22" y="3810000"/>
            <a:ext cx="4038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5">
            <a:extLst>
              <a:ext uri="{FF2B5EF4-FFF2-40B4-BE49-F238E27FC236}">
                <a16:creationId xmlns:a16="http://schemas.microsoft.com/office/drawing/2014/main" id="{0C8B6759-5ADE-4DF1-8DD2-8065B2EEC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131344"/>
            <a:ext cx="861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lái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đạp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thang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alt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" name="Picture 57" descr="20110110091212Tay_lai">
            <a:extLst>
              <a:ext uri="{FF2B5EF4-FFF2-40B4-BE49-F238E27FC236}">
                <a16:creationId xmlns:a16="http://schemas.microsoft.com/office/drawing/2014/main" id="{F658E317-6942-4FCF-9878-90FD7500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1" y="0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S-18[1]">
            <a:extLst>
              <a:ext uri="{FF2B5EF4-FFF2-40B4-BE49-F238E27FC236}">
                <a16:creationId xmlns:a16="http://schemas.microsoft.com/office/drawing/2014/main" id="{4CCFC26C-0F7A-4613-97FC-57FFD745F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" r="37836"/>
          <a:stretch/>
        </p:blipFill>
        <p:spPr bwMode="auto">
          <a:xfrm>
            <a:off x="7726017" y="0"/>
            <a:ext cx="2226365" cy="323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big_252894_49_NHOM-KINH-NHOM-KINH-CAO-CAP-NHOM-VIET-NHAT">
            <a:extLst>
              <a:ext uri="{FF2B5EF4-FFF2-40B4-BE49-F238E27FC236}">
                <a16:creationId xmlns:a16="http://schemas.microsoft.com/office/drawing/2014/main" id="{04E27323-9855-468C-9475-6551F830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1" y="3886200"/>
            <a:ext cx="480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ages">
            <a:extLst>
              <a:ext uri="{FF2B5EF4-FFF2-40B4-BE49-F238E27FC236}">
                <a16:creationId xmlns:a16="http://schemas.microsoft.com/office/drawing/2014/main" id="{0EAB2558-83C4-4C65-A1F2-456BC8C1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505200"/>
            <a:ext cx="2254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9B20641C-8ED9-488B-B085-B20764202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887" y="5938354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alt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 </a:t>
            </a:r>
            <a:r>
              <a:rPr lang="en-US" altLang="vi-V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endParaRPr lang="en-US" altLang="vi-VN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 descr="Suaprocare">
            <a:extLst>
              <a:ext uri="{FF2B5EF4-FFF2-40B4-BE49-F238E27FC236}">
                <a16:creationId xmlns:a16="http://schemas.microsoft.com/office/drawing/2014/main" id="{D96D1B32-DA23-4354-B8A3-866B36CB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6 lon nước ngọt Coca Cola 250ml giá tốt tại Bách hoá XANH">
            <a:extLst>
              <a:ext uri="{FF2B5EF4-FFF2-40B4-BE49-F238E27FC236}">
                <a16:creationId xmlns:a16="http://schemas.microsoft.com/office/drawing/2014/main" id="{ED2C05D3-C552-474B-B215-A22CF4D3C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68" y="516834"/>
            <a:ext cx="5963479" cy="4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1131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Arial</vt:lpstr>
      <vt:lpstr>Calibri</vt:lpstr>
      <vt:lpstr>Cambria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User</cp:lastModifiedBy>
  <cp:revision>57</cp:revision>
  <dcterms:created xsi:type="dcterms:W3CDTF">2019-12-24T02:44:00Z</dcterms:created>
  <dcterms:modified xsi:type="dcterms:W3CDTF">2021-11-21T02:02:24Z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F85651321E6945189CA303D546E65A8E</vt:lpwstr>
  </property>
</Properties>
</file>