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0" r:id="rId3"/>
    <p:sldId id="279" r:id="rId4"/>
    <p:sldId id="278" r:id="rId5"/>
    <p:sldId id="277" r:id="rId6"/>
    <p:sldId id="272" r:id="rId7"/>
    <p:sldId id="275" r:id="rId8"/>
    <p:sldId id="283" r:id="rId9"/>
    <p:sldId id="282" r:id="rId10"/>
    <p:sldId id="280" r:id="rId11"/>
    <p:sldId id="281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n-US"/>
              <a:t>10/27/2021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n-US"/>
              <a:t>10/27/2021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10/27/2021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en-US"/>
              <a:t>10/27/2021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10/27/2021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10/27/2021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10/27/2021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10/27/2021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10/27/2021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10/27/2021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10/27/2021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err="1" smtClean="0"/>
              <a:t>Luyện</a:t>
            </a:r>
            <a:r>
              <a:rPr lang="en-US" sz="7200" dirty="0" smtClean="0"/>
              <a:t> </a:t>
            </a:r>
            <a:r>
              <a:rPr lang="en-US" sz="7200" dirty="0" err="1" smtClean="0"/>
              <a:t>tập</a:t>
            </a:r>
            <a:r>
              <a:rPr lang="en-US" sz="7200" dirty="0" smtClean="0"/>
              <a:t> </a:t>
            </a:r>
            <a:r>
              <a:rPr lang="en-US" sz="7200" dirty="0" err="1" smtClean="0"/>
              <a:t>chung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SGK </a:t>
            </a:r>
            <a:r>
              <a:rPr lang="en-US" sz="3200" dirty="0" err="1" smtClean="0"/>
              <a:t>trang</a:t>
            </a:r>
            <a:r>
              <a:rPr lang="en-US" sz="3200" dirty="0" smtClean="0"/>
              <a:t> 47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5756" y="1965178"/>
            <a:ext cx="8641068" cy="83820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vi-V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 NHANH – AI ĐÚNG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215644" y="3902076"/>
            <a:ext cx="144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</a:rPr>
              <a:t>A. 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645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6873244" y="3886201"/>
            <a:ext cx="144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</a:rPr>
              <a:t>B. 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64,5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3246132" y="4587876"/>
            <a:ext cx="21602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</a:rPr>
              <a:t>C.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645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6873244" y="4511676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</a:rPr>
              <a:t>D. 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6450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5154933" y="5615937"/>
            <a:ext cx="2286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 dirty="0" err="1">
                <a:solidFill>
                  <a:srgbClr val="FF0000"/>
                </a:solidFill>
              </a:rPr>
              <a:t>Đáp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án</a:t>
            </a:r>
            <a:r>
              <a:rPr lang="en-US" sz="3000" b="1" dirty="0" smtClean="0">
                <a:solidFill>
                  <a:srgbClr val="FF0000"/>
                </a:solidFill>
              </a:rPr>
              <a:t>:</a:t>
            </a:r>
            <a:r>
              <a:rPr lang="vi-VN" sz="3000" b="1" dirty="0" smtClean="0">
                <a:solidFill>
                  <a:srgbClr val="FF0000"/>
                </a:solidFill>
              </a:rPr>
              <a:t>  </a:t>
            </a:r>
            <a:r>
              <a:rPr lang="en-US" sz="3000" b="1" dirty="0" smtClean="0">
                <a:solidFill>
                  <a:srgbClr val="FF0000"/>
                </a:solidFill>
              </a:rPr>
              <a:t>A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12297" name="Picture 5" descr="Comemorativo_0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963" y="443936"/>
            <a:ext cx="16764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1869895" y="2956758"/>
            <a:ext cx="472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6,45 km</a:t>
            </a:r>
            <a:r>
              <a:rPr lang="en-US" sz="3600" b="1" baseline="300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=……ha                          </a:t>
            </a:r>
            <a:endParaRPr lang="en-US" sz="36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2247093" y="719726"/>
            <a:ext cx="415834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4400" b="1" i="1" kern="0" dirty="0">
                <a:solidFill>
                  <a:schemeClr val="bg1"/>
                </a:solidFill>
              </a:rPr>
              <a:t>CỦNG CỐ</a:t>
            </a:r>
          </a:p>
        </p:txBody>
      </p:sp>
      <p:pic>
        <p:nvPicPr>
          <p:cNvPr id="37" name="Picture 5" descr="Comemorativo_0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43936"/>
            <a:ext cx="185056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15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32777" grpId="0"/>
      <p:bldP spid="32778" grpId="0"/>
      <p:bldP spid="32779" grpId="0"/>
      <p:bldP spid="32780" grpId="0"/>
      <p:bldP spid="32781" grpId="0"/>
      <p:bldP spid="3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215644" y="3902076"/>
            <a:ext cx="21602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</a:rPr>
              <a:t>A. 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16,023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6873244" y="3886201"/>
            <a:ext cx="21031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</a:rPr>
              <a:t>B. 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16,0023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3246132" y="4587876"/>
            <a:ext cx="21602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</a:rPr>
              <a:t>C.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0,1623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6873244" y="4511676"/>
            <a:ext cx="21031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</a:rPr>
              <a:t>D. 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162,3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5429245" y="5638801"/>
            <a:ext cx="2286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 dirty="0" err="1">
                <a:solidFill>
                  <a:srgbClr val="FF0000"/>
                </a:solidFill>
              </a:rPr>
              <a:t>Đáp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án</a:t>
            </a:r>
            <a:r>
              <a:rPr lang="en-US" sz="3000" b="1" dirty="0">
                <a:solidFill>
                  <a:srgbClr val="FF0000"/>
                </a:solidFill>
              </a:rPr>
              <a:t>: B</a:t>
            </a:r>
          </a:p>
        </p:txBody>
      </p:sp>
      <p:pic>
        <p:nvPicPr>
          <p:cNvPr id="12297" name="Picture 5" descr="Comemorativo_0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430657"/>
            <a:ext cx="16764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1933576" y="2955086"/>
            <a:ext cx="560260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 hm</a:t>
            </a:r>
            <a:r>
              <a:rPr lang="en-US" sz="3600" b="1" baseline="300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23m</a:t>
            </a:r>
            <a:r>
              <a:rPr lang="en-US" sz="3600" b="1" baseline="30000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=…….ha</a:t>
            </a:r>
            <a:endParaRPr lang="en-US" sz="3600" b="1" dirty="0">
              <a:solidFill>
                <a:srgbClr val="C00000"/>
              </a:solidFill>
              <a:latin typeface="Arial" pitchFamily="34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</a:t>
            </a:r>
            <a:endParaRPr lang="en-US" sz="32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2301244" y="880971"/>
            <a:ext cx="457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4400" b="1" i="1" kern="0" dirty="0">
                <a:solidFill>
                  <a:schemeClr val="bg1"/>
                </a:solidFill>
              </a:rPr>
              <a:t>CỦNG CỐ</a:t>
            </a:r>
          </a:p>
        </p:txBody>
      </p:sp>
      <p:pic>
        <p:nvPicPr>
          <p:cNvPr id="37" name="Picture 5" descr="Comemorativo_0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30657"/>
            <a:ext cx="185056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712732" y="1918028"/>
            <a:ext cx="8641068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vi-V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 NHANH – AI ĐÚNG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68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  <p:bldP spid="32778" grpId="0"/>
      <p:bldP spid="32779" grpId="0"/>
      <p:bldP spid="32780" grpId="0"/>
      <p:bldP spid="32781" grpId="0"/>
      <p:bldP spid="3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 descr="Diagonal brick"/>
          <p:cNvSpPr>
            <a:spLocks noChangeArrowheads="1" noChangeShapeType="1" noTextEdit="1"/>
          </p:cNvSpPr>
          <p:nvPr/>
        </p:nvSpPr>
        <p:spPr bwMode="auto">
          <a:xfrm>
            <a:off x="4343400" y="609600"/>
            <a:ext cx="3124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33CC33"/>
                  </a:solidFill>
                  <a:prstDash val="dash"/>
                  <a:round/>
                  <a:headEnd/>
                  <a:tailEnd/>
                </a:ln>
                <a:pattFill prst="diagBrick">
                  <a:fgClr>
                    <a:srgbClr val="33CC33"/>
                  </a:fgClr>
                  <a:bgClr>
                    <a:schemeClr val="accent2"/>
                  </a:bgClr>
                </a:patt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2819400" y="2209800"/>
            <a:ext cx="73914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Ôn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tập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latin typeface="+mn-lt"/>
              </a:rPr>
              <a:t>	</a:t>
            </a:r>
            <a:r>
              <a:rPr lang="en-US" altLang="en-US" sz="3200" b="1" dirty="0" err="1">
                <a:latin typeface="+mn-lt"/>
              </a:rPr>
              <a:t>Bảng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đơn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vị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đo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diện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tích</a:t>
            </a:r>
            <a:endParaRPr lang="en-US" altLang="en-US" sz="3200" b="1" dirty="0">
              <a:latin typeface="+mn-lt"/>
            </a:endParaRP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Chuẩn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bị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+mn-lt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200" b="1" dirty="0">
                <a:latin typeface="+mn-lt"/>
              </a:rPr>
              <a:t>	</a:t>
            </a:r>
            <a:r>
              <a:rPr lang="en-US" altLang="en-US" sz="3200" b="1" dirty="0" err="1">
                <a:latin typeface="+mn-lt"/>
              </a:rPr>
              <a:t>Luyện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>
                <a:latin typeface="+mn-lt"/>
              </a:rPr>
              <a:t>tập</a:t>
            </a:r>
            <a:r>
              <a:rPr lang="en-US" altLang="en-US" sz="3200" b="1" dirty="0">
                <a:latin typeface="+mn-lt"/>
              </a:rPr>
              <a:t> </a:t>
            </a:r>
            <a:r>
              <a:rPr lang="en-US" altLang="en-US" sz="3200" b="1" dirty="0" err="1" smtClean="0">
                <a:latin typeface="+mn-lt"/>
              </a:rPr>
              <a:t>chung</a:t>
            </a:r>
            <a:r>
              <a:rPr lang="vi-VN" altLang="en-US" sz="3200" b="1" dirty="0" smtClean="0">
                <a:latin typeface="+mn-lt"/>
              </a:rPr>
              <a:t>  </a:t>
            </a:r>
            <a:r>
              <a:rPr lang="en-US" altLang="en-US" b="1" dirty="0" smtClean="0">
                <a:latin typeface="+mn-lt"/>
              </a:rPr>
              <a:t>(Trang </a:t>
            </a:r>
            <a:r>
              <a:rPr lang="vi-VN" altLang="en-US" b="1" dirty="0" smtClean="0">
                <a:latin typeface="+mn-lt"/>
              </a:rPr>
              <a:t>48- Phần trên</a:t>
            </a:r>
            <a:r>
              <a:rPr lang="en-US" altLang="en-US" b="1" dirty="0" smtClean="0">
                <a:latin typeface="+mn-lt"/>
              </a:rPr>
              <a:t>)</a:t>
            </a:r>
            <a:endParaRPr lang="en-US" alt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2978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40526" y="666205"/>
            <a:ext cx="3119410" cy="940182"/>
          </a:xfrm>
        </p:spPr>
        <p:txBody>
          <a:bodyPr>
            <a:normAutofit/>
          </a:bodyPr>
          <a:lstStyle/>
          <a:p>
            <a:r>
              <a:rPr lang="vi-VN" sz="4800" smtClean="0"/>
              <a:t>Khởi động</a:t>
            </a:r>
            <a:r>
              <a:rPr lang="en-US" sz="4800" dirty="0" smtClean="0"/>
              <a:t>:</a:t>
            </a:r>
            <a:endParaRPr lang="en-US" sz="4800" dirty="0"/>
          </a:p>
        </p:txBody>
      </p:sp>
      <p:sp>
        <p:nvSpPr>
          <p:cNvPr id="3" name="Rounded Rectangle 2"/>
          <p:cNvSpPr/>
          <p:nvPr/>
        </p:nvSpPr>
        <p:spPr>
          <a:xfrm>
            <a:off x="1091402" y="2168434"/>
            <a:ext cx="9326880" cy="34616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616619" y="2348230"/>
            <a:ext cx="79216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1.  </a:t>
            </a:r>
            <a:r>
              <a:rPr lang="vi-VN" altLang="en-US" b="1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110m</a:t>
            </a:r>
            <a:r>
              <a:rPr lang="vi-VN" altLang="en-US" b="1" baseline="30000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2</a:t>
            </a:r>
            <a:r>
              <a:rPr lang="vi-VN" altLang="en-US" b="1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 8dm</a:t>
            </a:r>
            <a:r>
              <a:rPr lang="vi-VN" altLang="en-US" b="1" baseline="30000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2</a:t>
            </a:r>
            <a:r>
              <a:rPr lang="vi-VN" altLang="en-US" b="1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 = ... </a:t>
            </a:r>
            <a:r>
              <a:rPr lang="vi-VN" altLang="en-US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m</a:t>
            </a:r>
            <a:r>
              <a:rPr lang="vi-VN" altLang="en-US" b="1" baseline="30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2</a:t>
            </a:r>
            <a:endParaRPr lang="vi-VN" altLang="en-US" b="1" dirty="0">
              <a:solidFill>
                <a:schemeClr val="tx2">
                  <a:lumMod val="95000"/>
                  <a:lumOff val="5000"/>
                </a:schemeClr>
              </a:solidFill>
              <a:latin typeface="+mj-lt"/>
            </a:endParaRPr>
          </a:p>
          <a:p>
            <a:pPr eaLnBrk="1" hangingPunct="1"/>
            <a:r>
              <a:rPr lang="vi-VN" alt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A. 110,08m</a:t>
            </a:r>
            <a:r>
              <a:rPr lang="vi-VN" altLang="en-US" baseline="30000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2</a:t>
            </a:r>
            <a:r>
              <a:rPr lang="vi-VN" alt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      B. 11,08m</a:t>
            </a:r>
            <a:r>
              <a:rPr lang="vi-VN" altLang="en-US" baseline="30000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2 </a:t>
            </a:r>
            <a:r>
              <a:rPr lang="vi-VN" alt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    C. 110,8m</a:t>
            </a:r>
            <a:r>
              <a:rPr lang="vi-VN" altLang="en-US" baseline="30000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1615032" y="2862580"/>
            <a:ext cx="431800" cy="4318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615032" y="3426188"/>
            <a:ext cx="79216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2.  </a:t>
            </a:r>
            <a:r>
              <a:rPr lang="en-US" altLang="en-US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70m</a:t>
            </a:r>
            <a:r>
              <a:rPr lang="en-US" altLang="en-US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²=….ha</a:t>
            </a:r>
            <a:endParaRPr lang="vi-VN" altLang="en-US" b="1" dirty="0">
              <a:solidFill>
                <a:schemeClr val="tx2">
                  <a:lumMod val="95000"/>
                  <a:lumOff val="5000"/>
                </a:schemeClr>
              </a:solidFill>
              <a:latin typeface="+mj-lt"/>
            </a:endParaRPr>
          </a:p>
          <a:p>
            <a:pPr eaLnBrk="1" hangingPunct="1"/>
            <a:r>
              <a:rPr lang="vi-VN" alt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A. </a:t>
            </a:r>
            <a:r>
              <a:rPr lang="en-US" altLang="en-US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0,07ha</a:t>
            </a:r>
            <a:r>
              <a:rPr lang="vi-VN" altLang="en-US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      </a:t>
            </a:r>
            <a:r>
              <a:rPr lang="vi-VN" alt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B. </a:t>
            </a:r>
            <a:r>
              <a:rPr lang="en-US" altLang="en-US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70000ha</a:t>
            </a:r>
            <a:r>
              <a:rPr lang="vi-VN" altLang="en-US" baseline="30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vi-VN" altLang="en-US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    </a:t>
            </a:r>
            <a:r>
              <a:rPr lang="vi-VN" alt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C. </a:t>
            </a:r>
            <a:r>
              <a:rPr lang="en-US" altLang="en-US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0,007</a:t>
            </a:r>
            <a:endParaRPr lang="vi-VN" altLang="en-US" baseline="30000" dirty="0">
              <a:solidFill>
                <a:schemeClr val="tx2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575844" y="3898719"/>
            <a:ext cx="431800" cy="4318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615032" y="4461310"/>
            <a:ext cx="79216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3. </a:t>
            </a:r>
            <a:r>
              <a:rPr lang="en-US" altLang="en-US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6dm</a:t>
            </a:r>
            <a:r>
              <a:rPr lang="en-US" altLang="en-US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² 70cm²  =….dm²</a:t>
            </a:r>
            <a:endParaRPr lang="vi-VN" altLang="en-US" b="1" dirty="0">
              <a:solidFill>
                <a:schemeClr val="tx2">
                  <a:lumMod val="95000"/>
                  <a:lumOff val="5000"/>
                </a:schemeClr>
              </a:solidFill>
              <a:latin typeface="+mj-lt"/>
            </a:endParaRPr>
          </a:p>
          <a:p>
            <a:pPr eaLnBrk="1" hangingPunct="1"/>
            <a:r>
              <a:rPr lang="vi-VN" alt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A. </a:t>
            </a:r>
            <a:r>
              <a:rPr lang="en-US" altLang="en-US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6,7dm</a:t>
            </a:r>
            <a:r>
              <a:rPr lang="en-US" altLang="en-US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²</a:t>
            </a:r>
            <a:r>
              <a:rPr lang="vi-VN" altLang="en-US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      </a:t>
            </a:r>
            <a:r>
              <a:rPr lang="vi-VN" alt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B. </a:t>
            </a:r>
            <a:r>
              <a:rPr lang="en-US" altLang="en-US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6,07dm</a:t>
            </a:r>
            <a:r>
              <a:rPr lang="en-US" altLang="en-US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²     </a:t>
            </a:r>
            <a:r>
              <a:rPr lang="vi-VN" altLang="en-US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C</a:t>
            </a:r>
            <a:r>
              <a:rPr lang="vi-VN" altLang="en-US" dirty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. </a:t>
            </a:r>
            <a:r>
              <a:rPr lang="en-US" altLang="en-US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+mj-lt"/>
              </a:rPr>
              <a:t>0,67dm</a:t>
            </a:r>
            <a:r>
              <a:rPr lang="en-US" altLang="en-US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²</a:t>
            </a:r>
            <a:endParaRPr lang="vi-VN" altLang="en-US" baseline="30000" dirty="0">
              <a:solidFill>
                <a:schemeClr val="tx2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1615032" y="4934385"/>
            <a:ext cx="431800" cy="4318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6"/>
          <p:cNvSpPr txBox="1">
            <a:spLocks noChangeArrowheads="1"/>
          </p:cNvSpPr>
          <p:nvPr/>
        </p:nvSpPr>
        <p:spPr bwMode="auto">
          <a:xfrm>
            <a:off x="2589213" y="-1870"/>
            <a:ext cx="7162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1276349" y="1328738"/>
            <a:ext cx="91170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chấm:</a:t>
            </a: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941354" y="504457"/>
            <a:ext cx="49026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87601" y="1900237"/>
            <a:ext cx="9482358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42m 34cm =           </a:t>
            </a:r>
            <a:r>
              <a:rPr lang="vi-V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        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56m 29cm =          </a:t>
            </a:r>
            <a:r>
              <a:rPr lang="vi-V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6m 2cm =        </a:t>
            </a:r>
            <a:r>
              <a:rPr lang="vi-V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4352m =          </a:t>
            </a:r>
            <a:r>
              <a:rPr lang="vi-V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03764" y="1881584"/>
            <a:ext cx="11079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42,34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362207" y="2374191"/>
            <a:ext cx="11079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562,9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895408" y="2863938"/>
            <a:ext cx="9028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6,02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690223" y="3369568"/>
            <a:ext cx="11079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4,352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659570"/>
              </p:ext>
            </p:extLst>
          </p:nvPr>
        </p:nvGraphicFramePr>
        <p:xfrm>
          <a:off x="1676400" y="4597400"/>
          <a:ext cx="8839201" cy="1919862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1262743"/>
                <a:gridCol w="1262743"/>
                <a:gridCol w="1262743"/>
                <a:gridCol w="1262743"/>
                <a:gridCol w="1262743"/>
                <a:gridCol w="1262743"/>
                <a:gridCol w="1262743"/>
              </a:tblGrid>
              <a:tr h="9599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99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Text Box 202"/>
          <p:cNvSpPr txBox="1">
            <a:spLocks noChangeArrowheads="1"/>
          </p:cNvSpPr>
          <p:nvPr/>
        </p:nvSpPr>
        <p:spPr bwMode="auto">
          <a:xfrm>
            <a:off x="3226760" y="4597400"/>
            <a:ext cx="753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  <a:endParaRPr lang="en-US" alt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03"/>
          <p:cNvSpPr>
            <a:spLocks noChangeArrowheads="1"/>
          </p:cNvSpPr>
          <p:nvPr/>
        </p:nvSpPr>
        <p:spPr bwMode="auto">
          <a:xfrm>
            <a:off x="4318761" y="4597400"/>
            <a:ext cx="9589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</a:t>
            </a:r>
            <a:endParaRPr lang="en-US" alt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204"/>
          <p:cNvSpPr>
            <a:spLocks noChangeArrowheads="1"/>
          </p:cNvSpPr>
          <p:nvPr/>
        </p:nvSpPr>
        <p:spPr bwMode="auto">
          <a:xfrm>
            <a:off x="6960559" y="4597400"/>
            <a:ext cx="753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alt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205"/>
          <p:cNvSpPr>
            <a:spLocks noChangeArrowheads="1"/>
          </p:cNvSpPr>
          <p:nvPr/>
        </p:nvSpPr>
        <p:spPr bwMode="auto">
          <a:xfrm>
            <a:off x="5883747" y="4597400"/>
            <a:ext cx="5261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alt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206"/>
          <p:cNvSpPr>
            <a:spLocks noChangeArrowheads="1"/>
          </p:cNvSpPr>
          <p:nvPr/>
        </p:nvSpPr>
        <p:spPr bwMode="auto">
          <a:xfrm>
            <a:off x="8291102" y="4597400"/>
            <a:ext cx="7088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207"/>
          <p:cNvSpPr>
            <a:spLocks noChangeArrowheads="1"/>
          </p:cNvSpPr>
          <p:nvPr/>
        </p:nvSpPr>
        <p:spPr bwMode="auto">
          <a:xfrm>
            <a:off x="9513503" y="4597400"/>
            <a:ext cx="8675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alt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208"/>
          <p:cNvSpPr>
            <a:spLocks noChangeArrowheads="1"/>
          </p:cNvSpPr>
          <p:nvPr/>
        </p:nvSpPr>
        <p:spPr bwMode="auto">
          <a:xfrm>
            <a:off x="1915484" y="4597400"/>
            <a:ext cx="753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endParaRPr lang="en-US" alt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643438" y="58166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5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875338" y="5816600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6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453438" y="58166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9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7158038" y="58166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2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143750" y="5816600"/>
            <a:ext cx="404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8439150" y="5816600"/>
            <a:ext cx="404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2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862638" y="58166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2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170613" y="5816600"/>
            <a:ext cx="29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VNI-Times" pitchFamily="2" charset="0"/>
              </a:rPr>
              <a:t>,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938838" y="58166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6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467600" y="5816600"/>
            <a:ext cx="22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VNI-Times" pitchFamily="2" charset="0"/>
              </a:rPr>
              <a:t>,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8453438" y="58166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4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7234238" y="58166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3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719638" y="58166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4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938838" y="58166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2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172200" y="5867400"/>
            <a:ext cx="22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438400" y="5816600"/>
            <a:ext cx="15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VNI-Times" pitchFamily="2" charset="0"/>
              </a:rPr>
              <a:t>,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552950" y="5816600"/>
            <a:ext cx="404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5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3348038" y="58166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3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052638" y="58166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4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1578769" y="4972556"/>
            <a:ext cx="9183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1048" y="20638"/>
            <a:ext cx="1761067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27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52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 nodeType="clickPar">
                      <p:stCondLst>
                        <p:cond delay="indefinite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 nodeType="clickPar">
                      <p:stCondLst>
                        <p:cond delay="indefinite"/>
                      </p:stCondLst>
                      <p:childTnLst>
                        <p:par>
                          <p:cTn id="2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 nodeType="clickPar">
                      <p:stCondLst>
                        <p:cond delay="indefinite"/>
                      </p:stCondLst>
                      <p:childTnLst>
                        <p:par>
                          <p:cTn id="2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 nodeType="clickPar">
                      <p:stCondLst>
                        <p:cond delay="indefinite"/>
                      </p:stCondLst>
                      <p:childTnLst>
                        <p:par>
                          <p:cTn id="2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 nodeType="clickPar">
                      <p:stCondLst>
                        <p:cond delay="indefinite"/>
                      </p:stCondLst>
                      <p:childTnLst>
                        <p:par>
                          <p:cTn id="2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 nodeType="clickPar">
                      <p:stCondLst>
                        <p:cond delay="indefinite"/>
                      </p:stCondLst>
                      <p:childTnLst>
                        <p:par>
                          <p:cTn id="2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 nodeType="clickPar">
                      <p:stCondLst>
                        <p:cond delay="indefinite"/>
                      </p:stCondLst>
                      <p:childTnLst>
                        <p:par>
                          <p:cTn id="2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4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95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6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7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 nodeType="clickPar">
                      <p:stCondLst>
                        <p:cond delay="indefinite"/>
                      </p:stCondLst>
                      <p:childTnLst>
                        <p:par>
                          <p:cTn id="2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 nodeType="clickPar">
                      <p:stCondLst>
                        <p:cond delay="indefinite"/>
                      </p:stCondLst>
                      <p:childTnLst>
                        <p:par>
                          <p:cTn id="3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 nodeType="clickPar">
                      <p:stCondLst>
                        <p:cond delay="indefinite"/>
                      </p:stCondLst>
                      <p:childTnLst>
                        <p:par>
                          <p:cTn id="3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8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9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/>
      <p:bldP spid="26" grpId="0"/>
      <p:bldP spid="14" grpId="0"/>
      <p:bldP spid="21" grpId="0"/>
      <p:bldP spid="22" grpId="0"/>
      <p:bldP spid="25" grpId="0"/>
      <p:bldP spid="28" grpId="0"/>
      <p:bldP spid="28" grpId="1"/>
      <p:bldP spid="30" grpId="0"/>
      <p:bldP spid="30" grpId="1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4" grpId="0"/>
      <p:bldP spid="34" grpId="1"/>
      <p:bldP spid="35" grpId="0"/>
      <p:bldP spid="35" grpId="1"/>
      <p:bldP spid="35" grpId="2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14663" y="2127250"/>
            <a:ext cx="1108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0,347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547688"/>
            <a:ext cx="9982200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vi-VN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Viết các số đo có đơn vị đo là ki-lô-gam: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500g =  …   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          </a:t>
            </a:r>
          </a:p>
          <a:p>
            <a:pPr marL="514350" indent="-514350" eaLnBrk="1" hangingPunct="1">
              <a:lnSpc>
                <a:spcPct val="150000"/>
              </a:lnSpc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347g =   …     kg          </a:t>
            </a:r>
          </a:p>
          <a:p>
            <a:pPr marL="514350" indent="-514350" eaLnBrk="1" hangingPunct="1">
              <a:lnSpc>
                <a:spcPct val="150000"/>
              </a:lnSpc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c.1,5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…      kg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676400" y="4267200"/>
          <a:ext cx="8839201" cy="2362200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1262743"/>
                <a:gridCol w="1262743"/>
                <a:gridCol w="1262743"/>
                <a:gridCol w="1262743"/>
                <a:gridCol w="1262743"/>
                <a:gridCol w="1262743"/>
                <a:gridCol w="1262743"/>
              </a:tblGrid>
              <a:tr h="1181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1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 Box 202"/>
          <p:cNvSpPr txBox="1">
            <a:spLocks noChangeArrowheads="1"/>
          </p:cNvSpPr>
          <p:nvPr/>
        </p:nvSpPr>
        <p:spPr bwMode="auto">
          <a:xfrm>
            <a:off x="3302000" y="45974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tạ</a:t>
            </a:r>
            <a:endParaRPr lang="en-US" altLang="en-US" baseline="30000">
              <a:latin typeface="VNI-Times" pitchFamily="2" charset="0"/>
            </a:endParaRPr>
          </a:p>
        </p:txBody>
      </p:sp>
      <p:sp>
        <p:nvSpPr>
          <p:cNvPr id="16" name="Rectangle 203"/>
          <p:cNvSpPr>
            <a:spLocks noChangeArrowheads="1"/>
          </p:cNvSpPr>
          <p:nvPr/>
        </p:nvSpPr>
        <p:spPr bwMode="auto">
          <a:xfrm>
            <a:off x="4456113" y="4597400"/>
            <a:ext cx="815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yến</a:t>
            </a:r>
            <a:endParaRPr lang="en-US" altLang="en-US" baseline="30000">
              <a:latin typeface="VNI-Times" pitchFamily="2" charset="0"/>
            </a:endParaRPr>
          </a:p>
        </p:txBody>
      </p:sp>
      <p:sp>
        <p:nvSpPr>
          <p:cNvPr id="17" name="Rectangle 204"/>
          <p:cNvSpPr>
            <a:spLocks noChangeArrowheads="1"/>
          </p:cNvSpPr>
          <p:nvPr/>
        </p:nvSpPr>
        <p:spPr bwMode="auto">
          <a:xfrm>
            <a:off x="7064375" y="4597400"/>
            <a:ext cx="658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hg</a:t>
            </a:r>
            <a:endParaRPr lang="en-US" altLang="en-US" baseline="30000">
              <a:latin typeface="VNI-Times" pitchFamily="2" charset="0"/>
            </a:endParaRPr>
          </a:p>
        </p:txBody>
      </p:sp>
      <p:sp>
        <p:nvSpPr>
          <p:cNvPr id="18" name="Rectangle 205"/>
          <p:cNvSpPr>
            <a:spLocks noChangeArrowheads="1"/>
          </p:cNvSpPr>
          <p:nvPr/>
        </p:nvSpPr>
        <p:spPr bwMode="auto">
          <a:xfrm>
            <a:off x="5816600" y="4597400"/>
            <a:ext cx="630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kg</a:t>
            </a:r>
            <a:endParaRPr lang="en-US" altLang="en-US" baseline="30000">
              <a:latin typeface="VNI-Times" pitchFamily="2" charset="0"/>
            </a:endParaRPr>
          </a:p>
        </p:txBody>
      </p:sp>
      <p:sp>
        <p:nvSpPr>
          <p:cNvPr id="19" name="Rectangle 206"/>
          <p:cNvSpPr>
            <a:spLocks noChangeArrowheads="1"/>
          </p:cNvSpPr>
          <p:nvPr/>
        </p:nvSpPr>
        <p:spPr bwMode="auto">
          <a:xfrm>
            <a:off x="8199438" y="4597400"/>
            <a:ext cx="877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dag</a:t>
            </a:r>
            <a:endParaRPr lang="en-US" altLang="en-US" baseline="30000">
              <a:latin typeface="VNI-Times" pitchFamily="2" charset="0"/>
            </a:endParaRPr>
          </a:p>
        </p:txBody>
      </p:sp>
      <p:sp>
        <p:nvSpPr>
          <p:cNvPr id="20" name="Rectangle 207"/>
          <p:cNvSpPr>
            <a:spLocks noChangeArrowheads="1"/>
          </p:cNvSpPr>
          <p:nvPr/>
        </p:nvSpPr>
        <p:spPr bwMode="auto">
          <a:xfrm>
            <a:off x="9571038" y="4597400"/>
            <a:ext cx="427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g</a:t>
            </a:r>
            <a:endParaRPr lang="en-US" altLang="en-US" baseline="30000">
              <a:latin typeface="VNI-Times" pitchFamily="2" charset="0"/>
            </a:endParaRPr>
          </a:p>
        </p:txBody>
      </p:sp>
      <p:sp>
        <p:nvSpPr>
          <p:cNvPr id="23" name="Rectangle 208"/>
          <p:cNvSpPr>
            <a:spLocks noChangeArrowheads="1"/>
          </p:cNvSpPr>
          <p:nvPr/>
        </p:nvSpPr>
        <p:spPr bwMode="auto">
          <a:xfrm>
            <a:off x="1943100" y="4597400"/>
            <a:ext cx="755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tấn</a:t>
            </a:r>
            <a:endParaRPr lang="en-US" altLang="en-US" baseline="30000">
              <a:latin typeface="VNI-Times" pitchFamily="2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124200" y="1454150"/>
            <a:ext cx="1108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0,500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175000" y="2889250"/>
            <a:ext cx="10064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362200" y="5740400"/>
            <a:ext cx="293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VNI-Times" pitchFamily="2" charset="0"/>
              </a:rPr>
              <a:t>,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9658350" y="5740400"/>
            <a:ext cx="404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0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439150" y="5740400"/>
            <a:ext cx="404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0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158038" y="57404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5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938838" y="57404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248400" y="5740400"/>
            <a:ext cx="22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VNI-Times" pitchFamily="2" charset="0"/>
              </a:rPr>
              <a:t>,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172200" y="5740400"/>
            <a:ext cx="293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VNI-Times" pitchFamily="2" charset="0"/>
              </a:rPr>
              <a:t>,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938838" y="57404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9672638" y="57404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7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439150" y="5740400"/>
            <a:ext cx="404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4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7158038" y="57404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3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938838" y="57404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719638" y="57404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348038" y="57404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5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128838" y="57404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1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676400" y="3726656"/>
            <a:ext cx="86153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5630" y="104342"/>
            <a:ext cx="1576340" cy="88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690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autoRev="1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autoRev="1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autoRev="1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autoRev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autoRev="1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autoRev="1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autoRev="1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14" dur="500" autoRev="1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5" dur="500" autoRev="1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6" dur="500" autoRev="1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37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9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41" dur="5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2" dur="5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3" dur="5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 nodeType="clickPar">
                      <p:stCondLst>
                        <p:cond delay="indefinite"/>
                      </p:stCondLst>
                      <p:childTnLst>
                        <p:par>
                          <p:cTn id="2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 nodeType="clickPar">
                      <p:stCondLst>
                        <p:cond delay="indefinite"/>
                      </p:stCondLst>
                      <p:childTnLst>
                        <p:par>
                          <p:cTn id="2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8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11111E-6 3.7037E-7 L 0.41736 -0.00185 " pathEditMode="relative" rAng="0" ptsTypes="AA">
                                      <p:cBhvr>
                                        <p:cTn id="2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 nodeType="clickPar">
                      <p:stCondLst>
                        <p:cond delay="indefinite"/>
                      </p:stCondLst>
                      <p:childTnLst>
                        <p:par>
                          <p:cTn id="2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9" presetID="53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 nodeType="clickPar">
                      <p:stCondLst>
                        <p:cond delay="indefinite"/>
                      </p:stCondLst>
                      <p:childTnLst>
                        <p:par>
                          <p:cTn id="2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  <p:bldP spid="10" grpId="0" build="allAtOnce"/>
      <p:bldP spid="12" grpId="0"/>
      <p:bldP spid="12" grpId="1"/>
      <p:bldP spid="16" grpId="0"/>
      <p:bldP spid="16" grpId="1"/>
      <p:bldP spid="17" grpId="0"/>
      <p:bldP spid="17" grpId="1"/>
      <p:bldP spid="18" grpId="0"/>
      <p:bldP spid="18" grpId="1"/>
      <p:bldP spid="18" grpId="2"/>
      <p:bldP spid="19" grpId="0"/>
      <p:bldP spid="19" grpId="1"/>
      <p:bldP spid="20" grpId="0"/>
      <p:bldP spid="20" grpId="1"/>
      <p:bldP spid="23" grpId="0"/>
      <p:bldP spid="23" grpId="1"/>
      <p:bldP spid="23" grpId="2"/>
      <p:bldP spid="27" grpId="0"/>
      <p:bldP spid="28" grpId="0"/>
      <p:bldP spid="29" grpId="0"/>
      <p:bldP spid="29" grpId="1"/>
      <p:bldP spid="29" grpId="2"/>
      <p:bldP spid="29" grpId="3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403350" y="1516063"/>
            <a:ext cx="46482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tabLst>
                <a:tab pos="457200" algn="l"/>
                <a:tab pos="5486400" algn="l"/>
              </a:tabLst>
              <a:defRPr/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7km</a:t>
            </a:r>
            <a:r>
              <a:rPr lang="en-US" sz="32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   …            m</a:t>
            </a:r>
            <a:r>
              <a:rPr lang="en-US" sz="32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514350" indent="-514350">
              <a:tabLst>
                <a:tab pos="457200" algn="l"/>
                <a:tab pos="5486400" algn="l"/>
              </a:tabLst>
              <a:defRPr/>
            </a:pP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   8,5ha =   …       m</a:t>
            </a:r>
            <a:r>
              <a:rPr lang="en-US" sz="32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676400" y="4343400"/>
          <a:ext cx="8839201" cy="2362200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1262743"/>
                <a:gridCol w="1262743"/>
                <a:gridCol w="1262743"/>
                <a:gridCol w="1262743"/>
                <a:gridCol w="1262743"/>
                <a:gridCol w="1262743"/>
                <a:gridCol w="1262743"/>
              </a:tblGrid>
              <a:tr h="1181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1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245" name="Text Box 202"/>
          <p:cNvSpPr txBox="1">
            <a:spLocks noChangeArrowheads="1"/>
          </p:cNvSpPr>
          <p:nvPr/>
        </p:nvSpPr>
        <p:spPr bwMode="auto">
          <a:xfrm>
            <a:off x="3151188" y="4597400"/>
            <a:ext cx="917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hm</a:t>
            </a:r>
            <a:r>
              <a:rPr lang="en-US" altLang="en-US" baseline="30000">
                <a:latin typeface="VNI-Times" pitchFamily="2" charset="0"/>
              </a:rPr>
              <a:t>2</a:t>
            </a:r>
          </a:p>
        </p:txBody>
      </p:sp>
      <p:sp>
        <p:nvSpPr>
          <p:cNvPr id="9246" name="Rectangle 203"/>
          <p:cNvSpPr>
            <a:spLocks noChangeArrowheads="1"/>
          </p:cNvSpPr>
          <p:nvPr/>
        </p:nvSpPr>
        <p:spPr bwMode="auto">
          <a:xfrm>
            <a:off x="4235450" y="4597400"/>
            <a:ext cx="1138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dam</a:t>
            </a:r>
            <a:r>
              <a:rPr lang="en-US" altLang="en-US" baseline="30000">
                <a:latin typeface="VNI-Times" pitchFamily="2" charset="0"/>
              </a:rPr>
              <a:t>2</a:t>
            </a:r>
          </a:p>
        </p:txBody>
      </p:sp>
      <p:sp>
        <p:nvSpPr>
          <p:cNvPr id="9247" name="Rectangle 204"/>
          <p:cNvSpPr>
            <a:spLocks noChangeArrowheads="1"/>
          </p:cNvSpPr>
          <p:nvPr/>
        </p:nvSpPr>
        <p:spPr bwMode="auto">
          <a:xfrm>
            <a:off x="6880225" y="45974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dm</a:t>
            </a:r>
            <a:r>
              <a:rPr lang="en-US" altLang="en-US" baseline="30000">
                <a:latin typeface="VNI-Times" pitchFamily="2" charset="0"/>
              </a:rPr>
              <a:t>2</a:t>
            </a:r>
          </a:p>
        </p:txBody>
      </p:sp>
      <p:sp>
        <p:nvSpPr>
          <p:cNvPr id="9248" name="Rectangle 205"/>
          <p:cNvSpPr>
            <a:spLocks noChangeArrowheads="1"/>
          </p:cNvSpPr>
          <p:nvPr/>
        </p:nvSpPr>
        <p:spPr bwMode="auto">
          <a:xfrm>
            <a:off x="5810250" y="459740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m</a:t>
            </a:r>
            <a:r>
              <a:rPr lang="en-US" altLang="en-US" baseline="30000">
                <a:latin typeface="VNI-Times" pitchFamily="2" charset="0"/>
              </a:rPr>
              <a:t>2</a:t>
            </a:r>
          </a:p>
        </p:txBody>
      </p:sp>
      <p:sp>
        <p:nvSpPr>
          <p:cNvPr id="9249" name="Rectangle 206"/>
          <p:cNvSpPr>
            <a:spLocks noChangeArrowheads="1"/>
          </p:cNvSpPr>
          <p:nvPr/>
        </p:nvSpPr>
        <p:spPr bwMode="auto">
          <a:xfrm>
            <a:off x="8213725" y="4597400"/>
            <a:ext cx="876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cm</a:t>
            </a:r>
            <a:r>
              <a:rPr lang="en-US" altLang="en-US" baseline="30000">
                <a:latin typeface="VNI-Times" pitchFamily="2" charset="0"/>
              </a:rPr>
              <a:t>2</a:t>
            </a:r>
          </a:p>
        </p:txBody>
      </p:sp>
      <p:sp>
        <p:nvSpPr>
          <p:cNvPr id="9250" name="Rectangle 207"/>
          <p:cNvSpPr>
            <a:spLocks noChangeArrowheads="1"/>
          </p:cNvSpPr>
          <p:nvPr/>
        </p:nvSpPr>
        <p:spPr bwMode="auto">
          <a:xfrm>
            <a:off x="9432925" y="4597400"/>
            <a:ext cx="104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mm</a:t>
            </a:r>
            <a:r>
              <a:rPr lang="en-US" altLang="en-US" baseline="30000">
                <a:latin typeface="VNI-Times" pitchFamily="2" charset="0"/>
              </a:rPr>
              <a:t>2</a:t>
            </a:r>
          </a:p>
        </p:txBody>
      </p:sp>
      <p:sp>
        <p:nvSpPr>
          <p:cNvPr id="9251" name="Rectangle 208"/>
          <p:cNvSpPr>
            <a:spLocks noChangeArrowheads="1"/>
          </p:cNvSpPr>
          <p:nvPr/>
        </p:nvSpPr>
        <p:spPr bwMode="auto">
          <a:xfrm>
            <a:off x="1854200" y="4597400"/>
            <a:ext cx="88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km</a:t>
            </a:r>
            <a:r>
              <a:rPr lang="en-US" altLang="en-US" baseline="30000">
                <a:latin typeface="VNI-Times" pitchFamily="2" charset="0"/>
              </a:rPr>
              <a:t>2</a:t>
            </a:r>
          </a:p>
        </p:txBody>
      </p:sp>
      <p:sp>
        <p:nvSpPr>
          <p:cNvPr id="9254" name="TextBox 12"/>
          <p:cNvSpPr txBox="1">
            <a:spLocks noChangeArrowheads="1"/>
          </p:cNvSpPr>
          <p:nvPr/>
        </p:nvSpPr>
        <p:spPr bwMode="auto">
          <a:xfrm>
            <a:off x="1854200" y="2673350"/>
            <a:ext cx="3105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4ha = …          m</a:t>
            </a:r>
            <a:r>
              <a:rPr lang="en-US" alt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55" name="TextBox 13"/>
          <p:cNvSpPr txBox="1">
            <a:spLocks noChangeArrowheads="1"/>
          </p:cNvSpPr>
          <p:nvPr/>
        </p:nvSpPr>
        <p:spPr bwMode="auto">
          <a:xfrm>
            <a:off x="7165975" y="2687638"/>
            <a:ext cx="2865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300dm</a:t>
            </a:r>
            <a:r>
              <a:rPr lang="en-US" alt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= … m</a:t>
            </a:r>
            <a:r>
              <a:rPr lang="en-US" alt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211262" y="703263"/>
            <a:ext cx="8434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Viết các số đo có đơn vi đo là mét vuông: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678613" y="1560513"/>
            <a:ext cx="42497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  <a:tab pos="5486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  <a:tab pos="5486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  <a:tab pos="5486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  <a:tab pos="5486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  <a:tab pos="5486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486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486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486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486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b. 30dm</a:t>
            </a:r>
            <a:r>
              <a:rPr lang="en-US" alt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=  …     m</a:t>
            </a:r>
            <a:r>
              <a:rPr lang="en-US" alt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515dm</a:t>
            </a:r>
            <a:r>
              <a:rPr lang="en-US" alt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=  …    m</a:t>
            </a:r>
            <a:r>
              <a:rPr lang="en-US" alt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92450" y="1528763"/>
            <a:ext cx="1825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7 000 000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48025" y="2012950"/>
            <a:ext cx="13128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85 000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922588" y="2678113"/>
            <a:ext cx="13128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40 000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969375" y="2695575"/>
            <a:ext cx="434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743950" y="2039938"/>
            <a:ext cx="901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5,15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621355" y="1527175"/>
            <a:ext cx="697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348038" y="58166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8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359025" y="5754688"/>
            <a:ext cx="307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,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265488" y="5816600"/>
            <a:ext cx="627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VNI-Times" pitchFamily="2" charset="0"/>
              </a:rPr>
              <a:t>00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128838" y="58166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VNI-Times" pitchFamily="2" charset="0"/>
              </a:rPr>
              <a:t>7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784850" y="5816600"/>
            <a:ext cx="627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VNI-Times" pitchFamily="2" charset="0"/>
              </a:rPr>
              <a:t>00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489450" y="5816600"/>
            <a:ext cx="627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VNI-Times" pitchFamily="2" charset="0"/>
              </a:rPr>
              <a:t>00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476750" y="5816600"/>
            <a:ext cx="404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5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581400" y="5740400"/>
            <a:ext cx="307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VNI-Times" pitchFamily="2" charset="0"/>
              </a:rPr>
              <a:t>,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705350" y="5816600"/>
            <a:ext cx="404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784850" y="5816600"/>
            <a:ext cx="627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VNI-Times" pitchFamily="2" charset="0"/>
              </a:rPr>
              <a:t>00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424238" y="58166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4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560888" y="5816600"/>
            <a:ext cx="627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VNI-Times" pitchFamily="2" charset="0"/>
              </a:rPr>
              <a:t>00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780088" y="5816600"/>
            <a:ext cx="627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VNI-Times" pitchFamily="2" charset="0"/>
              </a:rPr>
              <a:t>00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654425" y="5740400"/>
            <a:ext cx="307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VNI-Times" pitchFamily="2" charset="0"/>
              </a:rPr>
              <a:t>,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080250" y="5816600"/>
            <a:ext cx="627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30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786438" y="5816600"/>
            <a:ext cx="404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VNI-Times" pitchFamily="2" charset="0"/>
              </a:rPr>
              <a:t>0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019800" y="5754688"/>
            <a:ext cx="307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VNI-Times" pitchFamily="2" charset="0"/>
              </a:rPr>
              <a:t>,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075488" y="5805488"/>
            <a:ext cx="627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15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924550" y="5830888"/>
            <a:ext cx="404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5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6172200" y="5830888"/>
            <a:ext cx="307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VNI-Times" pitchFamily="2" charset="0"/>
              </a:rPr>
              <a:t>,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080250" y="5853113"/>
            <a:ext cx="627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00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848350" y="5867400"/>
            <a:ext cx="404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VNI-Times" pitchFamily="2" charset="0"/>
              </a:rPr>
              <a:t>3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081713" y="5791200"/>
            <a:ext cx="307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VNI-Times" pitchFamily="2" charset="0"/>
              </a:rPr>
              <a:t>,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1063118" y="347969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vi-VN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alt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được củng </a:t>
            </a:r>
            <a:r>
              <a:rPr lang="vi-VN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 kiến thức </a:t>
            </a:r>
            <a:r>
              <a:rPr lang="vi-VN" alt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ở bài </a:t>
            </a:r>
            <a:r>
              <a:rPr lang="vi-VN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3 </a:t>
            </a:r>
            <a:r>
              <a:rPr lang="vi-VN" alt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2 phút - 2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31413" y="82441"/>
            <a:ext cx="2142261" cy="120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5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autoRev="1" fill="hold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autoRev="1" fill="hold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autoRev="1" fill="hold"/>
                                        <p:tgtEl>
                                          <p:spTgt spid="26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9" dur="500" autoRev="1" fill="hold"/>
                                        <p:tgtEl>
                                          <p:spTgt spid="9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autoRev="1" fill="hold"/>
                                        <p:tgtEl>
                                          <p:spTgt spid="9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autoRev="1" fill="hold"/>
                                        <p:tgtEl>
                                          <p:spTgt spid="9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0.42517 0.0027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9" dur="500" autoRev="1" fill="hold"/>
                                        <p:tgtEl>
                                          <p:spTgt spid="26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0" dur="500" autoRev="1" fill="hold"/>
                                        <p:tgtEl>
                                          <p:spTgt spid="26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autoRev="1" fill="hold"/>
                                        <p:tgtEl>
                                          <p:spTgt spid="26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0.2915 -0.00254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20" dur="500" autoRev="1" fill="hold"/>
                                        <p:tgtEl>
                                          <p:spTgt spid="9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1" dur="500" autoRev="1" fill="hold"/>
                                        <p:tgtEl>
                                          <p:spTgt spid="9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2" dur="500" autoRev="1" fill="hold"/>
                                        <p:tgtEl>
                                          <p:spTgt spid="9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 nodeType="clickPar">
                      <p:stCondLst>
                        <p:cond delay="indefinite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 nodeType="clickPar">
                      <p:stCondLst>
                        <p:cond delay="indefinite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 nodeType="clickPar">
                      <p:stCondLst>
                        <p:cond delay="indefinite"/>
                      </p:stCondLst>
                      <p:childTnLst>
                        <p:par>
                          <p:cTn id="2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0.2835 -0.00254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 nodeType="clickPar">
                      <p:stCondLst>
                        <p:cond delay="indefinite"/>
                      </p:stCondLst>
                      <p:childTnLst>
                        <p:par>
                          <p:cTn id="2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 nodeType="clickPar">
                      <p:stCondLst>
                        <p:cond delay="indefinite"/>
                      </p:stCondLst>
                      <p:childTnLst>
                        <p:par>
                          <p:cTn id="2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9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80" dur="50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1" dur="50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2" dur="50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 nodeType="clickPar">
                      <p:stCondLst>
                        <p:cond delay="indefinite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 nodeType="clickPar">
                      <p:stCondLst>
                        <p:cond delay="indefinite"/>
                      </p:stCondLst>
                      <p:childTnLst>
                        <p:par>
                          <p:cTn id="2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 nodeType="clickPar">
                      <p:stCondLst>
                        <p:cond delay="indefinite"/>
                      </p:stCondLst>
                      <p:childTnLst>
                        <p:par>
                          <p:cTn id="3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 nodeType="clickPar">
                      <p:stCondLst>
                        <p:cond delay="indefinite"/>
                      </p:stCondLst>
                      <p:childTnLst>
                        <p:par>
                          <p:cTn id="3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4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25" dur="500" autoRev="1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6" dur="500" autoRev="1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7" dur="500" autoRev="1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 nodeType="clickPar">
                      <p:stCondLst>
                        <p:cond delay="indefinite"/>
                      </p:stCondLst>
                      <p:childTnLst>
                        <p:par>
                          <p:cTn id="3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 nodeType="clickPar">
                      <p:stCondLst>
                        <p:cond delay="indefinite"/>
                      </p:stCondLst>
                      <p:childTnLst>
                        <p:par>
                          <p:cTn id="3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 nodeType="clickPar">
                      <p:stCondLst>
                        <p:cond delay="indefinite"/>
                      </p:stCondLst>
                      <p:childTnLst>
                        <p:par>
                          <p:cTn id="3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 nodeType="clickPar">
                      <p:stCondLst>
                        <p:cond delay="indefinite"/>
                      </p:stCondLst>
                      <p:childTnLst>
                        <p:par>
                          <p:cTn id="3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 nodeType="clickPar">
                      <p:stCondLst>
                        <p:cond delay="indefinite"/>
                      </p:stCondLst>
                      <p:childTnLst>
                        <p:par>
                          <p:cTn id="3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 nodeType="clickPar">
                      <p:stCondLst>
                        <p:cond delay="indefinite"/>
                      </p:stCondLst>
                      <p:childTnLst>
                        <p:par>
                          <p:cTn id="3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 nodeType="clickPar">
                      <p:stCondLst>
                        <p:cond delay="indefinite"/>
                      </p:stCondLst>
                      <p:childTnLst>
                        <p:par>
                          <p:cTn id="4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0" dur="500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500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9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/>
                                        <p:tgtEl>
                                          <p:spTgt spid="9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9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5" dur="500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0" dur="500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5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6625" grpId="0" build="allAtOnce"/>
      <p:bldP spid="9245" grpId="0"/>
      <p:bldP spid="9245" grpId="1"/>
      <p:bldP spid="9246" grpId="0"/>
      <p:bldP spid="9246" grpId="1"/>
      <p:bldP spid="9247" grpId="0"/>
      <p:bldP spid="9247" grpId="1"/>
      <p:bldP spid="9248" grpId="0" build="allAtOnce"/>
      <p:bldP spid="9248" grpId="1" build="allAtOnce"/>
      <p:bldP spid="9249" grpId="0"/>
      <p:bldP spid="9249" grpId="1"/>
      <p:bldP spid="9250" grpId="0"/>
      <p:bldP spid="9250" grpId="1"/>
      <p:bldP spid="9251" grpId="0"/>
      <p:bldP spid="9251" grpId="1"/>
      <p:bldP spid="9254" grpId="0" build="allAtOnce"/>
      <p:bldP spid="9255" grpId="0"/>
      <p:bldP spid="15" grpId="0"/>
      <p:bldP spid="16" grpId="0" build="allAtOnce"/>
      <p:bldP spid="17" grpId="0"/>
      <p:bldP spid="18" grpId="0"/>
      <p:bldP spid="19" grpId="0"/>
      <p:bldP spid="20" grpId="0"/>
      <p:bldP spid="21" grpId="0"/>
      <p:bldP spid="22" grpId="0"/>
      <p:bldP spid="23" grpId="0"/>
      <p:bldP spid="23" grpId="1"/>
      <p:bldP spid="24" grpId="0"/>
      <p:bldP spid="24" grpId="1"/>
      <p:bldP spid="24" grpId="2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0" grpId="2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6" grpId="2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3544"/>
            <a:ext cx="1288472" cy="57352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</a:rPr>
              <a:t>Bài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4</a:t>
            </a:r>
            <a:endParaRPr lang="en-US" sz="32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10"/>
              <p:cNvSpPr>
                <a:spLocks noChangeArrowheads="1"/>
              </p:cNvSpPr>
              <p:nvPr/>
            </p:nvSpPr>
            <p:spPr bwMode="auto">
              <a:xfrm>
                <a:off x="0" y="675129"/>
                <a:ext cx="11823070" cy="1421808"/>
              </a:xfrm>
              <a:prstGeom prst="roundRect">
                <a:avLst/>
              </a:prstGeom>
              <a:ln/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en-US" sz="2800" dirty="0" smtClean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Một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sân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trường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hình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chữ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nhật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có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nửa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chu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vi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là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0,15km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và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chiều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rộng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 smtClean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bằng</a:t>
                </a:r>
                <a:r>
                  <a:rPr lang="en-US" altLang="en-US" sz="2800" dirty="0" smtClean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altLang="en-US" sz="4400" i="1" smtClean="0">
                            <a:solidFill>
                              <a:srgbClr val="800080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altLang="en-US" sz="4400" i="1" smtClean="0">
                                <a:solidFill>
                                  <a:srgbClr val="800080"/>
                                </a:solidFill>
                                <a:effectLst>
                                  <a:outerShdw blurRad="38100" dist="38100" dir="2700000" algn="tl">
                                    <a:srgbClr val="C0C0C0"/>
                                  </a:outerShdw>
                                </a:effectLst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altLang="en-US" sz="4400" b="0" i="1" smtClean="0">
                                <a:solidFill>
                                  <a:srgbClr val="800080"/>
                                </a:solidFill>
                                <a:effectLst>
                                  <a:outerShdw blurRad="38100" dist="38100" dir="2700000" algn="tl">
                                    <a:srgbClr val="C0C0C0"/>
                                  </a:outerShdw>
                                </a:effectLst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en-US" sz="4400" b="0" i="1" smtClean="0">
                                <a:solidFill>
                                  <a:srgbClr val="800080"/>
                                </a:solidFill>
                                <a:effectLst>
                                  <a:outerShdw blurRad="38100" dist="38100" dir="2700000" algn="tl">
                                    <a:srgbClr val="C0C0C0"/>
                                  </a:outerShdw>
                                </a:effectLst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altLang="en-US" sz="2800" dirty="0" smtClean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chiều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dài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.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Tính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diện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tích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sân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trường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với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đơn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vị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đo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là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mét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vuông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,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là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err="1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héc</a:t>
                </a:r>
                <a:r>
                  <a:rPr lang="en-US" altLang="en-US" sz="2800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en-US" altLang="en-US" sz="2800" dirty="0" smtClean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– </a:t>
                </a:r>
                <a:r>
                  <a:rPr lang="vi-VN" altLang="en-US" sz="2800" dirty="0" smtClean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cs typeface="Calibri" panose="020F0502020204030204" pitchFamily="34" charset="0"/>
                  </a:rPr>
                  <a:t>ta.</a:t>
                </a:r>
                <a:endParaRPr lang="vi-VN" altLang="en-US" sz="90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75129"/>
                <a:ext cx="11823070" cy="1421808"/>
              </a:xfrm>
              <a:prstGeom prst="roundRect">
                <a:avLst/>
              </a:prstGeom>
              <a:blipFill rotWithShape="0">
                <a:blip r:embed="rId4"/>
                <a:stretch>
                  <a:fillRect l="-515" b="-7265"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Line 45"/>
          <p:cNvSpPr>
            <a:spLocks noChangeShapeType="1"/>
          </p:cNvSpPr>
          <p:nvPr/>
        </p:nvSpPr>
        <p:spPr bwMode="auto">
          <a:xfrm flipV="1">
            <a:off x="2486254" y="1449027"/>
            <a:ext cx="2338388" cy="47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2" name="Line 46"/>
          <p:cNvSpPr>
            <a:spLocks noChangeShapeType="1"/>
          </p:cNvSpPr>
          <p:nvPr/>
        </p:nvSpPr>
        <p:spPr bwMode="auto">
          <a:xfrm flipV="1">
            <a:off x="6659962" y="1988727"/>
            <a:ext cx="2886358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3" name="Line 45"/>
          <p:cNvSpPr>
            <a:spLocks noChangeShapeType="1"/>
          </p:cNvSpPr>
          <p:nvPr/>
        </p:nvSpPr>
        <p:spPr bwMode="auto">
          <a:xfrm>
            <a:off x="5122695" y="1417953"/>
            <a:ext cx="1824038" cy="3651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167962" y="961051"/>
            <a:ext cx="804181" cy="49847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+mj-lt"/>
            </a:endParaRPr>
          </a:p>
        </p:txBody>
      </p:sp>
      <p:sp>
        <p:nvSpPr>
          <p:cNvPr id="36" name="Line 45"/>
          <p:cNvSpPr>
            <a:spLocks noChangeShapeType="1"/>
          </p:cNvSpPr>
          <p:nvPr/>
        </p:nvSpPr>
        <p:spPr bwMode="auto">
          <a:xfrm>
            <a:off x="2602020" y="1990560"/>
            <a:ext cx="2608943" cy="680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7" name="Line 45"/>
          <p:cNvSpPr>
            <a:spLocks noChangeShapeType="1"/>
          </p:cNvSpPr>
          <p:nvPr/>
        </p:nvSpPr>
        <p:spPr bwMode="auto">
          <a:xfrm>
            <a:off x="106365" y="2025356"/>
            <a:ext cx="1456191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8" name="Line 45"/>
          <p:cNvSpPr>
            <a:spLocks noChangeShapeType="1"/>
          </p:cNvSpPr>
          <p:nvPr/>
        </p:nvSpPr>
        <p:spPr bwMode="auto">
          <a:xfrm>
            <a:off x="8905874" y="1435115"/>
            <a:ext cx="1690687" cy="793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39" name="Line 45"/>
          <p:cNvSpPr>
            <a:spLocks noChangeShapeType="1"/>
          </p:cNvSpPr>
          <p:nvPr/>
        </p:nvSpPr>
        <p:spPr bwMode="auto">
          <a:xfrm>
            <a:off x="10165205" y="1988727"/>
            <a:ext cx="1139382" cy="1670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0" name="Line 45"/>
          <p:cNvSpPr>
            <a:spLocks noChangeShapeType="1"/>
          </p:cNvSpPr>
          <p:nvPr/>
        </p:nvSpPr>
        <p:spPr bwMode="auto">
          <a:xfrm>
            <a:off x="7805284" y="1417953"/>
            <a:ext cx="776175" cy="1814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1229071" y="675129"/>
            <a:ext cx="397328" cy="94614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11979" y="2390603"/>
            <a:ext cx="1930005" cy="5515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Tóm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tắt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53988" y="2970229"/>
                <a:ext cx="4700159" cy="1209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 smtClean="0">
                    <a:solidFill>
                      <a:schemeClr val="bg1">
                        <a:lumMod val="10000"/>
                      </a:schemeClr>
                    </a:solidFill>
                  </a:rPr>
                  <a:t>Nửa </a:t>
                </a:r>
                <a:r>
                  <a:rPr lang="en-US" sz="3000" dirty="0" err="1" smtClean="0">
                    <a:solidFill>
                      <a:schemeClr val="bg1">
                        <a:lumMod val="10000"/>
                      </a:schemeClr>
                    </a:solidFill>
                  </a:rPr>
                  <a:t>chu</a:t>
                </a:r>
                <a:r>
                  <a:rPr lang="en-US" sz="3000" dirty="0" smtClean="0">
                    <a:solidFill>
                      <a:schemeClr val="bg1">
                        <a:lumMod val="10000"/>
                      </a:schemeClr>
                    </a:solidFill>
                  </a:rPr>
                  <a:t> vi: 0,15km</a:t>
                </a:r>
              </a:p>
              <a:p>
                <a:r>
                  <a:rPr lang="en-US" sz="3000" dirty="0" err="1" smtClean="0">
                    <a:solidFill>
                      <a:schemeClr val="bg1">
                        <a:lumMod val="10000"/>
                      </a:schemeClr>
                    </a:solidFill>
                  </a:rPr>
                  <a:t>Chiều</a:t>
                </a:r>
                <a:r>
                  <a:rPr lang="en-US" sz="3000" dirty="0" smtClean="0">
                    <a:solidFill>
                      <a:schemeClr val="bg1">
                        <a:lumMod val="10000"/>
                      </a:schemeClr>
                    </a:solidFill>
                  </a:rPr>
                  <a:t> </a:t>
                </a:r>
                <a:r>
                  <a:rPr lang="en-US" sz="3000" dirty="0" err="1" smtClean="0">
                    <a:solidFill>
                      <a:schemeClr val="bg1">
                        <a:lumMod val="10000"/>
                      </a:schemeClr>
                    </a:solidFill>
                  </a:rPr>
                  <a:t>rộng</a:t>
                </a:r>
                <a:r>
                  <a:rPr lang="en-US" sz="3000" dirty="0" smtClean="0">
                    <a:solidFill>
                      <a:schemeClr val="bg1">
                        <a:lumMod val="1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3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3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 smtClean="0">
                    <a:solidFill>
                      <a:schemeClr val="bg1">
                        <a:lumMod val="10000"/>
                      </a:schemeClr>
                    </a:solidFill>
                  </a:rPr>
                  <a:t> </a:t>
                </a:r>
                <a:r>
                  <a:rPr lang="en-US" sz="3000" dirty="0" err="1" smtClean="0">
                    <a:solidFill>
                      <a:schemeClr val="bg1">
                        <a:lumMod val="10000"/>
                      </a:schemeClr>
                    </a:solidFill>
                  </a:rPr>
                  <a:t>chiều</a:t>
                </a:r>
                <a:r>
                  <a:rPr lang="en-US" sz="3000" dirty="0" smtClean="0">
                    <a:solidFill>
                      <a:schemeClr val="bg1">
                        <a:lumMod val="10000"/>
                      </a:schemeClr>
                    </a:solidFill>
                  </a:rPr>
                  <a:t> </a:t>
                </a:r>
                <a:r>
                  <a:rPr lang="en-US" sz="3000" dirty="0" err="1" smtClean="0">
                    <a:solidFill>
                      <a:schemeClr val="bg1">
                        <a:lumMod val="10000"/>
                      </a:schemeClr>
                    </a:solidFill>
                  </a:rPr>
                  <a:t>dài</a:t>
                </a:r>
                <a:endParaRPr lang="en-US" sz="3000"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988" y="2970229"/>
                <a:ext cx="4700159" cy="1209242"/>
              </a:xfrm>
              <a:prstGeom prst="rect">
                <a:avLst/>
              </a:prstGeom>
              <a:blipFill rotWithShape="0">
                <a:blip r:embed="rId5"/>
                <a:stretch>
                  <a:fillRect l="-2983" t="-6533" b="-5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1546364" y="4146239"/>
            <a:ext cx="4596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Sân</a:t>
            </a:r>
            <a:r>
              <a:rPr lang="en-US" sz="3200" dirty="0" smtClean="0"/>
              <a:t> </a:t>
            </a:r>
            <a:r>
              <a:rPr lang="en-US" sz="3200" dirty="0" err="1" smtClean="0"/>
              <a:t>trường</a:t>
            </a:r>
            <a:r>
              <a:rPr lang="en-US" sz="3200" dirty="0" smtClean="0"/>
              <a:t>….m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²? …….ha?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4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0098" y="5805054"/>
            <a:ext cx="1871902" cy="10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4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4" grpId="0" animBg="1"/>
      <p:bldP spid="41" grpId="0" animBg="1"/>
      <p:bldP spid="3" grpId="0" animBg="1"/>
      <p:bldP spid="6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96" y="729593"/>
            <a:ext cx="1283896" cy="57352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</a:rPr>
              <a:t>Bài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4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873243" y="3358497"/>
            <a:ext cx="1450975" cy="4178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2360" y="3760991"/>
            <a:ext cx="428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0,15km = 150m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48"/>
          <p:cNvSpPr>
            <a:spLocks noChangeArrowheads="1"/>
          </p:cNvSpPr>
          <p:nvPr/>
        </p:nvSpPr>
        <p:spPr bwMode="auto">
          <a:xfrm>
            <a:off x="870019" y="4212981"/>
            <a:ext cx="41713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49"/>
              <p:cNvSpPr>
                <a:spLocks noChangeArrowheads="1"/>
              </p:cNvSpPr>
              <p:nvPr/>
            </p:nvSpPr>
            <p:spPr bwMode="auto">
              <a:xfrm>
                <a:off x="5313110" y="4262343"/>
                <a:ext cx="3996607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150 : </a:t>
                </a:r>
                <a:r>
                  <a:rPr lang="vi-VN" alt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 + 3)</a:t>
                </a:r>
                <a:r>
                  <a:rPr lang="en-US" alt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= 60 (m)</a:t>
                </a:r>
                <a:endParaRPr lang="vi-V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13110" y="4262343"/>
                <a:ext cx="3996607" cy="523220"/>
              </a:xfrm>
              <a:prstGeom prst="rect">
                <a:avLst/>
              </a:prstGeom>
              <a:blipFill rotWithShape="0">
                <a:blip r:embed="rId2"/>
                <a:stretch>
                  <a:fillRect l="-3206" t="-11628" r="-1985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48"/>
          <p:cNvSpPr>
            <a:spLocks noChangeArrowheads="1"/>
          </p:cNvSpPr>
          <p:nvPr/>
        </p:nvSpPr>
        <p:spPr bwMode="auto">
          <a:xfrm>
            <a:off x="870019" y="4720839"/>
            <a:ext cx="39324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49"/>
          <p:cNvSpPr>
            <a:spLocks noChangeArrowheads="1"/>
          </p:cNvSpPr>
          <p:nvPr/>
        </p:nvSpPr>
        <p:spPr bwMode="auto">
          <a:xfrm>
            <a:off x="5038297" y="4758139"/>
            <a:ext cx="2755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150 - 60 =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(m)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48"/>
          <p:cNvSpPr>
            <a:spLocks noChangeArrowheads="1"/>
          </p:cNvSpPr>
          <p:nvPr/>
        </p:nvSpPr>
        <p:spPr bwMode="auto">
          <a:xfrm>
            <a:off x="754958" y="5251022"/>
            <a:ext cx="38314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49"/>
              <p:cNvSpPr>
                <a:spLocks noChangeArrowheads="1"/>
              </p:cNvSpPr>
              <p:nvPr/>
            </p:nvSpPr>
            <p:spPr bwMode="auto">
              <a:xfrm>
                <a:off x="4889918" y="5298072"/>
                <a:ext cx="3179075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 </a:t>
                </a:r>
                <a14:m>
                  <m:oMath xmlns:m="http://schemas.openxmlformats.org/officeDocument/2006/math">
                    <m:r>
                      <a:rPr lang="en-US" alt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90 = 5400 (m</a:t>
                </a:r>
                <a:r>
                  <a:rPr lang="en-US" alt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²</a:t>
                </a:r>
                <a:r>
                  <a:rPr lang="en-US" alt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vi-V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9918" y="5298072"/>
                <a:ext cx="3179075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3831" t="-11628" r="-2682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49"/>
          <p:cNvSpPr>
            <a:spLocks noChangeArrowheads="1"/>
          </p:cNvSpPr>
          <p:nvPr/>
        </p:nvSpPr>
        <p:spPr bwMode="auto">
          <a:xfrm>
            <a:off x="4326110" y="5841878"/>
            <a:ext cx="33313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5400m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² = 0,54ha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49"/>
          <p:cNvSpPr>
            <a:spLocks noChangeArrowheads="1"/>
          </p:cNvSpPr>
          <p:nvPr/>
        </p:nvSpPr>
        <p:spPr bwMode="auto">
          <a:xfrm>
            <a:off x="5020448" y="6338970"/>
            <a:ext cx="37866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5400m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²; 0,54ha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2871" y="1850665"/>
            <a:ext cx="10229241" cy="1404250"/>
            <a:chOff x="1311911" y="2715848"/>
            <a:chExt cx="9673589" cy="1652952"/>
          </a:xfrm>
        </p:grpSpPr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1311911" y="2715848"/>
              <a:ext cx="12192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Sơ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: </a:t>
              </a:r>
            </a:p>
          </p:txBody>
        </p:sp>
        <p:sp>
          <p:nvSpPr>
            <p:cNvPr id="30" name="Text Box 10"/>
            <p:cNvSpPr txBox="1">
              <a:spLocks noChangeArrowheads="1"/>
            </p:cNvSpPr>
            <p:nvPr/>
          </p:nvSpPr>
          <p:spPr bwMode="auto">
            <a:xfrm>
              <a:off x="2737517" y="2826053"/>
              <a:ext cx="202819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190BC8"/>
                  </a:solidFill>
                  <a:latin typeface="Times New Roman" panose="02020603050405020304" pitchFamily="18" charset="0"/>
                </a:rPr>
                <a:t>Chiều</a:t>
              </a:r>
              <a:r>
                <a:rPr lang="en-US" altLang="en-US" sz="2400" b="1" dirty="0">
                  <a:solidFill>
                    <a:srgbClr val="190BC8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190BC8"/>
                  </a:solidFill>
                  <a:latin typeface="Times New Roman" panose="02020603050405020304" pitchFamily="18" charset="0"/>
                </a:rPr>
                <a:t>rộng</a:t>
              </a:r>
              <a:r>
                <a:rPr lang="en-US" altLang="en-US" sz="2400" b="1" dirty="0">
                  <a:solidFill>
                    <a:srgbClr val="190BC8"/>
                  </a:solidFill>
                  <a:latin typeface="Times New Roman" panose="02020603050405020304" pitchFamily="18" charset="0"/>
                </a:rPr>
                <a:t>: </a:t>
              </a:r>
            </a:p>
          </p:txBody>
        </p:sp>
        <p:sp>
          <p:nvSpPr>
            <p:cNvPr id="35" name="Line 12"/>
            <p:cNvSpPr>
              <a:spLocks noChangeShapeType="1"/>
            </p:cNvSpPr>
            <p:nvPr/>
          </p:nvSpPr>
          <p:spPr bwMode="auto">
            <a:xfrm flipV="1">
              <a:off x="4495800" y="3048000"/>
              <a:ext cx="2667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4"/>
            <p:cNvSpPr>
              <a:spLocks noChangeShapeType="1"/>
            </p:cNvSpPr>
            <p:nvPr/>
          </p:nvSpPr>
          <p:spPr bwMode="auto">
            <a:xfrm>
              <a:off x="5969000" y="29845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18"/>
            <p:cNvSpPr>
              <a:spLocks noChangeShapeType="1"/>
            </p:cNvSpPr>
            <p:nvPr/>
          </p:nvSpPr>
          <p:spPr bwMode="auto">
            <a:xfrm flipH="1">
              <a:off x="7137400" y="2971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21"/>
            <p:cNvSpPr>
              <a:spLocks noChangeShapeType="1"/>
            </p:cNvSpPr>
            <p:nvPr/>
          </p:nvSpPr>
          <p:spPr bwMode="auto">
            <a:xfrm>
              <a:off x="4521200" y="3810000"/>
              <a:ext cx="406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22"/>
            <p:cNvSpPr>
              <a:spLocks noChangeShapeType="1"/>
            </p:cNvSpPr>
            <p:nvPr/>
          </p:nvSpPr>
          <p:spPr bwMode="auto">
            <a:xfrm>
              <a:off x="4495800" y="2971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4495800" y="3733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>
              <a:off x="4495800" y="3733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>
              <a:off x="5943600" y="3733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26"/>
            <p:cNvSpPr>
              <a:spLocks noChangeShapeType="1"/>
            </p:cNvSpPr>
            <p:nvPr/>
          </p:nvSpPr>
          <p:spPr bwMode="auto">
            <a:xfrm>
              <a:off x="7264400" y="3733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0"/>
            <p:cNvSpPr>
              <a:spLocks noChangeShapeType="1"/>
            </p:cNvSpPr>
            <p:nvPr/>
          </p:nvSpPr>
          <p:spPr bwMode="auto">
            <a:xfrm>
              <a:off x="8623300" y="3733800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AutoShape 32"/>
            <p:cNvSpPr>
              <a:spLocks/>
            </p:cNvSpPr>
            <p:nvPr/>
          </p:nvSpPr>
          <p:spPr bwMode="auto">
            <a:xfrm>
              <a:off x="8813800" y="2743200"/>
              <a:ext cx="304800" cy="1447800"/>
            </a:xfrm>
            <a:prstGeom prst="rightBrace">
              <a:avLst>
                <a:gd name="adj1" fmla="val 3958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53" name="Text Box 33"/>
            <p:cNvSpPr txBox="1">
              <a:spLocks noChangeArrowheads="1"/>
            </p:cNvSpPr>
            <p:nvPr/>
          </p:nvSpPr>
          <p:spPr bwMode="auto">
            <a:xfrm>
              <a:off x="9309100" y="3043438"/>
              <a:ext cx="1676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vi-VN" altLang="en-US" b="1" dirty="0" smtClean="0">
                  <a:solidFill>
                    <a:srgbClr val="190BC8"/>
                  </a:solidFill>
                  <a:latin typeface="Times New Roman" panose="02020603050405020304" pitchFamily="18" charset="0"/>
                </a:rPr>
                <a:t>0,15k</a:t>
              </a:r>
              <a:r>
                <a:rPr lang="en-US" altLang="en-US" b="1" dirty="0" smtClean="0">
                  <a:solidFill>
                    <a:srgbClr val="190BC8"/>
                  </a:solidFill>
                  <a:latin typeface="Times New Roman" panose="02020603050405020304" pitchFamily="18" charset="0"/>
                </a:rPr>
                <a:t>m </a:t>
              </a:r>
              <a:endParaRPr lang="en-US" altLang="en-US" b="1" dirty="0">
                <a:solidFill>
                  <a:srgbClr val="190BC8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" name="AutoShape 34"/>
            <p:cNvSpPr>
              <a:spLocks/>
            </p:cNvSpPr>
            <p:nvPr/>
          </p:nvSpPr>
          <p:spPr bwMode="auto">
            <a:xfrm rot="5400000">
              <a:off x="5676900" y="1943100"/>
              <a:ext cx="304800" cy="2667000"/>
            </a:xfrm>
            <a:prstGeom prst="rightBrace">
              <a:avLst>
                <a:gd name="adj1" fmla="val 95885"/>
                <a:gd name="adj2" fmla="val 5079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56" name="AutoShape 35"/>
            <p:cNvSpPr>
              <a:spLocks/>
            </p:cNvSpPr>
            <p:nvPr/>
          </p:nvSpPr>
          <p:spPr bwMode="auto">
            <a:xfrm rot="5400000">
              <a:off x="6311900" y="2095500"/>
              <a:ext cx="457200" cy="4089400"/>
            </a:xfrm>
            <a:prstGeom prst="rightBrace">
              <a:avLst>
                <a:gd name="adj1" fmla="val 5693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endParaRPr lang="vi-VN" altLang="en-US"/>
            </a:p>
          </p:txBody>
        </p:sp>
        <p:sp>
          <p:nvSpPr>
            <p:cNvPr id="57" name="Text Box 36"/>
            <p:cNvSpPr txBox="1">
              <a:spLocks noChangeArrowheads="1"/>
            </p:cNvSpPr>
            <p:nvPr/>
          </p:nvSpPr>
          <p:spPr bwMode="auto">
            <a:xfrm>
              <a:off x="5638800" y="3352801"/>
              <a:ext cx="3048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66" name="Text Box 10"/>
            <p:cNvSpPr txBox="1">
              <a:spLocks noChangeArrowheads="1"/>
            </p:cNvSpPr>
            <p:nvPr/>
          </p:nvSpPr>
          <p:spPr bwMode="auto">
            <a:xfrm>
              <a:off x="2901950" y="3553344"/>
              <a:ext cx="1600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190BC8"/>
                  </a:solidFill>
                  <a:latin typeface="Times New Roman" panose="02020603050405020304" pitchFamily="18" charset="0"/>
                </a:rPr>
                <a:t>Chiều</a:t>
              </a:r>
              <a:r>
                <a:rPr lang="en-US" altLang="en-US" sz="2400" b="1" dirty="0">
                  <a:solidFill>
                    <a:srgbClr val="190BC8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190BC8"/>
                  </a:solidFill>
                  <a:latin typeface="Times New Roman" panose="02020603050405020304" pitchFamily="18" charset="0"/>
                </a:rPr>
                <a:t>dài</a:t>
              </a:r>
              <a:r>
                <a:rPr lang="en-US" altLang="en-US" sz="2400" b="1" dirty="0">
                  <a:solidFill>
                    <a:srgbClr val="190BC8"/>
                  </a:solidFill>
                  <a:latin typeface="Times New Roman" panose="02020603050405020304" pitchFamily="18" charset="0"/>
                </a:rPr>
                <a:t>: </a:t>
              </a:r>
            </a:p>
          </p:txBody>
        </p:sp>
      </p:grpSp>
      <p:sp>
        <p:nvSpPr>
          <p:cNvPr id="67" name="Text Box 36"/>
          <p:cNvSpPr txBox="1">
            <a:spLocks noChangeArrowheads="1"/>
          </p:cNvSpPr>
          <p:nvPr/>
        </p:nvSpPr>
        <p:spPr bwMode="auto">
          <a:xfrm>
            <a:off x="6024121" y="3092644"/>
            <a:ext cx="32230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14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2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215644" y="3902076"/>
            <a:ext cx="2160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1,841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6873244" y="3886201"/>
            <a:ext cx="2103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18,41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3246132" y="4587876"/>
            <a:ext cx="2160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184,1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6873244" y="4511676"/>
            <a:ext cx="21031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18,041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5429245" y="5638801"/>
            <a:ext cx="2286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 dirty="0" err="1">
                <a:solidFill>
                  <a:srgbClr val="FF0000"/>
                </a:solidFill>
              </a:rPr>
              <a:t>Đáp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án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  <a:r>
              <a:rPr lang="vi-VN" sz="3000" b="1" dirty="0" smtClean="0">
                <a:solidFill>
                  <a:srgbClr val="FF0000"/>
                </a:solidFill>
              </a:rPr>
              <a:t>D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12297" name="Picture 5" descr="Comemorativo_0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430657"/>
            <a:ext cx="16764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1933576" y="2955086"/>
            <a:ext cx="560260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vi-VN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41mm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=…….</a:t>
            </a:r>
            <a:r>
              <a:rPr lang="vi-VN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</a:t>
            </a:r>
            <a:endParaRPr lang="en-US" sz="32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2301244" y="880971"/>
            <a:ext cx="457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4400" b="1" i="1" kern="0" dirty="0">
                <a:solidFill>
                  <a:schemeClr val="bg1"/>
                </a:solidFill>
              </a:rPr>
              <a:t>CỦNG CỐ</a:t>
            </a:r>
          </a:p>
        </p:txBody>
      </p:sp>
      <p:pic>
        <p:nvPicPr>
          <p:cNvPr id="37" name="Picture 5" descr="Comemorativo_0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30657"/>
            <a:ext cx="185056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712732" y="1918028"/>
            <a:ext cx="8641068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vi-V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 NHANH – AI ĐÚNG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" name="Picture 115" descr="ALRMCL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270" y="611632"/>
            <a:ext cx="9906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1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  <p:bldP spid="32778" grpId="0"/>
      <p:bldP spid="32779" grpId="0"/>
      <p:bldP spid="32780" grpId="0"/>
      <p:bldP spid="32781" grpId="0"/>
      <p:bldP spid="3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215644" y="3902076"/>
            <a:ext cx="2160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vi-VN" sz="36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25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6873244" y="3886201"/>
            <a:ext cx="21031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72,5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3246132" y="4587876"/>
            <a:ext cx="2160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025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6873244" y="4511676"/>
            <a:ext cx="21031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0,725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5429245" y="5638801"/>
            <a:ext cx="2286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 dirty="0" err="1">
                <a:solidFill>
                  <a:srgbClr val="FF0000"/>
                </a:solidFill>
              </a:rPr>
              <a:t>Đáp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án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  <a:r>
              <a:rPr lang="vi-VN" sz="3000" b="1" dirty="0" smtClean="0">
                <a:solidFill>
                  <a:srgbClr val="FF0000"/>
                </a:solidFill>
              </a:rPr>
              <a:t>C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12297" name="Picture 5" descr="Comemorativo_0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430657"/>
            <a:ext cx="16764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1933576" y="2955086"/>
            <a:ext cx="560260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vi-VN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tấn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25kg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=…….</a:t>
            </a:r>
            <a:r>
              <a:rPr lang="vi-VN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tấn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</a:t>
            </a:r>
            <a:endParaRPr lang="en-US" sz="32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2301244" y="880971"/>
            <a:ext cx="457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4400" b="1" i="1" kern="0" dirty="0">
                <a:solidFill>
                  <a:schemeClr val="bg1"/>
                </a:solidFill>
              </a:rPr>
              <a:t>CỦNG CỐ</a:t>
            </a:r>
          </a:p>
        </p:txBody>
      </p:sp>
      <p:pic>
        <p:nvPicPr>
          <p:cNvPr id="37" name="Picture 5" descr="Comemorativo_0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30657"/>
            <a:ext cx="185056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712732" y="1918028"/>
            <a:ext cx="8641068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vi-V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AI NHANH – AI ĐÚNG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102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  <p:bldP spid="32778" grpId="0"/>
      <p:bldP spid="32779" grpId="0"/>
      <p:bldP spid="32780" grpId="0"/>
      <p:bldP spid="32781" grpId="0"/>
      <p:bldP spid="34" grpId="0" build="p"/>
    </p:bldLst>
  </p:timing>
</p:sld>
</file>

<file path=ppt/theme/theme1.xml><?xml version="1.0" encoding="utf-8"?>
<a:theme xmlns:a="http://schemas.openxmlformats.org/drawingml/2006/main" name="Educational subjects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Font chuẩn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27.potx" id="{6B18C398-4F76-4BDC-B8A4-D02A96E0AA82}" vid="{FBF1AC64-E511-41D2-AA23-0E693E79CD77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Educational subjects presentation, chalkboard illustrations design (widescreen)</Template>
  <TotalTime>319</TotalTime>
  <Words>541</Words>
  <Application>Microsoft Office PowerPoint</Application>
  <PresentationFormat>Widescreen</PresentationFormat>
  <Paragraphs>182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.VnTime</vt:lpstr>
      <vt:lpstr>Arial</vt:lpstr>
      <vt:lpstr>Calibri</vt:lpstr>
      <vt:lpstr>Cambria</vt:lpstr>
      <vt:lpstr>Cambria Math</vt:lpstr>
      <vt:lpstr>Times New Roman</vt:lpstr>
      <vt:lpstr>VNI-Times</vt:lpstr>
      <vt:lpstr>Wingdings</vt:lpstr>
      <vt:lpstr>Educational subjects 16x9</vt:lpstr>
      <vt:lpstr>Luyện tập chung</vt:lpstr>
      <vt:lpstr>Khởi động:</vt:lpstr>
      <vt:lpstr>PowerPoint Presentation</vt:lpstr>
      <vt:lpstr>PowerPoint Presentation</vt:lpstr>
      <vt:lpstr>PowerPoint Presentation</vt:lpstr>
      <vt:lpstr>Bài 4</vt:lpstr>
      <vt:lpstr>Bài 4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Ngọc Anh Phạm</dc:creator>
  <cp:lastModifiedBy>Le Thi Dung</cp:lastModifiedBy>
  <cp:revision>24</cp:revision>
  <dcterms:created xsi:type="dcterms:W3CDTF">2018-09-19T16:14:01Z</dcterms:created>
  <dcterms:modified xsi:type="dcterms:W3CDTF">2021-10-27T11:18:42Z</dcterms:modified>
</cp:coreProperties>
</file>