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81" r:id="rId2"/>
    <p:sldId id="288" r:id="rId3"/>
    <p:sldId id="303" r:id="rId4"/>
    <p:sldId id="304" r:id="rId5"/>
    <p:sldId id="305" r:id="rId6"/>
    <p:sldId id="309" r:id="rId7"/>
    <p:sldId id="307" r:id="rId8"/>
    <p:sldId id="287" r:id="rId9"/>
    <p:sldId id="306" r:id="rId10"/>
    <p:sldId id="292" r:id="rId11"/>
    <p:sldId id="313" r:id="rId12"/>
    <p:sldId id="290" r:id="rId13"/>
    <p:sldId id="314" r:id="rId14"/>
    <p:sldId id="310" r:id="rId15"/>
    <p:sldId id="295" r:id="rId16"/>
    <p:sldId id="271" r:id="rId17"/>
    <p:sldId id="296" r:id="rId18"/>
    <p:sldId id="282" r:id="rId19"/>
    <p:sldId id="273" r:id="rId20"/>
    <p:sldId id="318" r:id="rId21"/>
    <p:sldId id="324" r:id="rId22"/>
    <p:sldId id="326" r:id="rId23"/>
    <p:sldId id="323" r:id="rId24"/>
    <p:sldId id="297" r:id="rId25"/>
    <p:sldId id="277" r:id="rId26"/>
    <p:sldId id="289" r:id="rId27"/>
    <p:sldId id="316" r:id="rId28"/>
    <p:sldId id="320" r:id="rId29"/>
    <p:sldId id="317" r:id="rId30"/>
    <p:sldId id="278" r:id="rId31"/>
    <p:sldId id="298" r:id="rId32"/>
    <p:sldId id="299" r:id="rId33"/>
    <p:sldId id="301" r:id="rId34"/>
    <p:sldId id="283" r:id="rId35"/>
    <p:sldId id="284" r:id="rId36"/>
    <p:sldId id="285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CE0870"/>
    <a:srgbClr val="FF3300"/>
    <a:srgbClr val="33CCFF"/>
    <a:srgbClr val="9900CC"/>
    <a:srgbClr val="008000"/>
    <a:srgbClr val="FFFF00"/>
    <a:srgbClr val="0066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41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5605-43B9-4B33-BD4D-3C9D9CA5E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51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0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6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6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9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63A42-3852-4937-9872-7205EE21156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1B57F-2E29-4653-891D-6B9002BAF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2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imgres?imgurl=http://www.cpv.org.vn/cpv/Upload/News/2009/12/DSCF0203.jpg&amp;imgrefurl=http://www.cpv.org.vn/cpv/Modules/News/ListObjectNews.aspx?co_id=30706&amp;usg=__2EfVIlGwpvJldoBE0q2ZLYWCK1s=&amp;h=1200&amp;w=1600&amp;sz=535&amp;hl=vi&amp;start=41&amp;zoom=1&amp;um=1&amp;itbs=1&amp;tbnid=-jIIQ0P6CvO6eM:&amp;tbnh=113&amp;tbnw=150&amp;prev=/images?q=ph%C3%B2ng+ch%E1%BB%91ng+HIV/AIDS&amp;start=40&amp;um=1&amp;hl=vi&amp;sa=N&amp;ndsp=20&amp;tbs=isch:1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0"/>
          <p:cNvSpPr>
            <a:spLocks noChangeArrowheads="1" noChangeShapeType="1" noTextEdit="1"/>
          </p:cNvSpPr>
          <p:nvPr/>
        </p:nvSpPr>
        <p:spPr bwMode="auto">
          <a:xfrm>
            <a:off x="4443342" y="1395539"/>
            <a:ext cx="3533912" cy="1248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hangingPunct="1">
              <a:defRPr/>
            </a:pPr>
            <a:r>
              <a:rPr lang="en-US" b="1" kern="10" dirty="0">
                <a:ln w="9525">
                  <a:solidFill>
                    <a:srgbClr val="0000FF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9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199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9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19900" b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9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800" b="1" kern="10" dirty="0">
              <a:ln w="9525">
                <a:solidFill>
                  <a:srgbClr val="0000FF"/>
                </a:solidFill>
                <a:rou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21"/>
          <p:cNvSpPr>
            <a:spLocks noChangeArrowheads="1" noChangeShapeType="1" noTextEdit="1"/>
          </p:cNvSpPr>
          <p:nvPr/>
        </p:nvSpPr>
        <p:spPr bwMode="auto">
          <a:xfrm>
            <a:off x="1602866" y="2551175"/>
            <a:ext cx="8355328" cy="1453897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49986"/>
              </a:avLst>
            </a:prstTxWarp>
          </a:bodyPr>
          <a:lstStyle/>
          <a:p>
            <a:pPr algn="ctr"/>
            <a:r>
              <a:rPr lang="vi-VN" b="1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vi-VN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ĐỐI VỚI NGƯỜI NHIỄM HIV/AIDS</a:t>
            </a:r>
            <a:endParaRPr lang="en-US" b="1" kern="10" dirty="0">
              <a:ln w="9525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6" y="-9966"/>
            <a:ext cx="9300755" cy="382462"/>
          </a:xfrm>
          <a:prstGeom prst="rect">
            <a:avLst/>
          </a:prstGeom>
        </p:spPr>
      </p:pic>
      <p:pic>
        <p:nvPicPr>
          <p:cNvPr id="11" name="Picture 12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5" y="4369311"/>
            <a:ext cx="4343401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55" y="4369311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42" y="4937760"/>
            <a:ext cx="921515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1-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51" y="4937760"/>
            <a:ext cx="2839839" cy="21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1-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" y="0"/>
            <a:ext cx="9698737" cy="574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1-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32" y="4014697"/>
            <a:ext cx="2372968" cy="26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461788" y="1314719"/>
            <a:ext cx="49823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4400" b="1" dirty="0" smtClean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 </a:t>
            </a:r>
            <a:r>
              <a:rPr lang="vi-VN" altLang="zh-CN" sz="4000" b="1" dirty="0" smtClean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CÙNG TRAO ĐỔI</a:t>
            </a:r>
            <a:endParaRPr lang="zh-CN" altLang="en-US" sz="4000" b="1" dirty="0">
              <a:ln>
                <a:solidFill>
                  <a:schemeClr val="tx1"/>
                </a:solidFill>
              </a:ln>
              <a:latin typeface="+mj-lt"/>
              <a:ea typeface="黑体" pitchFamily="2" charset="-122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748004" y="2386751"/>
            <a:ext cx="64099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36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600" b="1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khả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lây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HIV/AIDS?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6008882" y="3941594"/>
            <a:ext cx="6052053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5996533" y="3397462"/>
            <a:ext cx="6064402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cạnh, bị muỗi đốt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39" name="Rectangle 35"/>
          <p:cNvSpPr>
            <a:spLocks noChangeArrowheads="1"/>
          </p:cNvSpPr>
          <p:nvPr/>
        </p:nvSpPr>
        <p:spPr bwMode="auto">
          <a:xfrm>
            <a:off x="6023537" y="2876165"/>
            <a:ext cx="6037398" cy="3780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 học cùng bàn, cùng chơi bi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6023537" y="2364645"/>
            <a:ext cx="6037398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ly, cốc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6008882" y="1853125"/>
            <a:ext cx="6052053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AIDS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5996532" y="4485726"/>
            <a:ext cx="6064403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543" name="Rectangle 39"/>
          <p:cNvSpPr>
            <a:spLocks noChangeArrowheads="1"/>
          </p:cNvSpPr>
          <p:nvPr/>
        </p:nvSpPr>
        <p:spPr bwMode="auto">
          <a:xfrm>
            <a:off x="6008882" y="660122"/>
            <a:ext cx="6064403" cy="5334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4" name="Rectangle 40"/>
          <p:cNvSpPr>
            <a:spLocks noChangeArrowheads="1"/>
          </p:cNvSpPr>
          <p:nvPr/>
        </p:nvSpPr>
        <p:spPr bwMode="auto">
          <a:xfrm>
            <a:off x="114822" y="1540693"/>
            <a:ext cx="5735830" cy="4576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5" name="Rectangle 41"/>
          <p:cNvSpPr>
            <a:spLocks noChangeArrowheads="1"/>
          </p:cNvSpPr>
          <p:nvPr/>
        </p:nvSpPr>
        <p:spPr bwMode="auto">
          <a:xfrm>
            <a:off x="6023537" y="1292966"/>
            <a:ext cx="6064402" cy="429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6" name="Rectangle 42"/>
          <p:cNvSpPr>
            <a:spLocks noChangeArrowheads="1"/>
          </p:cNvSpPr>
          <p:nvPr/>
        </p:nvSpPr>
        <p:spPr bwMode="auto">
          <a:xfrm>
            <a:off x="125811" y="3637662"/>
            <a:ext cx="5735829" cy="3948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47" name="Rectangle 43"/>
          <p:cNvSpPr>
            <a:spLocks noChangeArrowheads="1"/>
          </p:cNvSpPr>
          <p:nvPr/>
        </p:nvSpPr>
        <p:spPr bwMode="auto">
          <a:xfrm>
            <a:off x="104248" y="2713477"/>
            <a:ext cx="5746404" cy="7952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125810" y="2127294"/>
            <a:ext cx="573583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9" name="Rectangle 45"/>
          <p:cNvSpPr>
            <a:spLocks noChangeArrowheads="1"/>
          </p:cNvSpPr>
          <p:nvPr/>
        </p:nvSpPr>
        <p:spPr bwMode="auto">
          <a:xfrm>
            <a:off x="125811" y="675847"/>
            <a:ext cx="5703278" cy="732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50" name="Rectangle 46"/>
          <p:cNvSpPr>
            <a:spLocks noChangeArrowheads="1"/>
          </p:cNvSpPr>
          <p:nvPr/>
        </p:nvSpPr>
        <p:spPr bwMode="auto">
          <a:xfrm>
            <a:off x="125811" y="4173836"/>
            <a:ext cx="5735829" cy="6949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405685" y="8437"/>
            <a:ext cx="3473369" cy="579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HÀNH VI</a:t>
            </a:r>
          </a:p>
        </p:txBody>
      </p:sp>
      <p:sp>
        <p:nvSpPr>
          <p:cNvPr id="17" name="AutoShape 56"/>
          <p:cNvSpPr>
            <a:spLocks noChangeArrowheads="1"/>
          </p:cNvSpPr>
          <p:nvPr/>
        </p:nvSpPr>
        <p:spPr bwMode="auto">
          <a:xfrm>
            <a:off x="783770" y="4938061"/>
            <a:ext cx="7940351" cy="1916201"/>
          </a:xfrm>
          <a:prstGeom prst="cloudCallout">
            <a:avLst>
              <a:gd name="adj1" fmla="val 55310"/>
              <a:gd name="adj2" fmla="val 55713"/>
            </a:avLst>
          </a:prstGeom>
          <a:solidFill>
            <a:srgbClr val="3333FF"/>
          </a:solidFill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vi-VN" altLang="en-US" sz="20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  </a:t>
            </a:r>
            <a:r>
              <a:rPr lang="vi-VN" altLang="en-US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3200" b="1" dirty="0" smtClean="0">
                <a:solidFill>
                  <a:srgbClr val="FFFF00"/>
                </a:solidFill>
                <a:latin typeface="+mj-lt"/>
              </a:rPr>
              <a:t> </a:t>
            </a:r>
            <a:endParaRPr lang="en-US" altLang="en-US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47575" y="5185742"/>
            <a:ext cx="694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</a:t>
            </a:r>
            <a:r>
              <a:rPr lang="vi-VN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 truyền hoặc không lây truyền qua những hành vi nào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7" grpId="0" animBg="1"/>
      <p:bldP spid="21538" grpId="0" animBg="1"/>
      <p:bldP spid="21539" grpId="0" animBg="1"/>
      <p:bldP spid="21540" grpId="0" animBg="1"/>
      <p:bldP spid="21541" grpId="0" animBg="1"/>
      <p:bldP spid="21542" grpId="0" animBg="1"/>
      <p:bldP spid="21543" grpId="0" animBg="1"/>
      <p:bldP spid="21544" grpId="0" animBg="1"/>
      <p:bldP spid="21545" grpId="0" animBg="1"/>
      <p:bldP spid="21546" grpId="0" animBg="1"/>
      <p:bldP spid="21547" grpId="0" animBg="1"/>
      <p:bldP spid="21548" grpId="0" animBg="1"/>
      <p:bldP spid="21549" grpId="0" animBg="1"/>
      <p:bldP spid="21550" grpId="0" animBg="1"/>
      <p:bldP spid="19" grpId="0" animBg="1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" y="4910646"/>
            <a:ext cx="12274296" cy="19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" y="1739719"/>
            <a:ext cx="2601832" cy="414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76" y="0"/>
            <a:ext cx="8439912" cy="560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94264" y="610338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027317" y="1174209"/>
            <a:ext cx="7589519" cy="365318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vi-VN" altLang="en-US" b="1" dirty="0" smtClean="0">
                <a:solidFill>
                  <a:srgbClr val="FFFF00"/>
                </a:solidFill>
              </a:rPr>
              <a:t> 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201" y="1958902"/>
            <a:ext cx="680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BA1668"/>
                </a:solidFill>
                <a:latin typeface="+mj-lt"/>
              </a:rPr>
              <a:t>AI NHANH AI ĐÚNG</a:t>
            </a:r>
            <a:endParaRPr lang="en-US" sz="5400" b="1" dirty="0">
              <a:solidFill>
                <a:srgbClr val="BA1668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201" y="2882232"/>
            <a:ext cx="6227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 các hành vi tiếp xúc với người nhiễm HIV vào nhóm thích hợp: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57" name="Group 53"/>
          <p:cNvGraphicFramePr>
            <a:graphicFrameLocks noGrp="1"/>
          </p:cNvGraphicFramePr>
          <p:nvPr>
            <p:ph/>
          </p:nvPr>
        </p:nvGraphicFramePr>
        <p:xfrm>
          <a:off x="76200" y="106106"/>
          <a:ext cx="12078119" cy="6364797"/>
        </p:xfrm>
        <a:graphic>
          <a:graphicData uri="http://schemas.openxmlformats.org/drawingml/2006/table">
            <a:tbl>
              <a:tblPr/>
              <a:tblGrid>
                <a:gridCol w="5865412"/>
                <a:gridCol w="6212707"/>
              </a:tblGrid>
              <a:tr h="1371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endParaRPr kumimoji="0" lang="vi-V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HIV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endParaRPr kumimoji="0" lang="vi-V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HIV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3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57" name="Group 5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278481626"/>
              </p:ext>
            </p:extLst>
          </p:nvPr>
        </p:nvGraphicFramePr>
        <p:xfrm>
          <a:off x="76200" y="106106"/>
          <a:ext cx="12078119" cy="6364797"/>
        </p:xfrm>
        <a:graphic>
          <a:graphicData uri="http://schemas.openxmlformats.org/drawingml/2006/table">
            <a:tbl>
              <a:tblPr/>
              <a:tblGrid>
                <a:gridCol w="6004560"/>
                <a:gridCol w="6073559"/>
              </a:tblGrid>
              <a:tr h="1371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endParaRPr kumimoji="0" lang="vi-V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HIV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endParaRPr kumimoji="0" lang="vi-V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HIV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3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6130751" y="5306221"/>
            <a:ext cx="5897751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6115259" y="4723880"/>
            <a:ext cx="5862162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cạnh,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39" name="Rectangle 35"/>
          <p:cNvSpPr>
            <a:spLocks noChangeArrowheads="1"/>
          </p:cNvSpPr>
          <p:nvPr/>
        </p:nvSpPr>
        <p:spPr bwMode="auto">
          <a:xfrm>
            <a:off x="6098930" y="4160685"/>
            <a:ext cx="5894820" cy="3780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Ngồi học cùng bàn, c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6115259" y="3580351"/>
            <a:ext cx="5862162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6115259" y="2980071"/>
            <a:ext cx="589147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AIDS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6115259" y="5888562"/>
            <a:ext cx="5913243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543" name="Rectangle 39"/>
          <p:cNvSpPr>
            <a:spLocks noChangeArrowheads="1"/>
          </p:cNvSpPr>
          <p:nvPr/>
        </p:nvSpPr>
        <p:spPr bwMode="auto">
          <a:xfrm>
            <a:off x="6088254" y="2291620"/>
            <a:ext cx="5889167" cy="533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4" name="Rectangle 40"/>
          <p:cNvSpPr>
            <a:spLocks noChangeArrowheads="1"/>
          </p:cNvSpPr>
          <p:nvPr/>
        </p:nvSpPr>
        <p:spPr bwMode="auto">
          <a:xfrm>
            <a:off x="6098930" y="1648877"/>
            <a:ext cx="5891470" cy="4576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5" name="Rectangle 41"/>
          <p:cNvSpPr>
            <a:spLocks noChangeArrowheads="1"/>
          </p:cNvSpPr>
          <p:nvPr/>
        </p:nvSpPr>
        <p:spPr bwMode="auto">
          <a:xfrm>
            <a:off x="94614" y="5888562"/>
            <a:ext cx="5894827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6" name="Rectangle 42"/>
          <p:cNvSpPr>
            <a:spLocks noChangeArrowheads="1"/>
          </p:cNvSpPr>
          <p:nvPr/>
        </p:nvSpPr>
        <p:spPr bwMode="auto">
          <a:xfrm>
            <a:off x="169143" y="4370709"/>
            <a:ext cx="5798526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547" name="Rectangle 43"/>
          <p:cNvSpPr>
            <a:spLocks noChangeArrowheads="1"/>
          </p:cNvSpPr>
          <p:nvPr/>
        </p:nvSpPr>
        <p:spPr bwMode="auto">
          <a:xfrm>
            <a:off x="169143" y="3365483"/>
            <a:ext cx="5798526" cy="7952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190915" y="2679999"/>
            <a:ext cx="5798526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49" name="Rectangle 45"/>
          <p:cNvSpPr>
            <a:spLocks noChangeArrowheads="1"/>
          </p:cNvSpPr>
          <p:nvPr/>
        </p:nvSpPr>
        <p:spPr bwMode="auto">
          <a:xfrm>
            <a:off x="213422" y="1590113"/>
            <a:ext cx="5716465" cy="9118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50" name="Rectangle 46"/>
          <p:cNvSpPr>
            <a:spLocks noChangeArrowheads="1"/>
          </p:cNvSpPr>
          <p:nvPr/>
        </p:nvSpPr>
        <p:spPr bwMode="auto">
          <a:xfrm>
            <a:off x="167152" y="4938182"/>
            <a:ext cx="5822289" cy="8677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7" grpId="0" animBg="1"/>
      <p:bldP spid="21538" grpId="0" animBg="1"/>
      <p:bldP spid="21539" grpId="0" animBg="1"/>
      <p:bldP spid="21540" grpId="0" animBg="1"/>
      <p:bldP spid="21541" grpId="0" animBg="1"/>
      <p:bldP spid="21542" grpId="0" animBg="1"/>
      <p:bldP spid="21543" grpId="0" animBg="1"/>
      <p:bldP spid="21544" grpId="0" animBg="1"/>
      <p:bldP spid="21545" grpId="0" animBg="1"/>
      <p:bldP spid="21546" grpId="0" animBg="1"/>
      <p:bldP spid="21547" grpId="0" animBg="1"/>
      <p:bldP spid="21548" grpId="0" animBg="1"/>
      <p:bldP spid="21549" grpId="0" animBg="1"/>
      <p:bldP spid="215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95168"/>
            <a:ext cx="9144000" cy="126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 rot="21123128">
            <a:off x="4422261" y="940419"/>
            <a:ext cx="334747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vi-VN" altLang="zh-CN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黑体" pitchFamily="2" charset="-122"/>
              </a:rPr>
              <a:t>Quan sát tranh và </a:t>
            </a:r>
          </a:p>
          <a:p>
            <a:pPr algn="ctr" eaLnBrk="1" hangingPunct="1"/>
            <a:r>
              <a:rPr lang="vi-VN" altLang="zh-CN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黑体" pitchFamily="2" charset="-122"/>
              </a:rPr>
              <a:t>xử lí tình huống</a:t>
            </a:r>
            <a:endParaRPr lang="zh-CN" altLang="en-US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  <a:ea typeface="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titled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865"/>
            <a:ext cx="12192000" cy="53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759132" y="146751"/>
            <a:ext cx="313509" cy="2712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412275" y="27654"/>
            <a:ext cx="4245429" cy="6423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03714" y="56425"/>
            <a:ext cx="4598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“ HIV không lây qua ...”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92608" y="6246766"/>
            <a:ext cx="1097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CHƠI, KHÔNG XA LÁNH NGƯỜI NHIỄM HIV/AIDS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72100"/>
            <a:ext cx="914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0883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 rot="20763116">
            <a:off x="497299" y="1711982"/>
            <a:ext cx="38293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3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+mj-lt"/>
                <a:ea typeface="黑体" pitchFamily="2" charset="-122"/>
              </a:rPr>
              <a:t>HOẠT ĐỘNG 2</a:t>
            </a:r>
            <a:r>
              <a:rPr lang="vi-VN" altLang="zh-CN" sz="3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iCiel Grandma" pitchFamily="50" charset="0"/>
                <a:ea typeface="黑体" pitchFamily="2" charset="-122"/>
              </a:rPr>
              <a:t>: </a:t>
            </a:r>
            <a:endParaRPr lang="zh-CN" altLang="en-US" sz="3600" b="1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iCiel Grandma" pitchFamily="50" charset="0"/>
              <a:ea typeface="黑体" pitchFamily="2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678425" y="1943709"/>
            <a:ext cx="459028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48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+mj-lt"/>
                <a:ea typeface="黑体" pitchFamily="2" charset="-122"/>
              </a:rPr>
              <a:t>Bày tỏ ý kiến, thái độ đối với người nhiễm HIV/AIDS</a:t>
            </a:r>
            <a:endParaRPr lang="zh-CN" altLang="en-US" sz="48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+mj-lt"/>
              <a:ea typeface="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747"/>
            <a:ext cx="12192000" cy="46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24000" y="52252"/>
            <a:ext cx="9046464" cy="1141308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67255" y="59320"/>
            <a:ext cx="875995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các bạn trong hình là người quen của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con, con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đối xử với họ như thế nào? Tại sao?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475231" y="5889203"/>
            <a:ext cx="9144000" cy="9417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CHƠI, KHÔNG XA LÁNH,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BIỆT ĐỐI XỬ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HAI BẠN VÀ GIA ĐÌNH CỦA HAI BẠN ẤY.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Untitled-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1" y="1157059"/>
            <a:ext cx="12091416" cy="447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197864" y="35496"/>
            <a:ext cx="9619487" cy="11215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97865" y="35495"/>
            <a:ext cx="961948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có thái độ như thế nào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người nhiễm HIV/AIDS và gia đình của họ?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07591" y="5774394"/>
            <a:ext cx="9262872" cy="8002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239011" y="5795938"/>
            <a:ext cx="94000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ỦI, ĐỘNG VIÊN, QUAN TÂM ĐẾN NGƯỜI NHIỄM HIV/AIDS</a:t>
            </a:r>
          </a:p>
          <a:p>
            <a:pPr algn="ctr">
              <a:lnSpc>
                <a:spcPct val="90000"/>
              </a:lnSpc>
            </a:pP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GIA ĐÌNH CỦA HỌ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8306"/>
            <a:ext cx="12192000" cy="208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1-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38" y="4058977"/>
            <a:ext cx="1909866" cy="172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1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5" y="1815086"/>
            <a:ext cx="3472354" cy="259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5" y="373832"/>
            <a:ext cx="2843825" cy="25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-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38" y="273242"/>
            <a:ext cx="7017284" cy="502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425962" y="2691157"/>
            <a:ext cx="38293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4400" b="1" dirty="0" smtClean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KHỞI ĐỘNG</a:t>
            </a:r>
            <a:endParaRPr lang="zh-CN" altLang="en-US" sz="4400" b="1" dirty="0">
              <a:ln>
                <a:solidFill>
                  <a:schemeClr val="tx1"/>
                </a:solidFill>
              </a:ln>
              <a:latin typeface="+mj-lt"/>
              <a:ea typeface="黑体" pitchFamily="2" charset="-122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48226" y="2629601"/>
            <a:ext cx="5099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黑体" pitchFamily="2" charset="-122"/>
              </a:rPr>
              <a:t> </a:t>
            </a:r>
            <a:endParaRPr lang="zh-CN" alt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  <a:ea typeface="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4" name="Picture 4" descr="NHỮNG%20TẤM%20LÒNG%20Ở%20BỆNH%20VIỆN%20NHÂN%20Ái%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42863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3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373"/>
            <a:ext cx="10668001" cy="89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3329569"/>
            <a:ext cx="3807405" cy="29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76" y="-58986"/>
            <a:ext cx="8878824" cy="691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502920" y="157882"/>
            <a:ext cx="6409943" cy="1680062"/>
          </a:xfrm>
          <a:prstGeom prst="cloudCallout">
            <a:avLst>
              <a:gd name="adj1" fmla="val 38125"/>
              <a:gd name="adj2" fmla="val 66924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481326" y="349652"/>
            <a:ext cx="48317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Qua ý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con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07406" y="2381500"/>
            <a:ext cx="608776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em dù bị nhiễm HIV thì vẫn có quyền trẻ em. Trẻ em rất cần được sống trong tình yêu thương, sự san sẻ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29585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" y="4910646"/>
            <a:ext cx="12274296" cy="19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" y="1739719"/>
            <a:ext cx="2601832" cy="414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66" y="160239"/>
            <a:ext cx="8573442" cy="604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94264" y="610338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789453" y="868808"/>
            <a:ext cx="5476931" cy="162289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vi-VN" altLang="en-US" b="1" dirty="0" smtClean="0">
                <a:solidFill>
                  <a:srgbClr val="FFFF00"/>
                </a:solidFill>
              </a:rPr>
              <a:t> 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200" y="1225243"/>
            <a:ext cx="580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BA1668"/>
                </a:solidFill>
                <a:latin typeface="+mj-lt"/>
              </a:rPr>
              <a:t> </a:t>
            </a:r>
            <a:r>
              <a:rPr lang="vi-VN" sz="3600" b="1" dirty="0" smtClean="0">
                <a:solidFill>
                  <a:srgbClr val="BA1668"/>
                </a:solidFill>
                <a:latin typeface="+mj-lt"/>
              </a:rPr>
              <a:t>LIÊN HỆ BẢN THÂN</a:t>
            </a:r>
            <a:endParaRPr lang="en-US" sz="3600" b="1" dirty="0">
              <a:solidFill>
                <a:srgbClr val="BA1668"/>
              </a:solidFill>
              <a:latin typeface="+mj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12562" y="2351118"/>
            <a:ext cx="671533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400" b="1" dirty="0"/>
              <a:t>  </a:t>
            </a:r>
            <a:r>
              <a:rPr lang="vi-VN" altLang="en-US" sz="2400" b="1" dirty="0" smtClean="0">
                <a:solidFill>
                  <a:srgbClr val="0000FF"/>
                </a:solidFill>
              </a:rPr>
              <a:t>+ 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làm gì nếu trong 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có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là người thân của người nhiễm HIV?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789453" y="3688979"/>
            <a:ext cx="656155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400" b="1" dirty="0"/>
              <a:t> </a:t>
            </a:r>
            <a:r>
              <a:rPr lang="vi-VN" altLang="en-US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Nếu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gần nhà </a:t>
            </a:r>
            <a:r>
              <a:rPr lang="vi-VN" altLang="en-US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con,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khu phố </a:t>
            </a:r>
            <a:r>
              <a:rPr lang="vi-VN" altLang="en-US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đang ở có người bị nhiễm HIV, con sẽ làm gì?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2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IPB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667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7505049" y="762059"/>
            <a:ext cx="4528692" cy="156966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1.Tìm hiểu về 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tư nguyện vọng của người nhiễm HIV/AIDS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7430627" y="2881503"/>
            <a:ext cx="4529487" cy="156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Điều cần biết khi tiếp xúc với người nhiễm HIV/AIDS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7430627" y="4983481"/>
            <a:ext cx="4603114" cy="1077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. B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tỏ thái độ đối với người nhiễm HIV/AIDS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2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nimBg="1"/>
      <p:bldP spid="143367" grpId="0" animBg="1"/>
      <p:bldP spid="1433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874" y="3864933"/>
            <a:ext cx="3079376" cy="26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-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3" y="-708213"/>
            <a:ext cx="2166145" cy="247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1-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30" y="3893018"/>
            <a:ext cx="2699002" cy="29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988117" y="-21805"/>
            <a:ext cx="4010297" cy="1476103"/>
          </a:xfrm>
          <a:prstGeom prst="cloudCallout">
            <a:avLst>
              <a:gd name="adj1" fmla="val 31332"/>
              <a:gd name="adj2" fmla="val 7647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489948" y="222035"/>
            <a:ext cx="3508466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Điều cần nhớ</a:t>
            </a:r>
            <a:endParaRPr lang="en-US" b="1" dirty="0">
              <a:solidFill>
                <a:srgbClr val="FF0000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6915" y="1476104"/>
            <a:ext cx="97292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HIV,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…;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7279" y="868305"/>
            <a:ext cx="2077865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HIV/AIDS?</a:t>
            </a:r>
          </a:p>
        </p:txBody>
      </p:sp>
      <p:pic>
        <p:nvPicPr>
          <p:cNvPr id="6" name="Picture 4" descr="Untitled-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49" y="293726"/>
            <a:ext cx="9375648" cy="62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373"/>
            <a:ext cx="10668001" cy="89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3329569"/>
            <a:ext cx="3807405" cy="29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76" y="-6735"/>
            <a:ext cx="8878824" cy="691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1042414" y="157882"/>
            <a:ext cx="5870449" cy="1476103"/>
          </a:xfrm>
          <a:prstGeom prst="cloudCallout">
            <a:avLst>
              <a:gd name="adj1" fmla="val 38125"/>
              <a:gd name="adj2" fmla="val 66924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4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4106" y="2384605"/>
            <a:ext cx="64567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“DIỄN ĐÀN”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HIV/AIDS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7279" y="868305"/>
            <a:ext cx="2077865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HIV/AIDS?</a:t>
            </a:r>
          </a:p>
        </p:txBody>
      </p:sp>
      <p:pic>
        <p:nvPicPr>
          <p:cNvPr id="6" name="Picture 4" descr="Untitled-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72" y="219081"/>
            <a:ext cx="9375648" cy="50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59024" y="5418148"/>
            <a:ext cx="8918448" cy="9417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TUYÊN TRUYỀN CHO MỌI NGƯỜI HIỂU VỀ 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HIV/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AIDS,</a:t>
            </a:r>
            <a:endParaRPr lang="en-US" altLang="en-US" sz="2400" b="1" dirty="0"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KHÔNG PHÂN BIỆT ĐỒI XỬ VỚI NGƯỜI NHIỄM HIV/AIDS</a:t>
            </a:r>
          </a:p>
        </p:txBody>
      </p:sp>
    </p:spTree>
    <p:extLst>
      <p:ext uri="{BB962C8B-B14F-4D97-AF65-F5344CB8AC3E}">
        <p14:creationId xmlns:p14="http://schemas.microsoft.com/office/powerpoint/2010/main" val="18703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2" name="Picture 4" descr="Kết quả hình ảnh cho những hình ảnh tuyên truyền về HIV/AID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837" y="72020"/>
            <a:ext cx="10169236" cy="67859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2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SC02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65" y="149149"/>
            <a:ext cx="4800600" cy="6248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SCF020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1" y="1669473"/>
            <a:ext cx="3934690" cy="2895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3985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42357" y="246412"/>
            <a:ext cx="8763000" cy="95410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2800" b="1" dirty="0">
                <a:solidFill>
                  <a:schemeClr val="bg1"/>
                </a:solidFill>
              </a:rPr>
              <a:t>BỨC THƯ ĐẠT GIẢI NHẤT CUỘC THI </a:t>
            </a:r>
            <a:endParaRPr lang="vi-VN" altLang="en-US" sz="28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altLang="en-US" sz="2800" b="1" dirty="0" smtClean="0">
                <a:solidFill>
                  <a:srgbClr val="FFFF00"/>
                </a:solidFill>
              </a:rPr>
              <a:t>VIẾT </a:t>
            </a:r>
            <a:r>
              <a:rPr lang="en-US" altLang="en-US" sz="2800" b="1" dirty="0">
                <a:solidFill>
                  <a:srgbClr val="FFFF00"/>
                </a:solidFill>
              </a:rPr>
              <a:t>THƯ QUỐC TẾ UPU </a:t>
            </a:r>
            <a:r>
              <a:rPr lang="vi-VN" altLang="en-US" sz="2800" b="1" dirty="0" smtClean="0">
                <a:solidFill>
                  <a:srgbClr val="FFFF00"/>
                </a:solidFill>
              </a:rPr>
              <a:t>-  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LẦN </a:t>
            </a:r>
            <a:r>
              <a:rPr lang="vi-VN" altLang="en-US" sz="2800" b="1" dirty="0" smtClean="0">
                <a:solidFill>
                  <a:schemeClr val="bg1"/>
                </a:solidFill>
              </a:rPr>
              <a:t>THỨ 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39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1629727"/>
            <a:ext cx="119634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 i="1" dirty="0"/>
              <a:t>                                                                        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Nẵng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ngày</a:t>
            </a:r>
            <a:r>
              <a:rPr lang="en-US" altLang="en-US" sz="2800" b="1" i="1" dirty="0">
                <a:solidFill>
                  <a:srgbClr val="000099"/>
                </a:solidFill>
              </a:rPr>
              <a:t> 20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tháng</a:t>
            </a:r>
            <a:r>
              <a:rPr lang="en-US" altLang="en-US" sz="2800" b="1" i="1" dirty="0">
                <a:solidFill>
                  <a:srgbClr val="000099"/>
                </a:solidFill>
              </a:rPr>
              <a:t> 11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năm</a:t>
            </a:r>
            <a:r>
              <a:rPr lang="en-US" altLang="en-US" sz="2800" b="1" i="1" dirty="0">
                <a:solidFill>
                  <a:srgbClr val="000099"/>
                </a:solidFill>
              </a:rPr>
              <a:t> 2009</a:t>
            </a:r>
          </a:p>
          <a:p>
            <a:pPr algn="just" eaLnBrk="1" hangingPunct="1"/>
            <a:r>
              <a:rPr lang="en-US" altLang="en-US" sz="2800" b="1" i="1" dirty="0"/>
              <a:t>  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Đạo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diễn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Trương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Nghệ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Mưu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kính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mến</a:t>
            </a:r>
            <a:r>
              <a:rPr lang="en-US" altLang="en-US" sz="2800" b="1" i="1" dirty="0">
                <a:solidFill>
                  <a:srgbClr val="000099"/>
                </a:solidFill>
              </a:rPr>
              <a:t>!</a:t>
            </a:r>
          </a:p>
          <a:p>
            <a:pPr algn="just" eaLnBrk="1" hangingPunct="1"/>
            <a:r>
              <a:rPr lang="en-US" altLang="en-US" sz="2800" b="1" i="1" dirty="0" err="1">
                <a:solidFill>
                  <a:srgbClr val="000099"/>
                </a:solidFill>
              </a:rPr>
              <a:t>Thưa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mới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ý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định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viết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thư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sau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khi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trường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phát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động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Cuộc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Viết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thư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Quốc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tế</a:t>
            </a:r>
            <a:r>
              <a:rPr lang="en-US" altLang="en-US" sz="2800" b="1" i="1" dirty="0">
                <a:solidFill>
                  <a:srgbClr val="000099"/>
                </a:solidFill>
              </a:rPr>
              <a:t> UPU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lần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thứ</a:t>
            </a:r>
            <a:r>
              <a:rPr lang="en-US" altLang="en-US" sz="2800" b="1" i="1" dirty="0">
                <a:solidFill>
                  <a:srgbClr val="000099"/>
                </a:solidFill>
              </a:rPr>
              <a:t> 39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về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đề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tài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phòng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căn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bệnh</a:t>
            </a:r>
            <a:r>
              <a:rPr lang="en-US" altLang="en-US" sz="2800" b="1" i="1" dirty="0">
                <a:solidFill>
                  <a:srgbClr val="000099"/>
                </a:solidFill>
              </a:rPr>
              <a:t> AISD.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Để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bài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viết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của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mình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cơ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sở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thực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tế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đã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tìm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hiểu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một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số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đối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tượng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xem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mọi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người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hiểu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biết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phòng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AIDS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như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thế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nào</a:t>
            </a:r>
            <a:r>
              <a:rPr lang="en-US" altLang="en-US" sz="2800" b="1" i="1" dirty="0">
                <a:solidFill>
                  <a:srgbClr val="000099"/>
                </a:solidFill>
              </a:rPr>
              <a:t>.</a:t>
            </a:r>
          </a:p>
          <a:p>
            <a:pPr algn="just" eaLnBrk="1" hangingPunct="1"/>
            <a:r>
              <a:rPr lang="en-US" altLang="en-US" sz="2800" b="1" i="1" dirty="0">
                <a:solidFill>
                  <a:srgbClr val="000099"/>
                </a:solidFill>
              </a:rPr>
              <a:t>  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Đầu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tiên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hỏi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bà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bảo</a:t>
            </a:r>
            <a:r>
              <a:rPr lang="en-US" altLang="en-US" sz="2800" b="1" i="1" dirty="0">
                <a:solidFill>
                  <a:srgbClr val="000099"/>
                </a:solidFill>
              </a:rPr>
              <a:t>: </a:t>
            </a:r>
            <a:r>
              <a:rPr lang="en-US" altLang="en-US" sz="2800" b="1" i="1" dirty="0">
                <a:solidFill>
                  <a:srgbClr val="FF0000"/>
                </a:solidFill>
              </a:rPr>
              <a:t>“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Bà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sống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từng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này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tuổi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đầu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rồi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mà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chưa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biết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mặt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mũi</a:t>
            </a:r>
            <a:r>
              <a:rPr lang="en-US" altLang="en-US" sz="2800" b="1" i="1" dirty="0">
                <a:solidFill>
                  <a:srgbClr val="FF0000"/>
                </a:solidFill>
              </a:rPr>
              <a:t> con “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Ết</a:t>
            </a:r>
            <a:r>
              <a:rPr lang="en-US" altLang="en-US" sz="2800" b="1" i="1" dirty="0">
                <a:solidFill>
                  <a:srgbClr val="FF0000"/>
                </a:solidFill>
              </a:rPr>
              <a:t>”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nó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thế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</a:rPr>
              <a:t>.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Bà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nghe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nói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nó</a:t>
            </a:r>
            <a:r>
              <a:rPr lang="en-US" altLang="en-US" sz="2800" b="1" i="1" dirty="0">
                <a:solidFill>
                  <a:srgbClr val="FF0000"/>
                </a:solidFill>
              </a:rPr>
              <a:t> ở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những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kẻ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sống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buông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thả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chẳng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ra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gì</a:t>
            </a:r>
            <a:r>
              <a:rPr lang="en-US" altLang="en-US" sz="2800" b="1" i="1" dirty="0">
                <a:solidFill>
                  <a:srgbClr val="FF0000"/>
                </a:solidFill>
              </a:rPr>
              <a:t>.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Cháu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đừng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đến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gần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họ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kẻo</a:t>
            </a:r>
            <a:r>
              <a:rPr lang="en-US" altLang="en-US" sz="2800" b="1" i="1" dirty="0">
                <a:solidFill>
                  <a:srgbClr val="FF0000"/>
                </a:solidFill>
              </a:rPr>
              <a:t> con “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Ết</a:t>
            </a:r>
            <a:r>
              <a:rPr lang="en-US" altLang="en-US" sz="2800" b="1" i="1" dirty="0">
                <a:solidFill>
                  <a:srgbClr val="FF0000"/>
                </a:solidFill>
              </a:rPr>
              <a:t>”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nó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dính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vào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</a:rPr>
              <a:t>”.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Ôi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của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chẳng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hiểu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gì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về</a:t>
            </a:r>
            <a:r>
              <a:rPr lang="en-US" altLang="en-US" sz="2800" b="1" i="1" dirty="0">
                <a:solidFill>
                  <a:srgbClr val="000099"/>
                </a:solidFill>
              </a:rPr>
              <a:t> AIDS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cả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nhỉ</a:t>
            </a:r>
            <a:r>
              <a:rPr lang="en-US" altLang="en-US" sz="2800" b="1" i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960662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729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10640" y="6111240"/>
            <a:ext cx="8915400" cy="51911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66"/>
                </a:solidFill>
                <a:latin typeface="Arial" panose="020B0604020202020204" pitchFamily="34" charset="0"/>
              </a:rPr>
              <a:t>HÃY CÙNG NHAU </a:t>
            </a:r>
            <a:r>
              <a:rPr lang="vi-VN" altLang="en-US" b="1" dirty="0" smtClean="0">
                <a:solidFill>
                  <a:srgbClr val="FF0066"/>
                </a:solidFill>
                <a:latin typeface="Arial" panose="020B0604020202020204" pitchFamily="34" charset="0"/>
              </a:rPr>
              <a:t>NG</a:t>
            </a:r>
            <a:r>
              <a:rPr lang="en-US" altLang="en-US" b="1" dirty="0" smtClean="0">
                <a:solidFill>
                  <a:srgbClr val="FF0066"/>
                </a:solidFill>
                <a:latin typeface="Arial" panose="020B0604020202020204" pitchFamily="34" charset="0"/>
              </a:rPr>
              <a:t>ĂN 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CHẶN ĐẠI DỊCH HIV/AIDS!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32616"/>
            <a:ext cx="9144000" cy="112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04" y="0"/>
            <a:ext cx="62795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32757"/>
            <a:ext cx="3513909" cy="172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22030" y="3772031"/>
            <a:ext cx="441234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72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+mj-lt"/>
                <a:ea typeface="黑体" pitchFamily="2" charset="-122"/>
              </a:rPr>
              <a:t>THỎ TÌM CÀ RỐT</a:t>
            </a:r>
            <a:endParaRPr lang="zh-CN" altLang="en-US" sz="7200" b="1" dirty="0">
              <a:ln>
                <a:solidFill>
                  <a:schemeClr val="tx1"/>
                </a:solidFill>
              </a:ln>
              <a:solidFill>
                <a:srgbClr val="FF0066"/>
              </a:solidFill>
              <a:latin typeface="+mj-lt"/>
              <a:ea typeface="黑体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20" y="1542294"/>
            <a:ext cx="2296315" cy="2754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876022" y="2502487"/>
            <a:ext cx="900812" cy="900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6287106" y="2370024"/>
            <a:ext cx="928944" cy="928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2524463"/>
            <a:ext cx="4079900" cy="1130216"/>
            <a:chOff x="1435655" y="2018849"/>
            <a:chExt cx="4316728" cy="1130625"/>
          </a:xfrm>
        </p:grpSpPr>
        <p:sp>
          <p:nvSpPr>
            <p:cNvPr id="3" name="Rounded Rectangle 2"/>
            <p:cNvSpPr/>
            <p:nvPr/>
          </p:nvSpPr>
          <p:spPr>
            <a:xfrm>
              <a:off x="2069763" y="2261290"/>
              <a:ext cx="368262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Ung thư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435655" y="2117153"/>
              <a:ext cx="1066690" cy="103232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52368" y="2018849"/>
              <a:ext cx="743141" cy="11083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99299" y="-187832"/>
            <a:ext cx="8616651" cy="2032856"/>
            <a:chOff x="1252403" y="-151933"/>
            <a:chExt cx="8341974" cy="2033591"/>
          </a:xfrm>
        </p:grpSpPr>
        <p:sp>
          <p:nvSpPr>
            <p:cNvPr id="7" name="Rounded Rectangle 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28883" y="620114"/>
              <a:ext cx="4226078" cy="12007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vi-VN" sz="36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+mj-lt"/>
                  <a:cs typeface="Baloo" panose="03080902040302020200" pitchFamily="66" charset="-93"/>
                </a:rPr>
                <a:t>Giai đoạn cuối cùng </a:t>
              </a:r>
              <a:endParaRPr lang="en-US" sz="36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+mj-lt"/>
                <a:cs typeface="Baloo" panose="03080902040302020200" pitchFamily="66" charset="-93"/>
              </a:endParaRPr>
            </a:p>
            <a:p>
              <a:pPr algn="ctr">
                <a:defRPr/>
              </a:pPr>
              <a:r>
                <a:rPr lang="vi-VN" sz="36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+mj-lt"/>
                  <a:cs typeface="Baloo" panose="03080902040302020200" pitchFamily="66" charset="-93"/>
                </a:rPr>
                <a:t>của nhiễm HIV là:</a:t>
              </a:r>
              <a:endParaRPr lang="en-US" sz="36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+mj-lt"/>
                <a:cs typeface="Baloo" panose="03080902040302020200" pitchFamily="66" charset="-93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252403" y="-151933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6507949" y="2547083"/>
            <a:ext cx="4202252" cy="1104948"/>
            <a:chOff x="1167338" y="1993113"/>
            <a:chExt cx="3690948" cy="1105347"/>
          </a:xfrm>
        </p:grpSpPr>
        <p:sp>
          <p:nvSpPr>
            <p:cNvPr id="15" name="Rounded Rectangle 14"/>
            <p:cNvSpPr/>
            <p:nvPr/>
          </p:nvSpPr>
          <p:spPr>
            <a:xfrm>
              <a:off x="1693763" y="2212925"/>
              <a:ext cx="3164523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Bại liệt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67338" y="2076779"/>
              <a:ext cx="909482" cy="994275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10280" y="1993113"/>
              <a:ext cx="625887" cy="11053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85681" y="4035932"/>
            <a:ext cx="4121835" cy="1015628"/>
            <a:chOff x="2402998" y="2165165"/>
            <a:chExt cx="3541895" cy="2171090"/>
          </a:xfrm>
        </p:grpSpPr>
        <p:sp>
          <p:nvSpPr>
            <p:cNvPr id="19" name="Rounded Rectangle 18"/>
            <p:cNvSpPr/>
            <p:nvPr/>
          </p:nvSpPr>
          <p:spPr>
            <a:xfrm>
              <a:off x="2771850" y="2283758"/>
              <a:ext cx="3173043" cy="1930754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402998" y="2253040"/>
              <a:ext cx="891499" cy="1961472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02998" y="2165165"/>
              <a:ext cx="891499" cy="217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vi-VN" sz="60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000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29" y="4240358"/>
            <a:ext cx="2712617" cy="27126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58866" y="4276604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rPr>
              <a:t>AIDS</a:t>
            </a:r>
            <a:endParaRPr lang="en-US" sz="3200" kern="0" dirty="0">
              <a:ln w="19050">
                <a:solidFill>
                  <a:sysClr val="windowText" lastClr="000000"/>
                </a:solidFill>
              </a:ln>
              <a:latin typeface="+mj-lt"/>
              <a:cs typeface="Baloo" panose="03080902040302020200" pitchFamily="66" charset="-93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671178" y="3910599"/>
            <a:ext cx="3996823" cy="1107962"/>
            <a:chOff x="3152346" y="6068578"/>
            <a:chExt cx="4175403" cy="1105815"/>
          </a:xfrm>
        </p:grpSpPr>
        <p:grpSp>
          <p:nvGrpSpPr>
            <p:cNvPr id="10" name="Group 9"/>
            <p:cNvGrpSpPr/>
            <p:nvPr/>
          </p:nvGrpSpPr>
          <p:grpSpPr>
            <a:xfrm>
              <a:off x="3152346" y="6068578"/>
              <a:ext cx="4175403" cy="1105815"/>
              <a:chOff x="4511573" y="3474454"/>
              <a:chExt cx="4033861" cy="687882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960800" y="3602799"/>
                <a:ext cx="3584634" cy="538413"/>
              </a:xfrm>
              <a:prstGeom prst="roundRect">
                <a:avLst/>
              </a:prstGeom>
              <a:solidFill>
                <a:srgbClr val="FFBF53"/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511573" y="3510889"/>
                <a:ext cx="880327" cy="598858"/>
              </a:xfrm>
              <a:prstGeom prst="ellipse">
                <a:avLst/>
              </a:prstGeom>
              <a:solidFill>
                <a:srgbClr val="FFBF53">
                  <a:lumMod val="20000"/>
                  <a:lumOff val="80000"/>
                </a:srgbClr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81120" y="3474454"/>
                <a:ext cx="741236" cy="687882"/>
              </a:xfrm>
              <a:prstGeom prst="rect">
                <a:avLst/>
              </a:prstGeom>
              <a:noFill/>
            </p:spPr>
            <p:txBody>
              <a:bodyPr wrap="none" lIns="91407" tIns="45703" rIns="91407" bIns="45703">
                <a:spAutoFit/>
              </a:bodyPr>
              <a:lstStyle/>
              <a:p>
                <a:pPr algn="ctr">
                  <a:defRPr/>
                </a:pPr>
                <a:r>
                  <a:rPr lang="vi-VN" sz="6600" b="1" kern="0" dirty="0">
                    <a:ln w="222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6600"/>
                    </a:solidFill>
                    <a:latin typeface="iCiel Cadena" panose="02000503000000020004" pitchFamily="2" charset="0"/>
                    <a:cs typeface="Baloo" panose="03080902040302020200" pitchFamily="66" charset="-93"/>
                  </a:rPr>
                  <a:t>D</a:t>
                </a:r>
                <a:endPara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896270" y="6432035"/>
              <a:ext cx="3313735" cy="583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Suy dinh dưỡng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2549732"/>
            <a:ext cx="4079900" cy="1107961"/>
            <a:chOff x="1435655" y="2044126"/>
            <a:chExt cx="4316728" cy="1108362"/>
          </a:xfrm>
        </p:grpSpPr>
        <p:sp>
          <p:nvSpPr>
            <p:cNvPr id="3" name="Rounded Rectangle 2"/>
            <p:cNvSpPr/>
            <p:nvPr/>
          </p:nvSpPr>
          <p:spPr>
            <a:xfrm>
              <a:off x="2069763" y="2261290"/>
              <a:ext cx="368262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Đường tình dục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435655" y="2117153"/>
              <a:ext cx="1066690" cy="103232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97429" y="2044126"/>
              <a:ext cx="743141" cy="11083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70624" y="-40239"/>
            <a:ext cx="8269933" cy="1885263"/>
            <a:chOff x="1321454" y="-4287"/>
            <a:chExt cx="8272923" cy="1885945"/>
          </a:xfrm>
        </p:grpSpPr>
        <p:sp>
          <p:nvSpPr>
            <p:cNvPr id="7" name="Rounded Rectangle 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689751" y="948314"/>
              <a:ext cx="6605411" cy="6465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vi-VN" sz="36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+mj-lt"/>
                  <a:cs typeface="Baloo" panose="03080902040302020200" pitchFamily="66" charset="-93"/>
                </a:rPr>
                <a:t>HIV không lây qua đường nào?</a:t>
              </a:r>
              <a:endParaRPr lang="en-US" sz="36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+mj-lt"/>
                <a:cs typeface="Baloo" panose="03080902040302020200" pitchFamily="66" charset="-93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6256992" y="2549732"/>
            <a:ext cx="4411008" cy="1107961"/>
            <a:chOff x="1167338" y="1993113"/>
            <a:chExt cx="3676315" cy="1108361"/>
          </a:xfrm>
        </p:grpSpPr>
        <p:sp>
          <p:nvSpPr>
            <p:cNvPr id="15" name="Rounded Rectangle 14"/>
            <p:cNvSpPr/>
            <p:nvPr/>
          </p:nvSpPr>
          <p:spPr>
            <a:xfrm>
              <a:off x="1679130" y="2215527"/>
              <a:ext cx="3164523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Đường máu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67338" y="2076779"/>
              <a:ext cx="950809" cy="1021681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71210" y="1993113"/>
              <a:ext cx="577368" cy="110836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56993" y="3954888"/>
            <a:ext cx="4411007" cy="1107961"/>
            <a:chOff x="2402998" y="2165165"/>
            <a:chExt cx="3541895" cy="2150164"/>
          </a:xfrm>
        </p:grpSpPr>
        <p:sp>
          <p:nvSpPr>
            <p:cNvPr id="19" name="Rounded Rectangle 18"/>
            <p:cNvSpPr/>
            <p:nvPr/>
          </p:nvSpPr>
          <p:spPr>
            <a:xfrm>
              <a:off x="2771850" y="2283758"/>
              <a:ext cx="3173043" cy="1930754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5400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endParaRPr lang="en-US" sz="2800" kern="0" dirty="0">
                <a:ln w="19050">
                  <a:solidFill>
                    <a:sysClr val="windowText" lastClr="000000"/>
                  </a:solidFill>
                </a:ln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402998" y="2253040"/>
              <a:ext cx="891499" cy="1961472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02998" y="2165165"/>
              <a:ext cx="891499" cy="215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29" y="4240358"/>
            <a:ext cx="2712617" cy="27126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241335" y="4280047"/>
            <a:ext cx="3552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8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rPr>
              <a:t>Tiếp xúc thông thường</a:t>
            </a:r>
            <a:endParaRPr lang="en-US" sz="2800" kern="0" dirty="0">
              <a:ln w="19050">
                <a:solidFill>
                  <a:sysClr val="windowText" lastClr="000000"/>
                </a:solidFill>
              </a:ln>
              <a:latin typeface="+mj-lt"/>
              <a:cs typeface="Baloo" panose="03080902040302020200" pitchFamily="66" charset="-93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553093" y="3798763"/>
            <a:ext cx="3996824" cy="1596289"/>
            <a:chOff x="33524" y="4087126"/>
            <a:chExt cx="4175404" cy="1593196"/>
          </a:xfrm>
        </p:grpSpPr>
        <p:grpSp>
          <p:nvGrpSpPr>
            <p:cNvPr id="10" name="Group 9"/>
            <p:cNvGrpSpPr/>
            <p:nvPr/>
          </p:nvGrpSpPr>
          <p:grpSpPr>
            <a:xfrm>
              <a:off x="33524" y="4087126"/>
              <a:ext cx="4175404" cy="1593195"/>
              <a:chOff x="1498475" y="2241874"/>
              <a:chExt cx="4033862" cy="991061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947703" y="2374806"/>
                <a:ext cx="3584634" cy="858129"/>
              </a:xfrm>
              <a:prstGeom prst="roundRect">
                <a:avLst/>
              </a:prstGeom>
              <a:solidFill>
                <a:srgbClr val="FFBF53"/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98475" y="2282897"/>
                <a:ext cx="880327" cy="598858"/>
              </a:xfrm>
              <a:prstGeom prst="ellipse">
                <a:avLst/>
              </a:prstGeom>
              <a:solidFill>
                <a:srgbClr val="FFBF53">
                  <a:lumMod val="20000"/>
                  <a:lumOff val="80000"/>
                </a:srgbClr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581726" y="2241874"/>
                <a:ext cx="658724" cy="687881"/>
              </a:xfrm>
              <a:prstGeom prst="rect">
                <a:avLst/>
              </a:prstGeom>
              <a:noFill/>
            </p:spPr>
            <p:txBody>
              <a:bodyPr wrap="none" lIns="91407" tIns="45703" rIns="91407" bIns="45703">
                <a:spAutoFit/>
              </a:bodyPr>
              <a:lstStyle/>
              <a:p>
                <a:pPr algn="ctr">
                  <a:defRPr/>
                </a:pPr>
                <a:r>
                  <a:rPr lang="en-US" sz="6600" b="1" kern="0" dirty="0">
                    <a:ln w="222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6600"/>
                    </a:solidFill>
                    <a:latin typeface="iCiel Cadena" panose="02000503000000020004" pitchFamily="2" charset="0"/>
                    <a:cs typeface="Baloo" panose="03080902040302020200" pitchFamily="66" charset="-93"/>
                  </a:rPr>
                  <a:t>C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29950" y="4295327"/>
              <a:ext cx="331373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8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Từ mẹ sang con lúc mang thai hoặc khi sinh con </a:t>
              </a:r>
              <a:endParaRPr lang="en-US" sz="24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86841" y="3220032"/>
            <a:ext cx="6012725" cy="225987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vi-VN" sz="8000" b="1" dirty="0">
                <a:ln w="19050"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/>
                <a:cs typeface="Times New Roman" panose="02020603050405020304" pitchFamily="18" charset="0"/>
              </a:rPr>
              <a:t>      GÓC 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vi-VN" sz="8000" b="1" dirty="0">
                <a:ln w="19050"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/>
                <a:cs typeface="Times New Roman" panose="02020603050405020304" pitchFamily="18" charset="0"/>
              </a:rPr>
              <a:t>SÁNG TẠO</a:t>
            </a:r>
            <a:endParaRPr lang="en-US" sz="8000" b="1" dirty="0">
              <a:ln w="19050"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08" y="5323115"/>
            <a:ext cx="1066800" cy="109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08" y="5301245"/>
            <a:ext cx="1066800" cy="109537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09729" y="67435"/>
            <a:ext cx="7436250" cy="2691217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2961" y="465566"/>
            <a:ext cx="6163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Thực hành thiết kế một sản phẩm tuyên truyền về việc phòng tránh HIV/AIDS (vẽ tranh, viết lời tuyên truyền, thông điệp, ...) 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59180"/>
            <a:ext cx="4729627" cy="3369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3736374"/>
            <a:ext cx="4553712" cy="3121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92" y="760066"/>
            <a:ext cx="5480304" cy="5337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507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67924" y="182880"/>
            <a:ext cx="566515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DẶN DÒ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8064" y="1126284"/>
            <a:ext cx="7621743" cy="278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rgbClr val="008000"/>
                </a:solidFill>
                <a:latin typeface="+mj-lt"/>
              </a:rPr>
              <a:t>- Củng cố lại “Điều cần nhớ” của bài học.</a:t>
            </a:r>
          </a:p>
          <a:p>
            <a:pPr>
              <a:lnSpc>
                <a:spcPct val="150000"/>
              </a:lnSpc>
            </a:pPr>
            <a:r>
              <a:rPr lang="vi-VN" sz="3000" b="1" dirty="0">
                <a:latin typeface="+mj-lt"/>
              </a:rPr>
              <a:t> </a:t>
            </a:r>
            <a:r>
              <a:rPr lang="vi-VN" sz="3000" b="1" dirty="0">
                <a:solidFill>
                  <a:srgbClr val="CE0870"/>
                </a:solidFill>
                <a:latin typeface="+mj-lt"/>
              </a:rPr>
              <a:t>- Thực hành thiết kế sản phẩm tuyên truyền về việc “Phòng tránh HIV/AIDS”</a:t>
            </a:r>
          </a:p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rgbClr val="FF3300"/>
                </a:solidFill>
                <a:latin typeface="+mj-lt"/>
              </a:rPr>
              <a:t>- Xem trước bài “Phòng tránh bị xâm hại” </a:t>
            </a:r>
            <a:endParaRPr lang="en-US" sz="3000" b="1" dirty="0">
              <a:solidFill>
                <a:srgbClr val="FF33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7093131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08463" y="1699516"/>
            <a:ext cx="9575074" cy="225987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vi-VN" sz="8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Chúc các con </a:t>
            </a:r>
          </a:p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vi-VN" sz="8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chăm ngoan, học giỏi</a:t>
            </a:r>
            <a:endParaRPr lang="en-US" sz="80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4" name="Picture 6" descr="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64" y="3711576"/>
            <a:ext cx="7059168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699" y="0"/>
            <a:ext cx="12344400" cy="69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 i="1" dirty="0">
                <a:solidFill>
                  <a:srgbClr val="000099"/>
                </a:solidFill>
              </a:rPr>
              <a:t>   </a:t>
            </a:r>
            <a:r>
              <a:rPr lang="vi-VN" altLang="en-US" b="1" i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 smtClean="0">
                <a:solidFill>
                  <a:srgbClr val="000099"/>
                </a:solidFill>
              </a:rPr>
              <a:t>Khi</a:t>
            </a:r>
            <a:r>
              <a:rPr lang="en-US" altLang="en-US" sz="2800" b="1" i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nghe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hỏi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cả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bố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mẹ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đều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rằng</a:t>
            </a:r>
            <a:r>
              <a:rPr lang="en-US" altLang="en-US" sz="2800" b="1" i="1" dirty="0">
                <a:solidFill>
                  <a:srgbClr val="000099"/>
                </a:solidFill>
              </a:rPr>
              <a:t>: </a:t>
            </a:r>
            <a:r>
              <a:rPr lang="en-US" altLang="en-US" sz="2800" b="1" i="1" dirty="0">
                <a:solidFill>
                  <a:srgbClr val="FF0000"/>
                </a:solidFill>
              </a:rPr>
              <a:t>“AIDS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căn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bệnh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suy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giảm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hệ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thống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miễn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dịch</a:t>
            </a:r>
            <a:r>
              <a:rPr lang="en-US" altLang="en-US" sz="2800" b="1" i="1" dirty="0">
                <a:solidFill>
                  <a:srgbClr val="FF0000"/>
                </a:solidFill>
              </a:rPr>
              <a:t> ở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cơ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thể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</a:rPr>
              <a:t> do vi-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rút</a:t>
            </a:r>
            <a:r>
              <a:rPr lang="en-US" altLang="en-US" sz="2800" b="1" i="1" dirty="0">
                <a:solidFill>
                  <a:srgbClr val="FF0000"/>
                </a:solidFill>
              </a:rPr>
              <a:t> HIV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gây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ra.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Bệnh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này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rất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nguy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hiểm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vì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hiện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chưa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thuốc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chữa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khỏi</a:t>
            </a:r>
            <a:r>
              <a:rPr lang="en-US" altLang="en-US" sz="2800" b="1" i="1" dirty="0">
                <a:solidFill>
                  <a:srgbClr val="FF0000"/>
                </a:solidFill>
              </a:rPr>
              <a:t>. Con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phải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tuyệt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đối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tránh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tệ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nạn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như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nghiện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hút</a:t>
            </a:r>
            <a:r>
              <a:rPr lang="en-US" altLang="en-US" sz="2800" b="1" i="1" dirty="0">
                <a:solidFill>
                  <a:srgbClr val="FF0000"/>
                </a:solidFill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tình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dục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bừa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bãi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thì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mới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bảo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vệ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được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mình</a:t>
            </a:r>
            <a:r>
              <a:rPr lang="en-US" altLang="en-US" sz="2800" b="1" i="1" dirty="0">
                <a:solidFill>
                  <a:srgbClr val="FF0000"/>
                </a:solidFill>
              </a:rPr>
              <a:t>”</a:t>
            </a:r>
            <a:r>
              <a:rPr lang="en-US" altLang="en-US" sz="2800" b="1" i="1" dirty="0">
                <a:solidFill>
                  <a:srgbClr val="000099"/>
                </a:solidFill>
              </a:rPr>
              <a:t>.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Mẹ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còn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dặn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dặn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lại</a:t>
            </a:r>
            <a:r>
              <a:rPr lang="en-US" altLang="en-US" sz="2800" b="1" i="1" dirty="0">
                <a:solidFill>
                  <a:srgbClr val="000099"/>
                </a:solidFill>
              </a:rPr>
              <a:t> : “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Nếu</a:t>
            </a:r>
            <a:r>
              <a:rPr lang="en-US" altLang="en-US" sz="2800" b="1" i="1" dirty="0">
                <a:solidFill>
                  <a:srgbClr val="FF0000"/>
                </a:solidFill>
              </a:rPr>
              <a:t> ở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lớp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bạn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bị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nhiễm</a:t>
            </a:r>
            <a:r>
              <a:rPr lang="en-US" altLang="en-US" sz="2800" b="1" i="1" dirty="0">
                <a:solidFill>
                  <a:srgbClr val="FF0000"/>
                </a:solidFill>
              </a:rPr>
              <a:t> HIV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thì</a:t>
            </a:r>
            <a:r>
              <a:rPr lang="en-US" altLang="en-US" sz="2800" b="1" i="1" dirty="0">
                <a:solidFill>
                  <a:srgbClr val="FF0000"/>
                </a:solidFill>
              </a:rPr>
              <a:t> con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phải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nói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ngay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để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bố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mẹ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xin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chuyển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trường</a:t>
            </a:r>
            <a:r>
              <a:rPr lang="en-US" altLang="en-US" sz="2800" b="1" i="1" dirty="0">
                <a:solidFill>
                  <a:srgbClr val="FF0000"/>
                </a:solidFill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chuyển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lớp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cho</a:t>
            </a:r>
            <a:r>
              <a:rPr lang="en-US" altLang="en-US" sz="2800" b="1" i="1" dirty="0">
                <a:solidFill>
                  <a:srgbClr val="FF0000"/>
                </a:solidFill>
              </a:rPr>
              <a:t> con”</a:t>
            </a:r>
            <a:r>
              <a:rPr lang="en-US" altLang="en-US" sz="2800" b="1" i="1" dirty="0">
                <a:solidFill>
                  <a:srgbClr val="000099"/>
                </a:solidFill>
              </a:rPr>
              <a:t> -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ơi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bố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mẹ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chức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cũng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còn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kỳ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thị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với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người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H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đấy</a:t>
            </a:r>
            <a:r>
              <a:rPr lang="en-US" altLang="en-US" sz="2800" b="1" i="1" dirty="0">
                <a:solidFill>
                  <a:srgbClr val="000099"/>
                </a:solidFill>
              </a:rPr>
              <a:t>.</a:t>
            </a:r>
          </a:p>
          <a:p>
            <a:pPr algn="just" eaLnBrk="1" hangingPunct="1"/>
            <a:r>
              <a:rPr lang="en-US" altLang="en-US" sz="2800" b="1" i="1" dirty="0">
                <a:solidFill>
                  <a:srgbClr val="000099"/>
                </a:solidFill>
              </a:rPr>
              <a:t>   </a:t>
            </a:r>
            <a:r>
              <a:rPr lang="en-US" altLang="en-US" sz="2800" b="1" i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lại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hỏi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cả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em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em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quả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quyết</a:t>
            </a:r>
            <a:r>
              <a:rPr lang="en-US" altLang="en-US" sz="2800" b="1" i="1" dirty="0">
                <a:solidFill>
                  <a:srgbClr val="000099"/>
                </a:solidFill>
              </a:rPr>
              <a:t>: </a:t>
            </a:r>
            <a:r>
              <a:rPr lang="en-US" altLang="en-US" sz="2800" b="1" i="1" dirty="0">
                <a:solidFill>
                  <a:srgbClr val="FF0000"/>
                </a:solidFill>
              </a:rPr>
              <a:t>“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Lớp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thì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chưa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bạn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bị</a:t>
            </a:r>
            <a:r>
              <a:rPr lang="en-US" altLang="en-US" sz="2800" b="1" i="1" dirty="0">
                <a:solidFill>
                  <a:srgbClr val="FF0000"/>
                </a:solidFill>
              </a:rPr>
              <a:t> AIDS 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chứ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nếu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i="1" dirty="0">
                <a:solidFill>
                  <a:srgbClr val="FF0000"/>
                </a:solidFill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sẽ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đeo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khẩu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hoặc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nghỉ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học</a:t>
            </a:r>
            <a:r>
              <a:rPr lang="en-US" altLang="en-US" sz="2800" b="1" i="1" dirty="0">
                <a:solidFill>
                  <a:srgbClr val="FF0000"/>
                </a:solidFill>
              </a:rPr>
              <a:t> ở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nhà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luôn</a:t>
            </a:r>
            <a:r>
              <a:rPr lang="en-US" altLang="en-US" sz="2800" b="1" i="1" dirty="0">
                <a:solidFill>
                  <a:srgbClr val="FF0000"/>
                </a:solidFill>
              </a:rPr>
              <a:t>” </a:t>
            </a:r>
            <a:r>
              <a:rPr lang="en-US" altLang="en-US" sz="2800" b="1" i="1" dirty="0">
                <a:solidFill>
                  <a:srgbClr val="000099"/>
                </a:solidFill>
              </a:rPr>
              <a:t>- 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Thật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buồn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cười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em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lại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tưởng</a:t>
            </a:r>
            <a:r>
              <a:rPr lang="en-US" altLang="en-US" sz="2800" b="1" i="1" dirty="0">
                <a:solidFill>
                  <a:srgbClr val="000099"/>
                </a:solidFill>
              </a:rPr>
              <a:t> AIDS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cũng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giống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H1N1.</a:t>
            </a:r>
          </a:p>
          <a:p>
            <a:pPr algn="just" eaLnBrk="1" hangingPunct="1"/>
            <a:r>
              <a:rPr lang="en-US" altLang="en-US" sz="2800" b="1" i="1" dirty="0" err="1">
                <a:solidFill>
                  <a:srgbClr val="000099"/>
                </a:solidFill>
              </a:rPr>
              <a:t>Đi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đường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hỏi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cô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nhân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đang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quét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rác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cô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liền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chỉ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tay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vào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mấy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cái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vỏ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tiêm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nằm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lăn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lóc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bên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vệ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đường</a:t>
            </a:r>
            <a:r>
              <a:rPr lang="en-US" altLang="en-US" sz="2800" b="1" i="1" dirty="0">
                <a:solidFill>
                  <a:srgbClr val="000099"/>
                </a:solidFill>
              </a:rPr>
              <a:t>: </a:t>
            </a:r>
            <a:r>
              <a:rPr lang="en-US" altLang="en-US" sz="2800" b="1" i="1" dirty="0">
                <a:solidFill>
                  <a:srgbClr val="FF0000"/>
                </a:solidFill>
              </a:rPr>
              <a:t>“Kia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kìa</a:t>
            </a:r>
            <a:r>
              <a:rPr lang="en-US" altLang="en-US" sz="2800" b="1" i="1" dirty="0">
                <a:solidFill>
                  <a:srgbClr val="FF0000"/>
                </a:solidFill>
              </a:rPr>
              <a:t>, vi-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rút</a:t>
            </a:r>
            <a:r>
              <a:rPr lang="en-US" altLang="en-US" sz="2800" b="1" i="1" dirty="0">
                <a:solidFill>
                  <a:srgbClr val="FF0000"/>
                </a:solidFill>
              </a:rPr>
              <a:t> HIV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chứa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những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ống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tiêm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đó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cháu</a:t>
            </a:r>
            <a:r>
              <a:rPr lang="en-US" altLang="en-US" sz="2800" b="1" i="1" dirty="0">
                <a:solidFill>
                  <a:srgbClr val="FF0000"/>
                </a:solidFill>
              </a:rPr>
              <a:t>!” </a:t>
            </a:r>
            <a:r>
              <a:rPr lang="en-US" altLang="en-US" sz="2800" b="1" i="1" dirty="0">
                <a:solidFill>
                  <a:srgbClr val="000099"/>
                </a:solidFill>
              </a:rPr>
              <a:t>-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Hiểu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biết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của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cô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nhân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cũng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chưa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thật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đầy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đủ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phải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không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?</a:t>
            </a:r>
          </a:p>
          <a:p>
            <a:pPr algn="just" eaLnBrk="1" hangingPunct="1"/>
            <a:r>
              <a:rPr lang="en-US" altLang="en-US" sz="2800" b="1" i="1" dirty="0">
                <a:solidFill>
                  <a:srgbClr val="000099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3701239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0"/>
            <a:ext cx="12039600" cy="74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 i="1" dirty="0">
                <a:solidFill>
                  <a:srgbClr val="000099"/>
                </a:solidFill>
              </a:rPr>
              <a:t>  </a:t>
            </a:r>
            <a:r>
              <a:rPr lang="vi-VN" altLang="en-US" b="1" i="1" dirty="0" smtClean="0">
                <a:solidFill>
                  <a:srgbClr val="000099"/>
                </a:solidFill>
              </a:rPr>
              <a:t>  </a:t>
            </a:r>
            <a:r>
              <a:rPr lang="en-US" altLang="en-US" b="1" i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Đến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lúc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vào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hàng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ăn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uống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lại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gợi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chuyện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chủ</a:t>
            </a:r>
            <a:r>
              <a:rPr lang="en-US" altLang="en-US" sz="2800" b="1" i="1" dirty="0">
                <a:solidFill>
                  <a:srgbClr val="000099"/>
                </a:solidFill>
              </a:rPr>
              <a:t>.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 ta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nhanh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nhảu</a:t>
            </a:r>
            <a:r>
              <a:rPr lang="en-US" altLang="en-US" sz="2800" b="1" i="1" dirty="0">
                <a:solidFill>
                  <a:srgbClr val="000099"/>
                </a:solidFill>
              </a:rPr>
              <a:t>: </a:t>
            </a:r>
            <a:r>
              <a:rPr lang="en-US" altLang="en-US" sz="2800" b="1" i="1" dirty="0" smtClean="0">
                <a:solidFill>
                  <a:srgbClr val="FF0000"/>
                </a:solidFill>
              </a:rPr>
              <a:t>"</a:t>
            </a:r>
            <a:r>
              <a:rPr lang="en-US" altLang="en-US" sz="2800" b="1" i="1" dirty="0">
                <a:solidFill>
                  <a:srgbClr val="FF0000"/>
                </a:solidFill>
              </a:rPr>
              <a:t>Si -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đa</a:t>
            </a:r>
            <a:r>
              <a:rPr lang="en-US" altLang="en-US" sz="2800" b="1" i="1" dirty="0">
                <a:solidFill>
                  <a:srgbClr val="FF0000"/>
                </a:solidFill>
              </a:rPr>
              <a:t> à ?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Cứ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nhìn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ốm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yếu</a:t>
            </a:r>
            <a:r>
              <a:rPr lang="en-US" altLang="en-US" sz="2800" b="1" i="1" dirty="0">
                <a:solidFill>
                  <a:srgbClr val="FF0000"/>
                </a:solidFill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đứng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dặt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dẹo</a:t>
            </a:r>
            <a:r>
              <a:rPr lang="en-US" altLang="en-US" sz="2800" b="1" i="1" dirty="0">
                <a:solidFill>
                  <a:srgbClr val="FF0000"/>
                </a:solidFill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trên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nổi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nhiều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mụn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nhọt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đích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thị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rồi</a:t>
            </a:r>
            <a:r>
              <a:rPr lang="en-US" altLang="en-US" sz="2800" b="1" i="1" dirty="0">
                <a:solidFill>
                  <a:srgbClr val="FF0000"/>
                </a:solidFill>
              </a:rPr>
              <a:t>!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Cháu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đừng</a:t>
            </a:r>
            <a:r>
              <a:rPr lang="en-US" altLang="en-US" sz="2800" b="1" i="1" dirty="0">
                <a:solidFill>
                  <a:srgbClr val="FF0000"/>
                </a:solidFill>
              </a:rPr>
              <a:t> lo,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ông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bao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giờ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để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họ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vào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ăn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uống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làm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lây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bệnh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cho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khách</a:t>
            </a:r>
            <a:r>
              <a:rPr lang="en-US" altLang="en-US" sz="2800" b="1" i="1" dirty="0">
                <a:solidFill>
                  <a:srgbClr val="FF0000"/>
                </a:solidFill>
              </a:rPr>
              <a:t>” </a:t>
            </a:r>
            <a:r>
              <a:rPr lang="en-US" altLang="en-US" sz="2800" b="1" i="1" dirty="0">
                <a:solidFill>
                  <a:srgbClr val="000099"/>
                </a:solidFill>
              </a:rPr>
              <a:t>- 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Trời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thật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tội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nghiệp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những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ai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không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H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nhưng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lại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vẻ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bề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ngoài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giống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như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ấy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tả</a:t>
            </a:r>
            <a:r>
              <a:rPr lang="en-US" altLang="en-US" sz="2800" b="1" i="1" dirty="0">
                <a:solidFill>
                  <a:srgbClr val="000099"/>
                </a:solidFill>
              </a:rPr>
              <a:t>.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ấy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đâu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biết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rằng</a:t>
            </a:r>
            <a:r>
              <a:rPr lang="en-US" altLang="en-US" sz="2800" b="1" i="1" dirty="0">
                <a:solidFill>
                  <a:srgbClr val="000099"/>
                </a:solidFill>
              </a:rPr>
              <a:t> HIV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không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hề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lây</a:t>
            </a:r>
            <a:r>
              <a:rPr lang="en-US" altLang="en-US" sz="2800" b="1" i="1" dirty="0">
                <a:solidFill>
                  <a:srgbClr val="000099"/>
                </a:solidFill>
              </a:rPr>
              <a:t> qua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đường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ăn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uống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hay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giao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tiếp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thông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thường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hiện</a:t>
            </a:r>
            <a:r>
              <a:rPr lang="en-US" altLang="en-US" sz="2800" b="1" i="1" dirty="0">
                <a:solidFill>
                  <a:srgbClr val="000099"/>
                </a:solidFill>
              </a:rPr>
              <a:t> nay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chúng</a:t>
            </a:r>
            <a:r>
              <a:rPr lang="en-US" altLang="en-US" sz="2800" b="1" i="1" dirty="0">
                <a:solidFill>
                  <a:srgbClr val="000099"/>
                </a:solidFill>
              </a:rPr>
              <a:t> ta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đang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sống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chung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với</a:t>
            </a:r>
            <a:r>
              <a:rPr lang="en-US" altLang="en-US" sz="2800" b="1" i="1" dirty="0">
                <a:solidFill>
                  <a:srgbClr val="000099"/>
                </a:solidFill>
              </a:rPr>
              <a:t> AIDS.</a:t>
            </a:r>
          </a:p>
          <a:p>
            <a:pPr algn="just" eaLnBrk="1" hangingPunct="1"/>
            <a:r>
              <a:rPr lang="en-US" altLang="en-US" sz="2800" b="1" i="1" dirty="0">
                <a:solidFill>
                  <a:srgbClr val="000099"/>
                </a:solidFill>
              </a:rPr>
              <a:t>   </a:t>
            </a:r>
            <a:r>
              <a:rPr lang="vi-VN" altLang="en-US" sz="2800" b="1" i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 smtClean="0">
                <a:solidFill>
                  <a:srgbClr val="000099"/>
                </a:solidFill>
              </a:rPr>
              <a:t>Khi</a:t>
            </a:r>
            <a:r>
              <a:rPr lang="en-US" altLang="en-US" sz="2800" b="1" i="1" dirty="0" smtClean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đến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lớp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cũng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trao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đổi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với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các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bạn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nhưng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nhiều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bạn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tỏ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ra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rất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thờ</a:t>
            </a:r>
            <a:r>
              <a:rPr lang="en-US" altLang="en-US" sz="2800" b="1" i="1" dirty="0">
                <a:solidFill>
                  <a:srgbClr val="000099"/>
                </a:solidFill>
              </a:rPr>
              <a:t> ơ,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cho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rằng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việc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phòng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chống</a:t>
            </a:r>
            <a:r>
              <a:rPr lang="en-US" altLang="en-US" sz="2800" b="1" i="1" dirty="0">
                <a:solidFill>
                  <a:srgbClr val="000099"/>
                </a:solidFill>
              </a:rPr>
              <a:t> HIV/AIDS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việc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của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các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cơ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quan</a:t>
            </a:r>
            <a:r>
              <a:rPr lang="en-US" altLang="en-US" sz="2800" b="1" i="1" dirty="0">
                <a:solidFill>
                  <a:srgbClr val="000099"/>
                </a:solidFill>
              </a:rPr>
              <a:t> y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tế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lớp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mình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ai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bị</a:t>
            </a:r>
            <a:r>
              <a:rPr lang="en-US" altLang="en-US" sz="2800" b="1" i="1" dirty="0">
                <a:solidFill>
                  <a:srgbClr val="000099"/>
                </a:solidFill>
              </a:rPr>
              <a:t> AIDS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đâu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mà</a:t>
            </a:r>
            <a:r>
              <a:rPr lang="en-US" altLang="en-US" sz="2800" b="1" i="1" dirty="0">
                <a:solidFill>
                  <a:srgbClr val="000099"/>
                </a:solidFill>
              </a:rPr>
              <a:t> lo! -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Thái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độ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của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các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bạn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cháu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cứ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bàng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quan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như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thế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chả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trách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mỗi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ngày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có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tới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một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ngàn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trẻ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em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dưới</a:t>
            </a:r>
            <a:r>
              <a:rPr lang="en-US" altLang="en-US" sz="2800" b="1" i="1" dirty="0">
                <a:solidFill>
                  <a:srgbClr val="000099"/>
                </a:solidFill>
              </a:rPr>
              <a:t> 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mười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lăm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tuổi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bị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nhiễm</a:t>
            </a:r>
            <a:r>
              <a:rPr lang="en-US" altLang="en-US" sz="2800" b="1" i="1" dirty="0">
                <a:solidFill>
                  <a:srgbClr val="000099"/>
                </a:solidFill>
              </a:rPr>
              <a:t> HIV.</a:t>
            </a:r>
          </a:p>
          <a:p>
            <a:pPr algn="just" eaLnBrk="1" hangingPunct="1"/>
            <a:endParaRPr lang="en-US" altLang="en-US" sz="2800" b="1" i="1" dirty="0">
              <a:solidFill>
                <a:srgbClr val="000099"/>
              </a:solidFill>
            </a:endParaRPr>
          </a:p>
          <a:p>
            <a:pPr algn="r" eaLnBrk="1" hangingPunct="1"/>
            <a:r>
              <a:rPr lang="en-US" altLang="en-US" sz="2800" b="1" i="1" dirty="0" err="1">
                <a:solidFill>
                  <a:srgbClr val="000099"/>
                </a:solidFill>
              </a:rPr>
              <a:t>Trích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thư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của</a:t>
            </a:r>
            <a:r>
              <a:rPr lang="en-US" altLang="en-US" sz="2800" b="1" i="1" dirty="0">
                <a:solidFill>
                  <a:srgbClr val="000099"/>
                </a:solidFill>
              </a:rPr>
              <a:t>: HỒ THỊ HIẾU HIỀN</a:t>
            </a:r>
            <a:br>
              <a:rPr lang="en-US" altLang="en-US" sz="2800" b="1" i="1" dirty="0">
                <a:solidFill>
                  <a:srgbClr val="000099"/>
                </a:solidFill>
              </a:rPr>
            </a:br>
            <a:r>
              <a:rPr lang="en-US" altLang="en-US" sz="2800" b="1" i="1" dirty="0">
                <a:solidFill>
                  <a:srgbClr val="000099"/>
                </a:solidFill>
              </a:rPr>
              <a:t>(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Lớp</a:t>
            </a:r>
            <a:r>
              <a:rPr lang="en-US" altLang="en-US" sz="2800" b="1" i="1" dirty="0">
                <a:solidFill>
                  <a:srgbClr val="000099"/>
                </a:solidFill>
              </a:rPr>
              <a:t> 6/9,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trường</a:t>
            </a:r>
            <a:r>
              <a:rPr lang="en-US" altLang="en-US" sz="2800" b="1" i="1" dirty="0">
                <a:solidFill>
                  <a:srgbClr val="000099"/>
                </a:solidFill>
              </a:rPr>
              <a:t> THCS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Tây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Sơn</a:t>
            </a:r>
            <a:r>
              <a:rPr lang="en-US" altLang="en-US" sz="2800" b="1" i="1" dirty="0">
                <a:solidFill>
                  <a:srgbClr val="000099"/>
                </a:solidFill>
              </a:rPr>
              <a:t>,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Quận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Hải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Châu</a:t>
            </a:r>
            <a:r>
              <a:rPr lang="en-US" altLang="en-US" sz="2800" b="1" i="1" dirty="0">
                <a:solidFill>
                  <a:srgbClr val="000099"/>
                </a:solidFill>
              </a:rPr>
              <a:t>, TP.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Đà</a:t>
            </a:r>
            <a:r>
              <a:rPr lang="en-US" altLang="en-US" sz="2800" b="1" i="1" dirty="0">
                <a:solidFill>
                  <a:srgbClr val="00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</a:rPr>
              <a:t>Nẵng</a:t>
            </a:r>
            <a:r>
              <a:rPr lang="en-US" altLang="en-US" sz="2800" b="1" i="1" dirty="0">
                <a:solidFill>
                  <a:srgbClr val="000099"/>
                </a:solidFill>
              </a:rPr>
              <a:t>)</a:t>
            </a:r>
          </a:p>
          <a:p>
            <a:pPr algn="just" eaLnBrk="1" hangingPunct="1"/>
            <a:r>
              <a:rPr lang="en-US" altLang="en-US" sz="2800" b="1" i="1" dirty="0">
                <a:solidFill>
                  <a:srgbClr val="000099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2397364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8306"/>
            <a:ext cx="12192000" cy="208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1-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324"/>
            <a:ext cx="1909866" cy="172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1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6" y="1815086"/>
            <a:ext cx="3472354" cy="259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8" y="470082"/>
            <a:ext cx="2843825" cy="25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-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273242"/>
            <a:ext cx="8595360" cy="58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88290" y="2428512"/>
            <a:ext cx="515724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bức thư trên, con thấy mọi người đã có những hiểu biết và có thái độ như thế nào đối với người nhiễm HIV/AIDS? </a:t>
            </a:r>
            <a:endParaRPr lang="en-US" alt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0645"/>
            <a:ext cx="12192000" cy="19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1" y="1759505"/>
            <a:ext cx="3343656" cy="414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520" y="0"/>
            <a:ext cx="9153144" cy="560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94264" y="610338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424805" y="1129451"/>
            <a:ext cx="61765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ngày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25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tháng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10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năm 2021</a:t>
            </a:r>
          </a:p>
          <a:p>
            <a:pPr algn="ctr" eaLnBrk="1" hangingPunct="1">
              <a:lnSpc>
                <a:spcPct val="150000"/>
              </a:lnSpc>
            </a:pP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KHOA HỌC 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4420692" y="2688336"/>
            <a:ext cx="6492875" cy="17833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 độ đối với</a:t>
            </a:r>
          </a:p>
          <a:p>
            <a:pPr algn="ctr"/>
            <a:r>
              <a:rPr lang="vi-VN" sz="40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nhiễm HIV/AIDS. </a:t>
            </a:r>
            <a:endParaRPr lang="en-US" sz="40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73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pic>
        <p:nvPicPr>
          <p:cNvPr id="26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87910"/>
            <a:ext cx="9144000" cy="19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1-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78" y="2876903"/>
            <a:ext cx="9897085" cy="359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1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8" y="496448"/>
            <a:ext cx="2874008" cy="621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1-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5" y="4187051"/>
            <a:ext cx="3176772" cy="267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1-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87" y="3743943"/>
            <a:ext cx="7082568" cy="9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1-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06" y="2669"/>
            <a:ext cx="2710581" cy="253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505815" y="3455552"/>
            <a:ext cx="6409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9900CC"/>
                </a:solidFill>
                <a:latin typeface="+mj-lt"/>
              </a:rPr>
              <a:t>Xác định các hành vi tiếp xúc thông thường không lây nhiễm </a:t>
            </a:r>
            <a:r>
              <a:rPr lang="vi-VN" sz="3200" b="1" dirty="0" smtClean="0">
                <a:solidFill>
                  <a:srgbClr val="9900CC"/>
                </a:solidFill>
                <a:latin typeface="+mj-lt"/>
              </a:rPr>
              <a:t>HIV.</a:t>
            </a:r>
            <a:endParaRPr lang="en-US" sz="3200" b="1" dirty="0">
              <a:solidFill>
                <a:srgbClr val="9900CC"/>
              </a:solidFill>
              <a:latin typeface="+mj-lt"/>
            </a:endParaRPr>
          </a:p>
        </p:txBody>
      </p:sp>
      <p:pic>
        <p:nvPicPr>
          <p:cNvPr id="37" name="Picture 12" descr="1-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87" y="4818715"/>
            <a:ext cx="6522717" cy="9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398008" y="4606828"/>
            <a:ext cx="6573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3300"/>
                </a:solidFill>
                <a:latin typeface="+mj-lt"/>
              </a:rPr>
              <a:t>Biết bày tỏ thái độ phù hợp với người bị nhiễm HIV và gia đình của họ.</a:t>
            </a:r>
            <a:endParaRPr lang="en-US" sz="3000" b="1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39" name="Cloud 38"/>
          <p:cNvSpPr/>
          <p:nvPr/>
        </p:nvSpPr>
        <p:spPr>
          <a:xfrm>
            <a:off x="4272606" y="1307472"/>
            <a:ext cx="4708198" cy="1829528"/>
          </a:xfrm>
          <a:prstGeom prst="cloud">
            <a:avLst/>
          </a:prstGeom>
          <a:solidFill>
            <a:srgbClr val="3399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26174" y="2019350"/>
            <a:ext cx="452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FF00"/>
                </a:solidFill>
                <a:latin typeface="+mj-lt"/>
              </a:rPr>
              <a:t>MỤC TIÊU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95168"/>
            <a:ext cx="9144000" cy="126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 rot="21214811">
            <a:off x="3558913" y="740703"/>
            <a:ext cx="3362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3200" b="1" dirty="0" smtClean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HOẠT ĐỘNG 1: </a:t>
            </a:r>
            <a:endParaRPr lang="zh-CN" altLang="en-US" sz="3200" b="1" dirty="0">
              <a:ln>
                <a:solidFill>
                  <a:schemeClr val="tx1"/>
                </a:solidFill>
              </a:ln>
              <a:latin typeface="+mj-lt"/>
              <a:ea typeface="黑体" pitchFamily="2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 rot="21123128">
            <a:off x="4500654" y="1350647"/>
            <a:ext cx="351402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黑体" pitchFamily="2" charset="-122"/>
              </a:rPr>
              <a:t>HIV/AIDS không lây qua một số tiếp xúc thông thường</a:t>
            </a:r>
            <a:endParaRPr lang="zh-CN" alt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2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</TotalTime>
  <Words>1436</Words>
  <Application>Microsoft Office PowerPoint</Application>
  <PresentationFormat>Widescreen</PresentationFormat>
  <Paragraphs>146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Baloo</vt:lpstr>
      <vt:lpstr>Calibri</vt:lpstr>
      <vt:lpstr>Calibri Light</vt:lpstr>
      <vt:lpstr>iCiel Cadena</vt:lpstr>
      <vt:lpstr>iCiel Grandma</vt:lpstr>
      <vt:lpstr>黑体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Thi Dung</cp:lastModifiedBy>
  <cp:revision>202</cp:revision>
  <cp:lastPrinted>2021-10-21T10:00:52Z</cp:lastPrinted>
  <dcterms:created xsi:type="dcterms:W3CDTF">2021-08-25T02:30:00Z</dcterms:created>
  <dcterms:modified xsi:type="dcterms:W3CDTF">2021-10-25T03:29:20Z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39AF050CD2E9416BBCE327609B9AAC12</vt:lpwstr>
  </property>
  <property fmtid="{D5CDD505-2E9C-101B-9397-08002B2CF9AE}" pid="3" name="KSOProductBuildVer">
    <vt:lpwstr>1033-11.2.0.10323</vt:lpwstr>
  </property>
</Properties>
</file>