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62" r:id="rId6"/>
    <p:sldId id="260" r:id="rId7"/>
    <p:sldId id="264" r:id="rId8"/>
    <p:sldId id="263" r:id="rId9"/>
    <p:sldId id="267" r:id="rId10"/>
    <p:sldId id="268" r:id="rId11"/>
    <p:sldId id="265" r:id="rId12"/>
    <p:sldId id="266" r:id="rId13"/>
    <p:sldId id="276" r:id="rId14"/>
    <p:sldId id="270" r:id="rId15"/>
    <p:sldId id="269" r:id="rId16"/>
    <p:sldId id="271" r:id="rId17"/>
    <p:sldId id="27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7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6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0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4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2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4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1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B400-A0BF-43C8-B921-8B9F5F95B25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E3EAF-9F04-4BF4-8D1E-89364EE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6939" y="1695577"/>
            <a:ext cx="9118121" cy="192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GIÁO DỤC THỂ CHẤT 5- TUẦN 12</a:t>
            </a:r>
          </a:p>
          <a:p>
            <a:pPr algn="ctr">
              <a:lnSpc>
                <a:spcPct val="200000"/>
              </a:lnSpc>
            </a:pP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BÀI DẠY: ĐỘI HÌNH ĐỘI NGŨ – BÀI THỂ LỰC 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045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525" y="129570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130968" y="1171575"/>
            <a:ext cx="3533775" cy="4572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 HÀNG NGANG </a:t>
            </a:r>
          </a:p>
          <a:p>
            <a:pPr algn="ctr">
              <a:lnSpc>
                <a:spcPct val="150000"/>
              </a:lnSpc>
            </a:pP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học sinh A làm chuẩn, mỗi bạn cách nhau một khửu tay . Khi có khẩu lệnh “ Thôi!” học sinh bỏ tay xuống trở về tư thế đứng nghiêm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2" t="51667" r="3630" b="31667"/>
          <a:stretch/>
        </p:blipFill>
        <p:spPr>
          <a:xfrm>
            <a:off x="6534150" y="1238249"/>
            <a:ext cx="4714876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9" t="67778" r="5891" b="1250"/>
          <a:stretch/>
        </p:blipFill>
        <p:spPr>
          <a:xfrm>
            <a:off x="4105275" y="3170664"/>
            <a:ext cx="6886576" cy="285633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64743" y="1504950"/>
            <a:ext cx="2607469" cy="124777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Bạn A làm chuẩn – dồn hàng 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3327" y="6027003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975" y="31432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2. Ôn quay phải, quay trái , quay sau.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942975" y="1588145"/>
            <a:ext cx="1876425" cy="1390650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QUAY PHẢI </a:t>
            </a:r>
            <a:endParaRPr lang="en-US" dirty="0"/>
          </a:p>
        </p:txBody>
      </p:sp>
      <p:sp>
        <p:nvSpPr>
          <p:cNvPr id="5" name="Heptagon 4"/>
          <p:cNvSpPr/>
          <p:nvPr/>
        </p:nvSpPr>
        <p:spPr>
          <a:xfrm>
            <a:off x="942975" y="4595515"/>
            <a:ext cx="1876425" cy="1390650"/>
          </a:xfrm>
          <a:prstGeom prst="heptagon">
            <a:avLst/>
          </a:prstGeom>
          <a:solidFill>
            <a:schemeClr val="accent6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QUAY TRÁI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b="29861"/>
          <a:stretch/>
        </p:blipFill>
        <p:spPr>
          <a:xfrm>
            <a:off x="3411543" y="685800"/>
            <a:ext cx="7418382" cy="31051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97205" y="2235845"/>
            <a:ext cx="828675" cy="4762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97204" y="5189190"/>
            <a:ext cx="828675" cy="4762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6934" b="62830"/>
          <a:stretch/>
        </p:blipFill>
        <p:spPr>
          <a:xfrm>
            <a:off x="3825879" y="3854505"/>
            <a:ext cx="6670671" cy="26693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77475" y="1894055"/>
            <a:ext cx="17172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Học sinh quan sát tranh 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95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975" y="31432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2. Ôn quay phải, quay trái , quay sau.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942975" y="1588145"/>
            <a:ext cx="1876425" cy="1390650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QUAY SAU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997205" y="2235845"/>
            <a:ext cx="828675" cy="4762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13225" y="804684"/>
            <a:ext cx="17172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Học sinh quan sát tranh 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71389"/>
          <a:stretch/>
        </p:blipFill>
        <p:spPr>
          <a:xfrm>
            <a:off x="3842308" y="1095375"/>
            <a:ext cx="6659443" cy="2867025"/>
          </a:xfrm>
          <a:prstGeom prst="rect">
            <a:avLst/>
          </a:prstGeom>
        </p:spPr>
      </p:pic>
      <p:sp>
        <p:nvSpPr>
          <p:cNvPr id="12" name="Flowchart: Terminator 11"/>
          <p:cNvSpPr/>
          <p:nvPr/>
        </p:nvSpPr>
        <p:spPr>
          <a:xfrm>
            <a:off x="3842308" y="3962400"/>
            <a:ext cx="5267325" cy="533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LƯU Ý KHI THỰC HIỆN QUAY CÁC HƯỚNG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F7035EB-A504-48EE-AF08-67175FE90406}"/>
              </a:ext>
            </a:extLst>
          </p:cNvPr>
          <p:cNvGrpSpPr/>
          <p:nvPr/>
        </p:nvGrpSpPr>
        <p:grpSpPr>
          <a:xfrm>
            <a:off x="1333500" y="4732651"/>
            <a:ext cx="4486275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930777" y="5422255"/>
            <a:ext cx="260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Xác định chân làm trụ khi thực hiện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6CA77372-C904-4B86-BB97-CE8409F4E857}"/>
              </a:ext>
            </a:extLst>
          </p:cNvPr>
          <p:cNvGrpSpPr/>
          <p:nvPr/>
        </p:nvGrpSpPr>
        <p:grpSpPr>
          <a:xfrm>
            <a:off x="6932970" y="4732651"/>
            <a:ext cx="4648200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502801" y="5285679"/>
            <a:ext cx="253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Thân người luôn thẳng tay áp sát chỉ quần 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6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" y="2305050"/>
            <a:ext cx="592455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TẬP LUYỆN QUAY CÁC HƯỚNG Ở NHÀ THỰC HIỆN QUAY CÁC HƯỚNG 4 LẦN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004F4CE-0067-4731-8ED0-651D5735978B}"/>
              </a:ext>
            </a:extLst>
          </p:cNvPr>
          <p:cNvSpPr/>
          <p:nvPr/>
        </p:nvSpPr>
        <p:spPr>
          <a:xfrm>
            <a:off x="4653323" y="843735"/>
            <a:ext cx="2885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vi-VN" altLang="zh-CN" sz="4000" dirty="0" smtClean="0">
                <a:solidFill>
                  <a:srgbClr val="B06C3E"/>
                </a:solidFill>
                <a:cs typeface="+mn-ea"/>
                <a:sym typeface="+mn-lt"/>
              </a:rPr>
              <a:t>Bài thể lực </a:t>
            </a:r>
            <a:endParaRPr lang="en-US" altLang="zh-CN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98" y="1911729"/>
            <a:ext cx="2978339" cy="48577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3187478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vi-V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Thực hiện động tác bật nhảy tại chỗ </a:t>
            </a:r>
          </a:p>
          <a:p>
            <a:pPr>
              <a:lnSpc>
                <a:spcPct val="250000"/>
              </a:lnSpc>
            </a:pPr>
            <a:r>
              <a:rPr lang="vi-V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 Thực hiện nâng cao đùi tại chỗ 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8275" y="2025839"/>
            <a:ext cx="10248318" cy="8569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250000"/>
              </a:lnSpc>
            </a:pP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động tác bài thể lực để nâng cao sức khỏe phòng chống dịch bệnh </a:t>
            </a:r>
          </a:p>
        </p:txBody>
      </p:sp>
    </p:spTree>
    <p:extLst>
      <p:ext uri="{BB962C8B-B14F-4D97-AF65-F5344CB8AC3E}">
        <p14:creationId xmlns:p14="http://schemas.microsoft.com/office/powerpoint/2010/main" val="395093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7oq74ajcvfe9bgg29zdwi6j-wpengine.netdna-ssl.com/wp-content/uploads/2020/03/image4-228-474x4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185862"/>
            <a:ext cx="38385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explicit.bing.net/th?id=OIP.pMQEaBcYFfebgHMLOXCjKwHaE8&amp;pid=Api&amp;P=0&amp;w=242&amp;h=1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/>
          <a:stretch/>
        </p:blipFill>
        <p:spPr bwMode="auto">
          <a:xfrm>
            <a:off x="8175813" y="1581150"/>
            <a:ext cx="3454211" cy="36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0525" y="228600"/>
            <a:ext cx="3266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vi-VN" altLang="zh-CN" sz="4400" b="1" dirty="0" smtClean="0">
                <a:solidFill>
                  <a:srgbClr val="B06C3E"/>
                </a:solidFill>
                <a:cs typeface="+mn-ea"/>
                <a:sym typeface="+mn-lt"/>
              </a:rPr>
              <a:t>Bài thể lực </a:t>
            </a:r>
            <a:endParaRPr lang="en-US" altLang="zh-CN" sz="4400" b="1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854074" y="5514978"/>
            <a:ext cx="3527425" cy="635496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Thực hiện 25 lần bật nhảy trong 1 phút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7933876" y="5514978"/>
            <a:ext cx="3527425" cy="635496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Thực hiện 30 lần nâng cao đùi trong 1 phút </a:t>
            </a:r>
            <a:endParaRPr lang="en-US" dirty="0"/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292F8792-DCC8-41BA-9ABF-645745A3CE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974" y="1235399"/>
            <a:ext cx="2666042" cy="4279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6745" y="2524392"/>
            <a:ext cx="171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C00000"/>
                </a:solidFill>
                <a:latin typeface="+mj-lt"/>
              </a:rPr>
              <a:t>Thực hiện thể lực mỗi bài 2 lần mỗi lần nghỉ 1 phút 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5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17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0525" y="2505670"/>
            <a:ext cx="546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00000"/>
                </a:solidFill>
                <a:latin typeface="+mj-lt"/>
              </a:rPr>
              <a:t>THẢ LỎNG 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36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976" y="1846302"/>
            <a:ext cx="96107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1. Học sinh thực hiện bài học và ôn </a:t>
            </a:r>
            <a:r>
              <a:rPr lang="vi-VN" sz="2400" smtClean="0">
                <a:solidFill>
                  <a:srgbClr val="C00000"/>
                </a:solidFill>
                <a:latin typeface="+mj-lt"/>
              </a:rPr>
              <a:t>luyện thể lực theo </a:t>
            </a: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hướng dẫn. </a:t>
            </a:r>
          </a:p>
          <a:p>
            <a:pPr>
              <a:lnSpc>
                <a:spcPct val="250000"/>
              </a:lnSpc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2. Phối hợp yêu cầu về dinh dưỡng và rèn luyện sức khỏe </a:t>
            </a:r>
          </a:p>
          <a:p>
            <a:pPr>
              <a:lnSpc>
                <a:spcPct val="250000"/>
              </a:lnSpc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3. Vận dụng bài học hằng ngày để có sức khỏe tốt phòng tránh dịch bệnh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6479" y="922972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DẶN DÒ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378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tse3.mm.bing.net/th?id=OIP.YXSCZ8LRDgiPMf05UnxJlgHaDF&amp;pid=Api&amp;P=0&amp;w=378&amp;h=1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media.istockphoto.com/photos/paint-splatter-thank-you-picture-id11328177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56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5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9908" y="4156823"/>
            <a:ext cx="1738310" cy="17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ình chữ nhật góc tròn 21"/>
          <p:cNvSpPr/>
          <p:nvPr/>
        </p:nvSpPr>
        <p:spPr>
          <a:xfrm>
            <a:off x="2673748" y="1841203"/>
            <a:ext cx="3261911" cy="1362074"/>
          </a:xfrm>
          <a:prstGeom prst="roundRect">
            <a:avLst/>
          </a:prstGeom>
          <a:pattFill prst="pct70">
            <a:fgClr>
              <a:srgbClr val="FFFF00"/>
            </a:fgClr>
            <a:bgClr>
              <a:schemeClr val="accent6"/>
            </a:bgClr>
          </a:patt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 smtClean="0">
                <a:solidFill>
                  <a:srgbClr val="C00000"/>
                </a:solidFill>
              </a:rPr>
              <a:t>1. Ôn đội hình đội ngũ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Đường kết nối Thẳng 11"/>
          <p:cNvCxnSpPr/>
          <p:nvPr/>
        </p:nvCxnSpPr>
        <p:spPr>
          <a:xfrm>
            <a:off x="4789879" y="3303440"/>
            <a:ext cx="1177925" cy="11144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1"/>
          <p:cNvCxnSpPr/>
          <p:nvPr/>
        </p:nvCxnSpPr>
        <p:spPr>
          <a:xfrm flipH="1">
            <a:off x="6926261" y="3294413"/>
            <a:ext cx="823915" cy="110410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ình chữ nhật góc tròn 19"/>
          <p:cNvSpPr/>
          <p:nvPr/>
        </p:nvSpPr>
        <p:spPr>
          <a:xfrm>
            <a:off x="7015160" y="1871913"/>
            <a:ext cx="3214689" cy="1362074"/>
          </a:xfrm>
          <a:prstGeom prst="roundRect">
            <a:avLst/>
          </a:prstGeom>
          <a:pattFill prst="pct75">
            <a:fgClr>
              <a:srgbClr val="FFC000"/>
            </a:fgClr>
            <a:bgClr>
              <a:schemeClr val="accent3">
                <a:lumMod val="40000"/>
                <a:lumOff val="60000"/>
              </a:schemeClr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 smtClean="0">
                <a:solidFill>
                  <a:srgbClr val="C00000"/>
                </a:solidFill>
              </a:rPr>
              <a:t>2. Thực hiện bài thể lực nâng cao sức khỏe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7478" y="409574"/>
            <a:ext cx="5993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Nội dung bài học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4" name="图片 28">
            <a:extLst>
              <a:ext uri="{FF2B5EF4-FFF2-40B4-BE49-F238E27FC236}">
                <a16:creationId xmlns:a16="http://schemas.microsoft.com/office/drawing/2014/main" xmlns="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8" y="4680546"/>
            <a:ext cx="12287250" cy="21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42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758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5069" y="327652"/>
            <a:ext cx="680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YÊU CẦU CẦN ĐẠT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003142" y="1457865"/>
            <a:ext cx="676488" cy="612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03142" y="2608375"/>
            <a:ext cx="676488" cy="6124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03142" y="3847231"/>
            <a:ext cx="676488" cy="6124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03142" y="5046377"/>
            <a:ext cx="676488" cy="612475"/>
          </a:xfrm>
          <a:prstGeom prst="ellipse">
            <a:avLst/>
          </a:prstGeom>
          <a:solidFill>
            <a:srgbClr val="90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180" y="2608375"/>
            <a:ext cx="811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thực hiện bài thể lực 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0411" y="3953413"/>
            <a:ext cx="717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kiến thức đã học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0180" y="5106078"/>
            <a:ext cx="643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0411" y="1475119"/>
            <a:ext cx="705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HS quan sát và thực hiện đội hình đội ngũ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233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7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2967" y="2238637"/>
            <a:ext cx="50994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Khởi động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EF2BF5B4-CF6A-496A-BAC9-1A8D34BB0D54}"/>
              </a:ext>
            </a:extLst>
          </p:cNvPr>
          <p:cNvGrpSpPr/>
          <p:nvPr/>
        </p:nvGrpSpPr>
        <p:grpSpPr>
          <a:xfrm>
            <a:off x="3609975" y="2965239"/>
            <a:ext cx="5705475" cy="1415772"/>
            <a:chOff x="4622461" y="2965239"/>
            <a:chExt cx="2861914" cy="14157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36481093-C338-403F-91F8-428DFCBD4336}"/>
                </a:ext>
              </a:extLst>
            </p:cNvPr>
            <p:cNvSpPr/>
            <p:nvPr/>
          </p:nvSpPr>
          <p:spPr>
            <a:xfrm>
              <a:off x="4710019" y="3673125"/>
              <a:ext cx="25973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vi-VN" altLang="zh-CN" sz="4000" b="1" dirty="0" smtClean="0">
                  <a:solidFill>
                    <a:srgbClr val="C00000"/>
                  </a:solidFill>
                  <a:latin typeface="+mj-lt"/>
                  <a:cs typeface="+mn-ea"/>
                  <a:sym typeface="+mn-lt"/>
                </a:rPr>
                <a:t>A. Đội hình đội ngũ </a:t>
              </a:r>
              <a:endParaRPr lang="zh-CN" altLang="en-US" sz="4000" b="1" dirty="0">
                <a:solidFill>
                  <a:srgbClr val="C00000"/>
                </a:solidFill>
                <a:latin typeface="+mj-lt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B28AB7A6-4ABC-4C7D-8410-5AE794F47C7D}"/>
                </a:ext>
              </a:extLst>
            </p:cNvPr>
            <p:cNvGrpSpPr/>
            <p:nvPr/>
          </p:nvGrpSpPr>
          <p:grpSpPr>
            <a:xfrm>
              <a:off x="4622461" y="2968279"/>
              <a:ext cx="795865" cy="502515"/>
              <a:chOff x="4615048" y="2980716"/>
              <a:chExt cx="1271018" cy="80253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xmlns="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93586" y="2990766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xmlns="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15048" y="2980716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F43F9C23-14A5-4876-937F-A92167F8EFF8}"/>
                </a:ext>
              </a:extLst>
            </p:cNvPr>
            <p:cNvGrpSpPr/>
            <p:nvPr/>
          </p:nvGrpSpPr>
          <p:grpSpPr>
            <a:xfrm>
              <a:off x="6679238" y="2965239"/>
              <a:ext cx="805137" cy="496222"/>
              <a:chOff x="3391666" y="2975861"/>
              <a:chExt cx="1285825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85011" y="2975861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91666" y="2975861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5900" y="2705100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BÀI HỌC 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87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11186" r="21669" b="72361"/>
          <a:stretch/>
        </p:blipFill>
        <p:spPr>
          <a:xfrm>
            <a:off x="5419726" y="3171824"/>
            <a:ext cx="4772024" cy="2480441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333375" y="1266825"/>
            <a:ext cx="4200525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huy đưa tay trái sang ngang cao bằng vai học sinh tập hợp từ thấp đến cao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071467" y="1586033"/>
            <a:ext cx="3358158" cy="1347666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</a:rPr>
              <a:t>KHẨU LỆNH </a:t>
            </a:r>
          </a:p>
          <a:p>
            <a:pPr algn="ctr"/>
            <a:r>
              <a:rPr lang="vi-VN" dirty="0" smtClean="0">
                <a:solidFill>
                  <a:srgbClr val="002060"/>
                </a:solidFill>
              </a:rPr>
              <a:t>Thành 1 (2,3,4...) hàng ngang -tập hợp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0627" y="5725774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5" y="266700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504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34166" r="6838" b="48889"/>
          <a:stretch/>
        </p:blipFill>
        <p:spPr>
          <a:xfrm>
            <a:off x="7618907" y="1612896"/>
            <a:ext cx="4306393" cy="137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57778" r="7936" b="26805"/>
          <a:stretch/>
        </p:blipFill>
        <p:spPr>
          <a:xfrm>
            <a:off x="7618907" y="3933826"/>
            <a:ext cx="4472116" cy="16383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618907" y="670612"/>
            <a:ext cx="2552701" cy="850897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Nhìn phải – thẳng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885607" y="3048880"/>
            <a:ext cx="2601418" cy="884946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Thôi !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228601" y="1104900"/>
            <a:ext cx="5600700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đầu hàng đứng làm chuẩn học sinh khác đánh mặt qua phải dóng hàng, mỗi bạn cách nhau một khửu tay. Khi có khẩu lệnh “ Thôi!”học sinh bỏ tay xuống và trở về tư thế đứng nghiêm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9752" y="59573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694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33375" y="1266825"/>
            <a:ext cx="4200525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đánh mặt qua trái, hô to số của mình và trở về tư thế đứng nghiêm. Người cuối cùng hô to số của mình và hô “ HẾT”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73194" r="-182" b="417"/>
          <a:stretch/>
        </p:blipFill>
        <p:spPr>
          <a:xfrm>
            <a:off x="4982712" y="1590674"/>
            <a:ext cx="6839383" cy="376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2931" y="58811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660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76251" y="900439"/>
            <a:ext cx="4667250" cy="2042786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được gọi làm chuẩn đứng thẳng tay phải giơ lên cao hô: “ Có”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525" y="129570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3" t="10417" r="18328" b="75000"/>
          <a:stretch/>
        </p:blipFill>
        <p:spPr>
          <a:xfrm>
            <a:off x="6195108" y="1009650"/>
            <a:ext cx="4416816" cy="1933575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333375" y="3343275"/>
            <a:ext cx="4876800" cy="2619375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 HÀNG NGANG</a:t>
            </a:r>
          </a:p>
          <a:p>
            <a:pPr algn="ctr">
              <a:lnSpc>
                <a:spcPct val="150000"/>
              </a:lnSpc>
            </a:pP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học sinh A làm chuẩn, mỗi bạn cách nhau một sải tay. Khi có khẩu lệnh “ Thôi!”học sinh bỏ tay xuống trở về tư thế đứng nghiêm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24669" b="48054"/>
          <a:stretch/>
        </p:blipFill>
        <p:spPr>
          <a:xfrm>
            <a:off x="5812716" y="3638549"/>
            <a:ext cx="5181600" cy="20288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42794" y="1512064"/>
            <a:ext cx="17172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Học sinh quan sát tranh 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161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665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2021-11-18T12:46:20Z</dcterms:created>
  <dcterms:modified xsi:type="dcterms:W3CDTF">2021-11-23T06:04:44Z</dcterms:modified>
</cp:coreProperties>
</file>