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7"/>
  </p:notesMasterIdLst>
  <p:handoutMasterIdLst>
    <p:handoutMasterId r:id="rId18"/>
  </p:handoutMasterIdLst>
  <p:sldIdLst>
    <p:sldId id="256" r:id="rId3"/>
    <p:sldId id="269" r:id="rId4"/>
    <p:sldId id="258" r:id="rId5"/>
    <p:sldId id="259" r:id="rId6"/>
    <p:sldId id="260" r:id="rId7"/>
    <p:sldId id="261" r:id="rId8"/>
    <p:sldId id="262" r:id="rId9"/>
    <p:sldId id="263" r:id="rId10"/>
    <p:sldId id="264" r:id="rId11"/>
    <p:sldId id="265" r:id="rId12"/>
    <p:sldId id="266" r:id="rId13"/>
    <p:sldId id="267" r:id="rId14"/>
    <p:sldId id="268" r:id="rId15"/>
    <p:sldId id="27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C51C1162-A19E-4A9C-86D3-67A1F51AD4E6}" type="datetimeFigureOut">
              <a:rPr lang="en-US"/>
              <a:pPr/>
              <a:t>03/03/2021</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52B4086C-C38D-4469-A2F0-C09C8DE41F0C}" type="slidenum">
              <a:rPr lang="en-US"/>
              <a:pPr/>
              <a:t>‹#›</a:t>
            </a:fld>
            <a:endParaRPr lang="en-US"/>
          </a:p>
        </p:txBody>
      </p:sp>
    </p:spTree>
    <p:extLst>
      <p:ext uri="{BB962C8B-B14F-4D97-AF65-F5344CB8AC3E}">
        <p14:creationId xmlns:p14="http://schemas.microsoft.com/office/powerpoint/2010/main" val="394990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D9831E8-86DC-492C-83DA-490F18D87DCE}" type="datetimeFigureOut">
              <a:rPr lang="en-US"/>
              <a:pPr>
                <a:defRPr/>
              </a:pPr>
              <a:t>03/03/2021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FDB224-8954-4343-B5B1-822500249071}" type="slidenum">
              <a:rPr lang="en-US"/>
              <a:pPr>
                <a:defRPr/>
              </a:pPr>
              <a:t>‹#›</a:t>
            </a:fld>
            <a:endParaRPr lang="en-US"/>
          </a:p>
        </p:txBody>
      </p:sp>
    </p:spTree>
    <p:extLst>
      <p:ext uri="{BB962C8B-B14F-4D97-AF65-F5344CB8AC3E}">
        <p14:creationId xmlns:p14="http://schemas.microsoft.com/office/powerpoint/2010/main" val="16713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56F3ECC-FC02-43BF-B9BC-3847B51406ED}" type="datetimeFigureOut">
              <a:rPr lang="en-US"/>
              <a:pPr/>
              <a:t>03/03/2021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4FCCA6-0545-4B2E-AC07-3F2AFA2E2DA4}" type="slidenum">
              <a:rPr lang="en-US"/>
              <a:pPr/>
              <a:t>‹#›</a:t>
            </a:fld>
            <a:endParaRPr lang="en-US"/>
          </a:p>
        </p:txBody>
      </p:sp>
    </p:spTree>
    <p:extLst>
      <p:ext uri="{BB962C8B-B14F-4D97-AF65-F5344CB8AC3E}">
        <p14:creationId xmlns:p14="http://schemas.microsoft.com/office/powerpoint/2010/main" val="95975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1388B6-AD5F-4613-BF01-BC933F09F220}" type="datetimeFigureOut">
              <a:rPr lang="en-US"/>
              <a:pPr/>
              <a:t>03/03/2021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D2FDF0-C6E6-4013-A4FA-D31E7FB3A54A}" type="slidenum">
              <a:rPr lang="en-US"/>
              <a:pPr/>
              <a:t>‹#›</a:t>
            </a:fld>
            <a:endParaRPr lang="en-US"/>
          </a:p>
        </p:txBody>
      </p:sp>
    </p:spTree>
    <p:extLst>
      <p:ext uri="{BB962C8B-B14F-4D97-AF65-F5344CB8AC3E}">
        <p14:creationId xmlns:p14="http://schemas.microsoft.com/office/powerpoint/2010/main" val="318926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F3EF02-A069-4F10-A4E3-23479A00FC8A}" type="datetimeFigureOut">
              <a:rPr lang="en-US"/>
              <a:pPr/>
              <a:t>03/03/2021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8AE880-7F25-4443-9777-BF3E26841722}" type="slidenum">
              <a:rPr lang="en-US"/>
              <a:pPr/>
              <a:t>‹#›</a:t>
            </a:fld>
            <a:endParaRPr lang="en-US"/>
          </a:p>
        </p:txBody>
      </p:sp>
    </p:spTree>
    <p:extLst>
      <p:ext uri="{BB962C8B-B14F-4D97-AF65-F5344CB8AC3E}">
        <p14:creationId xmlns:p14="http://schemas.microsoft.com/office/powerpoint/2010/main" val="195787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AC20E2-7A1D-46AF-8515-1902FD86F42B}" type="datetimeFigureOut">
              <a:rPr lang="en-US"/>
              <a:pPr>
                <a:defRPr/>
              </a:pPr>
              <a:t>03/03/2021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83303C08-FECB-4404-ADB3-8E52959BB9A4}" type="slidenum">
              <a:rPr lang="en-US"/>
              <a:pPr>
                <a:defRPr/>
              </a:pPr>
              <a:t>‹#›</a:t>
            </a:fld>
            <a:endParaRPr lang="en-US"/>
          </a:p>
        </p:txBody>
      </p:sp>
    </p:spTree>
    <p:extLst>
      <p:ext uri="{BB962C8B-B14F-4D97-AF65-F5344CB8AC3E}">
        <p14:creationId xmlns:p14="http://schemas.microsoft.com/office/powerpoint/2010/main" val="124597464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C34D3EE-5469-4BA2-AF1C-608B771261B3}" type="datetimeFigureOut">
              <a:rPr lang="en-US"/>
              <a:pPr>
                <a:defRPr/>
              </a:pPr>
              <a:t>03/03/2021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591B5A7-4056-498D-8C74-1BF3B5BF0652}" type="slidenum">
              <a:rPr lang="en-US"/>
              <a:pPr>
                <a:defRPr/>
              </a:pPr>
              <a:t>‹#›</a:t>
            </a:fld>
            <a:endParaRPr lang="en-US"/>
          </a:p>
        </p:txBody>
      </p:sp>
    </p:spTree>
    <p:extLst>
      <p:ext uri="{BB962C8B-B14F-4D97-AF65-F5344CB8AC3E}">
        <p14:creationId xmlns:p14="http://schemas.microsoft.com/office/powerpoint/2010/main" val="34121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71066F-E038-4F99-A5AA-CEBBC73BFB94}" type="datetimeFigureOut">
              <a:rPr lang="en-US"/>
              <a:pPr/>
              <a:t>03/03/2021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1630B4-127D-45DD-B15A-049501576C42}" type="slidenum">
              <a:rPr lang="en-US"/>
              <a:pPr/>
              <a:t>‹#›</a:t>
            </a:fld>
            <a:endParaRPr lang="en-US"/>
          </a:p>
        </p:txBody>
      </p:sp>
    </p:spTree>
    <p:extLst>
      <p:ext uri="{BB962C8B-B14F-4D97-AF65-F5344CB8AC3E}">
        <p14:creationId xmlns:p14="http://schemas.microsoft.com/office/powerpoint/2010/main" val="139618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E5928F-FB05-41F2-86B9-AD8791AB01DC}" type="datetimeFigureOut">
              <a:rPr lang="en-US"/>
              <a:pPr/>
              <a:t>03/03/2021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7E70B6-B76B-424E-A529-991E46542820}" type="slidenum">
              <a:rPr lang="en-US"/>
              <a:pPr/>
              <a:t>‹#›</a:t>
            </a:fld>
            <a:endParaRPr lang="en-US"/>
          </a:p>
        </p:txBody>
      </p:sp>
    </p:spTree>
    <p:extLst>
      <p:ext uri="{BB962C8B-B14F-4D97-AF65-F5344CB8AC3E}">
        <p14:creationId xmlns:p14="http://schemas.microsoft.com/office/powerpoint/2010/main" val="11431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60D1DBD-8564-4B44-A9A0-B0DE09D8ED50}" type="datetimeFigureOut">
              <a:rPr lang="en-US"/>
              <a:pPr/>
              <a:t>03/03/2021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7B7BD8-62C9-472D-9C00-BB8CF6C1DA8F}" type="slidenum">
              <a:rPr lang="en-US"/>
              <a:pPr/>
              <a:t>‹#›</a:t>
            </a:fld>
            <a:endParaRPr lang="en-US"/>
          </a:p>
        </p:txBody>
      </p:sp>
    </p:spTree>
    <p:extLst>
      <p:ext uri="{BB962C8B-B14F-4D97-AF65-F5344CB8AC3E}">
        <p14:creationId xmlns:p14="http://schemas.microsoft.com/office/powerpoint/2010/main" val="7092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8C16B87-6B20-4BF6-BD35-43CC8E621E2E}" type="datetimeFigureOut">
              <a:rPr lang="en-US"/>
              <a:pPr/>
              <a:t>03/03/2021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FCC320-BFF8-445E-A10D-BC62A5157650}" type="slidenum">
              <a:rPr lang="en-US"/>
              <a:pPr/>
              <a:t>‹#›</a:t>
            </a:fld>
            <a:endParaRPr lang="en-US"/>
          </a:p>
        </p:txBody>
      </p:sp>
    </p:spTree>
    <p:extLst>
      <p:ext uri="{BB962C8B-B14F-4D97-AF65-F5344CB8AC3E}">
        <p14:creationId xmlns:p14="http://schemas.microsoft.com/office/powerpoint/2010/main" val="360755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971015B-C648-41FE-9561-9858D416166E}" type="datetimeFigureOut">
              <a:rPr lang="en-US"/>
              <a:pPr/>
              <a:t>03/03/2021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8FE4EF-9426-478C-A3FD-7D985ABB9C26}" type="slidenum">
              <a:rPr lang="en-US"/>
              <a:pPr/>
              <a:t>‹#›</a:t>
            </a:fld>
            <a:endParaRPr lang="en-US"/>
          </a:p>
        </p:txBody>
      </p:sp>
    </p:spTree>
    <p:extLst>
      <p:ext uri="{BB962C8B-B14F-4D97-AF65-F5344CB8AC3E}">
        <p14:creationId xmlns:p14="http://schemas.microsoft.com/office/powerpoint/2010/main" val="211889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AC5706-B910-420B-8882-1AE0BE89F743}" type="datetimeFigureOut">
              <a:rPr lang="en-US"/>
              <a:pPr/>
              <a:t>03/03/2021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1A7D13-600F-478D-8AB4-E7EEF6C006B9}" type="slidenum">
              <a:rPr lang="en-US"/>
              <a:pPr/>
              <a:t>‹#›</a:t>
            </a:fld>
            <a:endParaRPr lang="en-US"/>
          </a:p>
        </p:txBody>
      </p:sp>
    </p:spTree>
    <p:extLst>
      <p:ext uri="{BB962C8B-B14F-4D97-AF65-F5344CB8AC3E}">
        <p14:creationId xmlns:p14="http://schemas.microsoft.com/office/powerpoint/2010/main" val="3413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9D3C27-9B6C-425C-83D3-6B1C7DD27CAC}" type="datetimeFigureOut">
              <a:rPr lang="en-US"/>
              <a:pPr/>
              <a:t>03/03/2021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FD8DE1-ABC4-45F3-ACAA-49BB651745A8}" type="slidenum">
              <a:rPr lang="en-US"/>
              <a:pPr/>
              <a:t>‹#›</a:t>
            </a:fld>
            <a:endParaRPr lang="en-US"/>
          </a:p>
        </p:txBody>
      </p:sp>
    </p:spTree>
    <p:extLst>
      <p:ext uri="{BB962C8B-B14F-4D97-AF65-F5344CB8AC3E}">
        <p14:creationId xmlns:p14="http://schemas.microsoft.com/office/powerpoint/2010/main" val="19368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0A84BB-D02B-4AC4-A67D-AD06ADB42D51}" type="datetimeFigureOut">
              <a:rPr lang="en-US"/>
              <a:pPr/>
              <a:t>03/03/2021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5CCB6B-B885-480F-B8F3-0724EE4AA212}" type="slidenum">
              <a:rPr lang="en-US"/>
              <a:pPr/>
              <a:t>‹#›</a:t>
            </a:fld>
            <a:endParaRPr lang="en-US"/>
          </a:p>
        </p:txBody>
      </p:sp>
    </p:spTree>
    <p:extLst>
      <p:ext uri="{BB962C8B-B14F-4D97-AF65-F5344CB8AC3E}">
        <p14:creationId xmlns:p14="http://schemas.microsoft.com/office/powerpoint/2010/main" val="108811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fld id="{D369CEB8-67CB-4505-BD57-582F9CA1D265}" type="datetimeFigureOut">
              <a:rPr lang="en-US"/>
              <a:pPr/>
              <a:t>03/03/2021</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0668C880-6DC8-4EF3-8B31-AC6B5C278D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0" i="0" u="none">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C96F3DB2-F9BB-41C5-8F20-E4C73FD43C2D}" type="datetimeFigureOut">
              <a:rPr lang="en-US"/>
              <a:pPr>
                <a:defRPr/>
              </a:pPr>
              <a:t>03/03/2021</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6564A844-3AFC-4CEF-BAAB-517CD7597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1" descr="flowers_fr0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7"/>
          <p:cNvSpPr>
            <a:spLocks noChangeArrowheads="1" noChangeShapeType="1" noTextEdit="1"/>
          </p:cNvSpPr>
          <p:nvPr/>
        </p:nvSpPr>
        <p:spPr bwMode="auto">
          <a:xfrm>
            <a:off x="1143000" y="2362200"/>
            <a:ext cx="7086600" cy="1981200"/>
          </a:xfrm>
          <a:prstGeom prst="rect">
            <a:avLst/>
          </a:prstGeom>
        </p:spPr>
        <p:txBody>
          <a:bodyPr wrap="none" fromWordArt="1">
            <a:prstTxWarp prst="textPlain">
              <a:avLst>
                <a:gd name="adj" fmla="val 50000"/>
              </a:avLst>
            </a:prstTxWarp>
          </a:bodyPr>
          <a:lstStyle/>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 TẬP LÀM VĂN</a:t>
            </a:r>
          </a:p>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LỚP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2"/>
          <p:cNvSpPr>
            <a:spLocks noChangeArrowheads="1"/>
          </p:cNvSpPr>
          <p:nvPr/>
        </p:nvSpPr>
        <p:spPr bwMode="auto">
          <a:xfrm>
            <a:off x="304800" y="433388"/>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0000CC"/>
                </a:solidFill>
              </a:rPr>
              <a:t>Đoạn 4:  (……..) Chuối có ích như thế nên bà em thường xuyên chăm bón cho chuối tốt tươi.</a:t>
            </a:r>
          </a:p>
        </p:txBody>
      </p:sp>
      <p:sp>
        <p:nvSpPr>
          <p:cNvPr id="25613" name="Rectangle 13"/>
          <p:cNvSpPr>
            <a:spLocks noChangeArrowheads="1"/>
          </p:cNvSpPr>
          <p:nvPr/>
        </p:nvSpPr>
        <p:spPr bwMode="auto">
          <a:xfrm>
            <a:off x="228600" y="137160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500" i="1">
                <a:solidFill>
                  <a:srgbClr val="FF0000"/>
                </a:solidFill>
              </a:rPr>
              <a:t>Đoạn này thuộc phần nào của bài văn? Đoạn này nêu về vấn đề gi? Ta cần bổ sung thêm phần nào cho hoàn chỉnh?</a:t>
            </a:r>
          </a:p>
        </p:txBody>
      </p:sp>
      <p:sp>
        <p:nvSpPr>
          <p:cNvPr id="25614" name="Rectangle 14"/>
          <p:cNvSpPr>
            <a:spLocks noChangeArrowheads="1"/>
          </p:cNvSpPr>
          <p:nvPr/>
        </p:nvSpPr>
        <p:spPr bwMode="auto">
          <a:xfrm>
            <a:off x="228600" y="2222500"/>
            <a:ext cx="868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kết bài của bài văn. Đay là đoạn văn nói về ích lợi của cây chuối. Ta cần bổ sung thêm phần mở đoạn và phát triển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checkerboard(across)">
                                      <p:cBhvr>
                                        <p:cTn id="7" dur="500"/>
                                        <p:tgtEl>
                                          <p:spTgt spid="25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3"/>
                                        </p:tgtEl>
                                        <p:attrNameLst>
                                          <p:attrName>style.visibility</p:attrName>
                                        </p:attrNameLst>
                                      </p:cBhvr>
                                      <p:to>
                                        <p:strVal val="visible"/>
                                      </p:to>
                                    </p:set>
                                    <p:animEffect transition="in" filter="checkerboard(across)">
                                      <p:cBhvr>
                                        <p:cTn id="12" dur="500"/>
                                        <p:tgtEl>
                                          <p:spTgt spid="25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checkerboard(across)">
                                      <p:cBhvr>
                                        <p:cTn id="1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p:bldP spid="256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hi Oanh\q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14625"/>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ChangeArrowheads="1"/>
          </p:cNvSpPr>
          <p:nvPr/>
        </p:nvSpPr>
        <p:spPr bwMode="auto">
          <a:xfrm>
            <a:off x="228600" y="209550"/>
            <a:ext cx="8839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b="1" u="sng">
                <a:solidFill>
                  <a:srgbClr val="FF0000"/>
                </a:solidFill>
              </a:rPr>
              <a:t>Đoạn 4:</a:t>
            </a:r>
            <a:r>
              <a:rPr lang="en-US" sz="2600">
                <a:solidFill>
                  <a:srgbClr val="C00000"/>
                </a:solidFill>
              </a:rPr>
              <a:t> </a:t>
            </a:r>
            <a:r>
              <a:rPr lang="en-US" sz="2600">
                <a:solidFill>
                  <a:srgbClr val="0000CC"/>
                </a:solidFill>
              </a:rPr>
              <a:t>(Cây chuối rất có ích. Trái chuối ăn rất ngon và là nguồn dinh dưỡng vô cùng quý giá. Thân chuối, củ chuối xắt mỏng cho heo ăn. Lá chuối còn dùng để gói bánh, gói giò.)</a:t>
            </a:r>
            <a:r>
              <a:rPr lang="en-US" sz="2600">
                <a:solidFill>
                  <a:srgbClr val="C00000"/>
                </a:solidFill>
              </a:rPr>
              <a:t> </a:t>
            </a:r>
            <a:r>
              <a:rPr lang="en-US" sz="2600">
                <a:solidFill>
                  <a:srgbClr val="FF0000"/>
                </a:solidFill>
              </a:rPr>
              <a:t>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651" y="150704"/>
            <a:ext cx="6060910" cy="6071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solidFill>
                  <a:srgbClr val="FF0000"/>
                </a:solidFill>
                <a:effectLst>
                  <a:outerShdw blurRad="50800" dist="39000" dir="5460000" algn="tl">
                    <a:srgbClr val="000000">
                      <a:alpha val="38000"/>
                    </a:srgbClr>
                  </a:outerShdw>
                </a:effectLst>
              </a:rPr>
              <a:t>Hoàn</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chỉnh</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bài</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văn</a:t>
            </a:r>
            <a:endParaRPr lang="en-US" sz="5400" b="1" dirty="0">
              <a:ln w="11430"/>
              <a:solidFill>
                <a:srgbClr val="FF0000"/>
              </a:solidFill>
              <a:effectLst>
                <a:outerShdw blurRad="50800" dist="39000" dir="5460000" algn="tl">
                  <a:srgbClr val="000000">
                    <a:alpha val="38000"/>
                  </a:srgbClr>
                </a:outerShdw>
              </a:effectLst>
            </a:endParaRPr>
          </a:p>
        </p:txBody>
      </p:sp>
      <p:sp>
        <p:nvSpPr>
          <p:cNvPr id="27655" name="Rectangle 7"/>
          <p:cNvSpPr>
            <a:spLocks noChangeArrowheads="1"/>
          </p:cNvSpPr>
          <p:nvPr/>
        </p:nvSpPr>
        <p:spPr bwMode="auto">
          <a:xfrm>
            <a:off x="228600" y="990600"/>
            <a:ext cx="8991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99"/>
                </a:solidFill>
              </a:rPr>
              <a:t>Hè vừa qua, về thăm quê ngoại, em vô cùng sung sướng khi được ngắm cảnh đẹp của vườn cây nhà ngoại. Nơi đó có ổi, mận, xoài, táo. </a:t>
            </a:r>
            <a:r>
              <a:rPr lang="en-US" sz="2600">
                <a:solidFill>
                  <a:srgbClr val="FF0000"/>
                </a:solidFill>
              </a:rPr>
              <a:t>Em thích nhất một cây chuối tiêu sai quả trong bụi chuối ở góc vườn.</a:t>
            </a:r>
          </a:p>
        </p:txBody>
      </p:sp>
      <p:sp>
        <p:nvSpPr>
          <p:cNvPr id="27656" name="Rectangle 8"/>
          <p:cNvSpPr>
            <a:spLocks noChangeArrowheads="1"/>
          </p:cNvSpPr>
          <p:nvPr/>
        </p:nvSpPr>
        <p:spPr bwMode="auto">
          <a:xfrm>
            <a:off x="228600" y="2743200"/>
            <a:ext cx="8763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 Đến gần mới thấy rõ chiếc ô xanh đã không còn lành lặn, sắc màu đã không còn tươi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checkerboard(across)">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checkerboard(across)">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
            <a:ext cx="891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sp>
        <p:nvSpPr>
          <p:cNvPr id="5" name="TextBox 4"/>
          <p:cNvSpPr txBox="1">
            <a:spLocks noChangeArrowheads="1"/>
          </p:cNvSpPr>
          <p:nvPr/>
        </p:nvSpPr>
        <p:spPr bwMode="auto">
          <a:xfrm>
            <a:off x="438150" y="2098675"/>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
        <p:nvSpPr>
          <p:cNvPr id="6" name="TextBox 5"/>
          <p:cNvSpPr txBox="1"/>
          <p:nvPr/>
        </p:nvSpPr>
        <p:spPr>
          <a:xfrm>
            <a:off x="152400" y="1761668"/>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0000CC"/>
                </a:solidFill>
                <a:latin typeface="Times New Roman" pitchFamily="18" charset="0"/>
                <a:cs typeface="Times New Roman" pitchFamily="18" charset="0"/>
              </a:rPr>
              <a:t>Đoạn 4: (Cây chuối rất có ích. Trái chuối ăn rất ngon và là nguồn dinh dưỡng vô cùng quý giá. Thân chuối, củ chuối xắt mỏng cho heo ăn. Lá chuối còn dùng để gói bánh, gói giò.)</a:t>
            </a:r>
            <a:r>
              <a:rPr lang="en-US" sz="2800" b="1">
                <a:solidFill>
                  <a:srgbClr val="C00000"/>
                </a:solidFill>
                <a:latin typeface="Times New Roman" pitchFamily="18" charset="0"/>
                <a:cs typeface="Times New Roman" pitchFamily="18" charset="0"/>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6" name="Picture 1" descr="91020101749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685800" y="2514600"/>
            <a:ext cx="7931150" cy="2232025"/>
          </a:xfrm>
          <a:prstGeom prst="rect">
            <a:avLst/>
          </a:prstGeom>
        </p:spPr>
        <p:txBody>
          <a:bodyPr wrap="none" fromWordArt="1">
            <a:prstTxWarp prst="textDoubleWave1">
              <a:avLst>
                <a:gd name="adj1" fmla="val 6500"/>
                <a:gd name="adj2" fmla="val 0"/>
              </a:avLst>
            </a:prstTxWarp>
          </a:bodyPr>
          <a:lstStyle/>
          <a:p>
            <a:r>
              <a:rPr lang="vi-VN"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rPr>
              <a:t>Chúc các em chăm ngoan, học giỏi</a:t>
            </a:r>
            <a:endPar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8135" y="200225"/>
            <a:ext cx="3351976" cy="52389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8" name="Rectangle 7"/>
          <p:cNvSpPr/>
          <p:nvPr/>
        </p:nvSpPr>
        <p:spPr>
          <a:xfrm>
            <a:off x="187880" y="854075"/>
            <a:ext cx="872117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p>
        </p:txBody>
      </p:sp>
      <p:pic>
        <p:nvPicPr>
          <p:cNvPr id="17412" name="Picture 2" descr="D:\Chi Oanh\cay 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281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228600" y="1576388"/>
            <a:ext cx="80597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i="1">
                <a:solidFill>
                  <a:srgbClr val="FF0000"/>
                </a:solidFill>
              </a:rPr>
              <a:t>1. Đọc dàn ý bài văn miêu  tả cây chuối tiêu dưới đây:</a:t>
            </a:r>
          </a:p>
        </p:txBody>
      </p:sp>
      <p:sp>
        <p:nvSpPr>
          <p:cNvPr id="7" name="Rectangle 6"/>
          <p:cNvSpPr/>
          <p:nvPr/>
        </p:nvSpPr>
        <p:spPr>
          <a:xfrm>
            <a:off x="2988135" y="200225"/>
            <a:ext cx="3351976" cy="52389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18443" name="Rectangle 11"/>
          <p:cNvSpPr>
            <a:spLocks noChangeArrowheads="1"/>
          </p:cNvSpPr>
          <p:nvPr/>
        </p:nvSpPr>
        <p:spPr bwMode="auto">
          <a:xfrm>
            <a:off x="533400" y="2133600"/>
            <a:ext cx="8458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dirty="0" err="1">
                <a:solidFill>
                  <a:srgbClr val="0000CC"/>
                </a:solidFill>
              </a:rPr>
              <a:t>Giới</a:t>
            </a:r>
            <a:r>
              <a:rPr lang="en-US" sz="2600" dirty="0">
                <a:solidFill>
                  <a:srgbClr val="0000CC"/>
                </a:solidFill>
              </a:rPr>
              <a:t> </a:t>
            </a:r>
            <a:r>
              <a:rPr lang="en-US" sz="2600" dirty="0" err="1">
                <a:solidFill>
                  <a:srgbClr val="0000CC"/>
                </a:solidFill>
              </a:rPr>
              <a:t>thiệu</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tiêu</a:t>
            </a:r>
            <a:r>
              <a:rPr lang="en-US" sz="2600" dirty="0">
                <a:solidFill>
                  <a:srgbClr val="0000CC"/>
                </a:solidFill>
              </a:rPr>
              <a:t>.</a:t>
            </a:r>
          </a:p>
          <a:p>
            <a:r>
              <a:rPr lang="en-US" sz="2600" dirty="0" err="1">
                <a:solidFill>
                  <a:srgbClr val="0000CC"/>
                </a:solidFill>
              </a:rPr>
              <a:t>Tả</a:t>
            </a:r>
            <a:r>
              <a:rPr lang="en-US" sz="2600" dirty="0">
                <a:solidFill>
                  <a:srgbClr val="0000CC"/>
                </a:solidFill>
              </a:rPr>
              <a:t> </a:t>
            </a:r>
            <a:r>
              <a:rPr lang="en-US" sz="2600" dirty="0" err="1">
                <a:solidFill>
                  <a:srgbClr val="0000CC"/>
                </a:solidFill>
              </a:rPr>
              <a:t>bao</a:t>
            </a:r>
            <a:r>
              <a:rPr lang="en-US" sz="2600" dirty="0">
                <a:solidFill>
                  <a:srgbClr val="0000CC"/>
                </a:solidFill>
              </a:rPr>
              <a:t> </a:t>
            </a:r>
            <a:r>
              <a:rPr lang="en-US" sz="2600" dirty="0" err="1">
                <a:solidFill>
                  <a:srgbClr val="0000CC"/>
                </a:solidFill>
              </a:rPr>
              <a:t>quát</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tiêu</a:t>
            </a:r>
            <a:r>
              <a:rPr lang="en-US" sz="2600" dirty="0">
                <a:solidFill>
                  <a:srgbClr val="0000CC"/>
                </a:solidFill>
              </a:rPr>
              <a:t>.</a:t>
            </a:r>
          </a:p>
          <a:p>
            <a:r>
              <a:rPr lang="en-US" sz="2600" dirty="0" err="1">
                <a:solidFill>
                  <a:srgbClr val="0000CC"/>
                </a:solidFill>
              </a:rPr>
              <a:t>Tả</a:t>
            </a:r>
            <a:r>
              <a:rPr lang="en-US" sz="2600" dirty="0">
                <a:solidFill>
                  <a:srgbClr val="0000CC"/>
                </a:solidFill>
              </a:rPr>
              <a:t> </a:t>
            </a:r>
            <a:r>
              <a:rPr lang="en-US" sz="2600" dirty="0" err="1">
                <a:solidFill>
                  <a:srgbClr val="0000CC"/>
                </a:solidFill>
              </a:rPr>
              <a:t>các</a:t>
            </a:r>
            <a:r>
              <a:rPr lang="en-US" sz="2600" dirty="0">
                <a:solidFill>
                  <a:srgbClr val="0000CC"/>
                </a:solidFill>
              </a:rPr>
              <a:t> </a:t>
            </a:r>
            <a:r>
              <a:rPr lang="en-US" sz="2600" dirty="0" err="1">
                <a:solidFill>
                  <a:srgbClr val="0000CC"/>
                </a:solidFill>
              </a:rPr>
              <a:t>bộ</a:t>
            </a:r>
            <a:r>
              <a:rPr lang="en-US" sz="2600" dirty="0">
                <a:solidFill>
                  <a:srgbClr val="0000CC"/>
                </a:solidFill>
              </a:rPr>
              <a:t> </a:t>
            </a:r>
            <a:r>
              <a:rPr lang="en-US" sz="2600" dirty="0" err="1">
                <a:solidFill>
                  <a:srgbClr val="0000CC"/>
                </a:solidFill>
              </a:rPr>
              <a:t>phận</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tiêu</a:t>
            </a:r>
            <a:r>
              <a:rPr lang="en-US" sz="2600" dirty="0">
                <a:solidFill>
                  <a:srgbClr val="0000CC"/>
                </a:solidFill>
              </a:rPr>
              <a:t> (</a:t>
            </a:r>
            <a:r>
              <a:rPr lang="en-US" sz="2600" dirty="0" err="1">
                <a:solidFill>
                  <a:srgbClr val="0000CC"/>
                </a:solidFill>
              </a:rPr>
              <a:t>tàu</a:t>
            </a:r>
            <a:r>
              <a:rPr lang="en-US" sz="2600" dirty="0">
                <a:solidFill>
                  <a:srgbClr val="0000CC"/>
                </a:solidFill>
              </a:rPr>
              <a:t> </a:t>
            </a:r>
            <a:r>
              <a:rPr lang="en-US" sz="2600" dirty="0" err="1">
                <a:solidFill>
                  <a:srgbClr val="0000CC"/>
                </a:solidFill>
              </a:rPr>
              <a:t>lá</a:t>
            </a:r>
            <a:r>
              <a:rPr lang="en-US" sz="2600" dirty="0">
                <a:solidFill>
                  <a:srgbClr val="0000CC"/>
                </a:solidFill>
              </a:rPr>
              <a:t>, </a:t>
            </a:r>
            <a:r>
              <a:rPr lang="en-US" sz="2600" dirty="0" err="1">
                <a:solidFill>
                  <a:srgbClr val="0000CC"/>
                </a:solidFill>
              </a:rPr>
              <a:t>buồng</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nải</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quả</a:t>
            </a:r>
            <a:r>
              <a:rPr lang="en-US" sz="2600" dirty="0">
                <a:solidFill>
                  <a:srgbClr val="0000CC"/>
                </a:solidFill>
              </a:rPr>
              <a:t> </a:t>
            </a:r>
            <a:r>
              <a:rPr lang="en-US" sz="2600" dirty="0" err="1">
                <a:solidFill>
                  <a:srgbClr val="0000CC"/>
                </a:solidFill>
              </a:rPr>
              <a:t>chuối</a:t>
            </a:r>
            <a:r>
              <a:rPr lang="en-US" sz="2600" dirty="0">
                <a:solidFill>
                  <a:srgbClr val="0000CC"/>
                </a:solidFill>
              </a:rPr>
              <a:t>,…)</a:t>
            </a:r>
          </a:p>
          <a:p>
            <a:r>
              <a:rPr lang="en-US" sz="2600" dirty="0" err="1">
                <a:solidFill>
                  <a:srgbClr val="0000CC"/>
                </a:solidFill>
              </a:rPr>
              <a:t>Nêu</a:t>
            </a:r>
            <a:r>
              <a:rPr lang="en-US" sz="2600" dirty="0">
                <a:solidFill>
                  <a:srgbClr val="0000CC"/>
                </a:solidFill>
              </a:rPr>
              <a:t> </a:t>
            </a:r>
            <a:r>
              <a:rPr lang="en-US" sz="2600" dirty="0" err="1">
                <a:solidFill>
                  <a:srgbClr val="0000CC"/>
                </a:solidFill>
              </a:rPr>
              <a:t>lợi</a:t>
            </a:r>
            <a:r>
              <a:rPr lang="en-US" sz="2600" dirty="0">
                <a:solidFill>
                  <a:srgbClr val="0000CC"/>
                </a:solidFill>
              </a:rPr>
              <a:t> </a:t>
            </a:r>
            <a:r>
              <a:rPr lang="en-US" sz="2600" dirty="0" err="1">
                <a:solidFill>
                  <a:srgbClr val="0000CC"/>
                </a:solidFill>
              </a:rPr>
              <a:t>ích</a:t>
            </a:r>
            <a:r>
              <a:rPr lang="en-US" sz="2600" dirty="0">
                <a:solidFill>
                  <a:srgbClr val="0000CC"/>
                </a:solidFill>
              </a:rPr>
              <a:t> </a:t>
            </a:r>
            <a:r>
              <a:rPr lang="en-US" sz="2600" dirty="0" err="1">
                <a:solidFill>
                  <a:srgbClr val="0000CC"/>
                </a:solidFill>
              </a:rPr>
              <a:t>của</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tiêu</a:t>
            </a:r>
            <a:r>
              <a:rPr lang="en-US" sz="26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checkerboard(across)">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checkerboard(across)">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p>
        </p:txBody>
      </p:sp>
      <p:sp>
        <p:nvSpPr>
          <p:cNvPr id="2" name="Action Button: End 1">
            <a:hlinkClick r:id="rId3" action="ppaction://hlinksldjump" highlightClick="1"/>
          </p:cNvPr>
          <p:cNvSpPr/>
          <p:nvPr/>
        </p:nvSpPr>
        <p:spPr>
          <a:xfrm>
            <a:off x="7924800" y="261938"/>
            <a:ext cx="609600" cy="26193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4" name="Rectangle 18"/>
          <p:cNvSpPr>
            <a:spLocks noChangeArrowheads="1"/>
          </p:cNvSpPr>
          <p:nvPr/>
        </p:nvSpPr>
        <p:spPr bwMode="auto">
          <a:xfrm>
            <a:off x="0" y="533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CC"/>
                </a:solidFill>
              </a:rPr>
              <a:t>(……..). Em thích nhất một cây chuối tiêu sai quả trong bụi chuối ở góc vườn.</a:t>
            </a:r>
          </a:p>
        </p:txBody>
      </p:sp>
      <p:sp>
        <p:nvSpPr>
          <p:cNvPr id="19475" name="Rectangle 19"/>
          <p:cNvSpPr>
            <a:spLocks noChangeArrowheads="1"/>
          </p:cNvSpPr>
          <p:nvPr/>
        </p:nvSpPr>
        <p:spPr bwMode="auto">
          <a:xfrm>
            <a:off x="0" y="1371600"/>
            <a:ext cx="8915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19476" name="Rectangle 20"/>
          <p:cNvSpPr>
            <a:spLocks noChangeArrowheads="1"/>
          </p:cNvSpPr>
          <p:nvPr/>
        </p:nvSpPr>
        <p:spPr bwMode="auto">
          <a:xfrm>
            <a:off x="76200" y="3048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 Đoạn 3:</a:t>
            </a:r>
          </a:p>
          <a:p>
            <a:r>
              <a:rPr lang="en-US" sz="2600">
                <a:solidFill>
                  <a:srgbClr val="0000CC"/>
                </a:solidFill>
              </a:rPr>
              <a:t>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  </a:t>
            </a:r>
          </a:p>
        </p:txBody>
      </p:sp>
      <p:sp>
        <p:nvSpPr>
          <p:cNvPr id="19477" name="Rectangle 21"/>
          <p:cNvSpPr>
            <a:spLocks noChangeArrowheads="1"/>
          </p:cNvSpPr>
          <p:nvPr/>
        </p:nvSpPr>
        <p:spPr bwMode="auto">
          <a:xfrm>
            <a:off x="139700" y="5562600"/>
            <a:ext cx="86995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4:</a:t>
            </a:r>
          </a:p>
          <a:p>
            <a:r>
              <a:rPr lang="en-US" sz="2600">
                <a:solidFill>
                  <a:srgbClr val="0000CC"/>
                </a:solidFill>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checkerboard(across)">
                                      <p:cBhvr>
                                        <p:cTn id="14" dur="500"/>
                                        <p:tgtEl>
                                          <p:spTgt spid="194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checkerboard(across)">
                                      <p:cBhvr>
                                        <p:cTn id="19" dur="500"/>
                                        <p:tgtEl>
                                          <p:spTgt spid="194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476"/>
                                        </p:tgtEl>
                                        <p:attrNameLst>
                                          <p:attrName>style.visibility</p:attrName>
                                        </p:attrNameLst>
                                      </p:cBhvr>
                                      <p:to>
                                        <p:strVal val="visible"/>
                                      </p:to>
                                    </p:set>
                                    <p:animEffect transition="in" filter="checkerboard(across)">
                                      <p:cBhvr>
                                        <p:cTn id="24" dur="500"/>
                                        <p:tgtEl>
                                          <p:spTgt spid="194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477"/>
                                        </p:tgtEl>
                                        <p:attrNameLst>
                                          <p:attrName>style.visibility</p:attrName>
                                        </p:attrNameLst>
                                      </p:cBhvr>
                                      <p:to>
                                        <p:strVal val="visible"/>
                                      </p:to>
                                    </p:set>
                                    <p:animEffect transition="in" filter="checkerboard(across)">
                                      <p:cBhvr>
                                        <p:cTn id="29"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P spid="19476" grpId="0"/>
      <p:bldP spid="194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p>
        </p:txBody>
      </p:sp>
      <p:sp>
        <p:nvSpPr>
          <p:cNvPr id="20497" name="Rectangle 17"/>
          <p:cNvSpPr>
            <a:spLocks noChangeArrowheads="1"/>
          </p:cNvSpPr>
          <p:nvPr/>
        </p:nvSpPr>
        <p:spPr bwMode="auto">
          <a:xfrm>
            <a:off x="76200" y="585788"/>
            <a:ext cx="8534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 ). Em thích nhất một cây chuối tiêu sai quả trong bụi chuối ở góc vườn.</a:t>
            </a:r>
          </a:p>
        </p:txBody>
      </p:sp>
      <p:sp>
        <p:nvSpPr>
          <p:cNvPr id="20498" name="Rectangle 18"/>
          <p:cNvSpPr>
            <a:spLocks noChangeArrowheads="1"/>
          </p:cNvSpPr>
          <p:nvPr/>
        </p:nvSpPr>
        <p:spPr bwMode="auto">
          <a:xfrm>
            <a:off x="95250" y="1462088"/>
            <a:ext cx="760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FF0000"/>
                </a:solidFill>
              </a:rPr>
              <a:t>Đoạn 1 đã có phần nào? Còn thiếu phần nào?</a:t>
            </a:r>
          </a:p>
        </p:txBody>
      </p:sp>
      <p:sp>
        <p:nvSpPr>
          <p:cNvPr id="20499" name="Rectangle 19"/>
          <p:cNvSpPr>
            <a:spLocks noChangeArrowheads="1"/>
          </p:cNvSpPr>
          <p:nvPr/>
        </p:nvSpPr>
        <p:spPr bwMode="auto">
          <a:xfrm>
            <a:off x="76200" y="2009775"/>
            <a:ext cx="800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1: mới có câu kết đoạn, ta cần bổ sung câu mở đoạn và phần phát triển thân đoạn.</a:t>
            </a:r>
          </a:p>
        </p:txBody>
      </p:sp>
      <p:sp>
        <p:nvSpPr>
          <p:cNvPr id="20500" name="Rectangle 20"/>
          <p:cNvSpPr>
            <a:spLocks noChangeArrowheads="1"/>
          </p:cNvSpPr>
          <p:nvPr/>
        </p:nvSpPr>
        <p:spPr bwMode="auto">
          <a:xfrm>
            <a:off x="76200" y="2895600"/>
            <a:ext cx="906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Hè vừa qua, về thăm quê ngoại, em vô cùng sung sướng khi được ngắm cảnh đẹp của vườn cây ăn quả nhà ngoại. Nơi đó có ổi, mận, xoài, táo,….</a:t>
            </a:r>
            <a:r>
              <a:rPr lang="en-US" sz="2600">
                <a:solidFill>
                  <a:srgbClr val="000099"/>
                </a:solidFill>
              </a:rPr>
              <a:t> </a:t>
            </a:r>
            <a:r>
              <a:rPr lang="en-US" sz="2600">
                <a:solidFill>
                  <a:srgbClr val="FF0000"/>
                </a:solidFill>
              </a:rPr>
              <a:t>Em thích nhất một cây chuối tiêu sai quả trong bụi chuối ở góc vườn.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497"/>
                                        </p:tgtEl>
                                        <p:attrNameLst>
                                          <p:attrName>style.visibility</p:attrName>
                                        </p:attrNameLst>
                                      </p:cBhvr>
                                      <p:to>
                                        <p:strVal val="visible"/>
                                      </p:to>
                                    </p:set>
                                    <p:animEffect transition="in" filter="checkerboard(across)">
                                      <p:cBhvr>
                                        <p:cTn id="14" dur="500"/>
                                        <p:tgtEl>
                                          <p:spTgt spid="204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0498"/>
                                        </p:tgtEl>
                                        <p:attrNameLst>
                                          <p:attrName>style.visibility</p:attrName>
                                        </p:attrNameLst>
                                      </p:cBhvr>
                                      <p:to>
                                        <p:strVal val="visible"/>
                                      </p:to>
                                    </p:set>
                                    <p:animEffect transition="in" filter="checkerboard(across)">
                                      <p:cBhvr>
                                        <p:cTn id="19" dur="500"/>
                                        <p:tgtEl>
                                          <p:spTgt spid="204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499"/>
                                        </p:tgtEl>
                                        <p:attrNameLst>
                                          <p:attrName>style.visibility</p:attrName>
                                        </p:attrNameLst>
                                      </p:cBhvr>
                                      <p:to>
                                        <p:strVal val="visible"/>
                                      </p:to>
                                    </p:set>
                                    <p:animEffect transition="in" filter="checkerboard(across)">
                                      <p:cBhvr>
                                        <p:cTn id="24" dur="500"/>
                                        <p:tgtEl>
                                          <p:spTgt spid="204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00"/>
                                        </p:tgtEl>
                                        <p:attrNameLst>
                                          <p:attrName>style.visibility</p:attrName>
                                        </p:attrNameLst>
                                      </p:cBhvr>
                                      <p:to>
                                        <p:strVal val="visible"/>
                                      </p:to>
                                    </p:set>
                                    <p:animEffect transition="in" filter="checkerboard(across)">
                                      <p:cBhvr>
                                        <p:cTn id="29"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499" grpId="0"/>
      <p:bldP spid="20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eginning 1">
            <a:hlinkClick r:id="rId3" action="ppaction://hlinksldjump" highlightClick="1"/>
          </p:cNvPr>
          <p:cNvSpPr/>
          <p:nvPr/>
        </p:nvSpPr>
        <p:spPr>
          <a:xfrm>
            <a:off x="7924800" y="6400800"/>
            <a:ext cx="6096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Rectangle 13"/>
          <p:cNvSpPr>
            <a:spLocks noChangeArrowheads="1"/>
          </p:cNvSpPr>
          <p:nvPr/>
        </p:nvSpPr>
        <p:spPr bwMode="auto">
          <a:xfrm>
            <a:off x="228600" y="149225"/>
            <a:ext cx="8610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21518" name="Rectangle 14"/>
          <p:cNvSpPr>
            <a:spLocks noChangeArrowheads="1"/>
          </p:cNvSpPr>
          <p:nvPr/>
        </p:nvSpPr>
        <p:spPr bwMode="auto">
          <a:xfrm>
            <a:off x="228600" y="1781175"/>
            <a:ext cx="8839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 là phần nào của dàn ý? Đoạn này đã có phần nào và cần bổ sung phần nào?</a:t>
            </a:r>
          </a:p>
        </p:txBody>
      </p:sp>
      <p:sp>
        <p:nvSpPr>
          <p:cNvPr id="21519" name="Text Box 15"/>
          <p:cNvSpPr txBox="1">
            <a:spLocks noChangeArrowheads="1"/>
          </p:cNvSpPr>
          <p:nvPr/>
        </p:nvSpPr>
        <p:spPr bwMode="auto">
          <a:xfrm>
            <a:off x="228600" y="1765300"/>
            <a:ext cx="8915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thân bài. Đoạn này đã có câu mở đoạn. Ta cần bổ sung câu phát triển đoạn và kết đoạn</a:t>
            </a:r>
          </a:p>
        </p:txBody>
      </p:sp>
      <p:sp>
        <p:nvSpPr>
          <p:cNvPr id="21520" name="Rectangle 16"/>
          <p:cNvSpPr>
            <a:spLocks noChangeArrowheads="1"/>
          </p:cNvSpPr>
          <p:nvPr/>
        </p:nvSpPr>
        <p:spPr bwMode="auto">
          <a:xfrm>
            <a:off x="228600" y="2667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(như người mẹ đang dắt con đi dạo mát.</a:t>
            </a:r>
            <a:r>
              <a:rPr lang="en-US" sz="2600">
                <a:solidFill>
                  <a:srgbClr val="002060"/>
                </a:solidFill>
              </a:rPr>
              <a:t> </a:t>
            </a:r>
            <a:r>
              <a:rPr lang="en-US" sz="2600">
                <a:solidFill>
                  <a:srgbClr val="FF0000"/>
                </a:solidFill>
              </a:rPr>
              <a:t>Đến gần mới thấy rõ chiếc ô xanh đã không còn lành lặn, sắc màu đã không còn tươi tốt. Vỏ cây đã hơi khô lại, sờ vào thấy ram ráp.)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heckerboard(across)">
                                      <p:cBhvr>
                                        <p:cTn id="7" dur="500"/>
                                        <p:tgtEl>
                                          <p:spTgt spid="21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checkerboard(across)">
                                      <p:cBhvr>
                                        <p:cTn id="12" dur="500"/>
                                        <p:tgtEl>
                                          <p:spTgt spid="21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1518"/>
                                        </p:tgtEl>
                                      </p:cBhvr>
                                    </p:animEffect>
                                    <p:set>
                                      <p:cBhvr>
                                        <p:cTn id="17" dur="1" fill="hold">
                                          <p:stCondLst>
                                            <p:cond delay="499"/>
                                          </p:stCondLst>
                                        </p:cTn>
                                        <p:tgtEl>
                                          <p:spTgt spid="2151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19"/>
                                        </p:tgtEl>
                                        <p:attrNameLst>
                                          <p:attrName>style.visibility</p:attrName>
                                        </p:attrNameLst>
                                      </p:cBhvr>
                                      <p:to>
                                        <p:strVal val="visible"/>
                                      </p:to>
                                    </p:set>
                                    <p:animEffect transition="in" filter="checkerboard(across)">
                                      <p:cBhvr>
                                        <p:cTn id="22" dur="500"/>
                                        <p:tgtEl>
                                          <p:spTgt spid="21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21519"/>
                                        </p:tgtEl>
                                      </p:cBhvr>
                                    </p:animEffect>
                                    <p:set>
                                      <p:cBhvr>
                                        <p:cTn id="27" dur="1" fill="hold">
                                          <p:stCondLst>
                                            <p:cond delay="499"/>
                                          </p:stCondLst>
                                        </p:cTn>
                                        <p:tgtEl>
                                          <p:spTgt spid="2151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20"/>
                                        </p:tgtEl>
                                        <p:attrNameLst>
                                          <p:attrName>style.visibility</p:attrName>
                                        </p:attrNameLst>
                                      </p:cBhvr>
                                      <p:to>
                                        <p:strVal val="visible"/>
                                      </p:to>
                                    </p:set>
                                    <p:animEffect transition="in" filter="checkerboard(across)">
                                      <p:cBhvr>
                                        <p:cTn id="3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8" grpId="1"/>
      <p:bldP spid="21519" grpId="0"/>
      <p:bldP spid="21519" grpId="1"/>
      <p:bldP spid="21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i Oanh\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3124200" y="5334000"/>
            <a:ext cx="2819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0000CC"/>
                </a:solidFill>
                <a:latin typeface="Constantia" pitchFamily="18" charset="0"/>
              </a:rPr>
              <a:t>Bụi chuối tiêu</a:t>
            </a:r>
          </a:p>
        </p:txBody>
      </p:sp>
      <p:pic>
        <p:nvPicPr>
          <p:cNvPr id="22533" name="Picture 5" descr="Ch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90600"/>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228600" y="150813"/>
            <a:ext cx="891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grpSp>
        <p:nvGrpSpPr>
          <p:cNvPr id="7" name="Group 4"/>
          <p:cNvGrpSpPr>
            <a:grpSpLocks/>
          </p:cNvGrpSpPr>
          <p:nvPr/>
        </p:nvGrpSpPr>
        <p:grpSpPr bwMode="auto">
          <a:xfrm>
            <a:off x="0" y="2895600"/>
            <a:ext cx="8745538" cy="2335213"/>
            <a:chOff x="495" y="2172"/>
            <a:chExt cx="4551" cy="2981"/>
          </a:xfrm>
        </p:grpSpPr>
        <p:sp>
          <p:nvSpPr>
            <p:cNvPr id="23558" name="AutoShape 5" descr="Dotted diamond"/>
            <p:cNvSpPr>
              <a:spLocks noChangeArrowheads="1"/>
            </p:cNvSpPr>
            <p:nvPr/>
          </p:nvSpPr>
          <p:spPr bwMode="auto">
            <a:xfrm>
              <a:off x="714" y="2172"/>
              <a:ext cx="4332" cy="116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p:spPr>
          <p:txBody>
            <a:bodyPr/>
            <a:lstStyle/>
            <a:p>
              <a:pPr>
                <a:spcBef>
                  <a:spcPct val="20000"/>
                </a:spcBef>
              </a:pPr>
              <a:r>
                <a:rPr lang="en-US" sz="2800" b="1">
                  <a:solidFill>
                    <a:srgbClr val="990099"/>
                  </a:solidFill>
                  <a:latin typeface="Times New Roman" pitchFamily="18" charset="0"/>
                  <a:cs typeface="Times New Roman" pitchFamily="18" charset="0"/>
                </a:rPr>
                <a:t>Đoạn này thuộc phần nào của bài văn? Đoạn này miêu tả gì?Ta cần bổ sung phần nào?</a:t>
              </a:r>
            </a:p>
          </p:txBody>
        </p:sp>
        <p:pic>
          <p:nvPicPr>
            <p:cNvPr id="23559" name="Picture 6" descr="happyfac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 y="3923"/>
              <a:ext cx="864"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ound Diagonal Corner Rectangle 9"/>
          <p:cNvSpPr/>
          <p:nvPr/>
        </p:nvSpPr>
        <p:spPr>
          <a:xfrm>
            <a:off x="1905000" y="4114800"/>
            <a:ext cx="6705600" cy="1752600"/>
          </a:xfrm>
          <a:prstGeom prst="round2Diag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err="1">
                <a:solidFill>
                  <a:srgbClr val="FF0000"/>
                </a:solidFill>
              </a:rPr>
              <a:t>Đoạn</a:t>
            </a:r>
            <a:r>
              <a:rPr lang="en-US" sz="2800" b="1" dirty="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thuộc</a:t>
            </a:r>
            <a:r>
              <a:rPr lang="en-US" sz="2800" b="1" dirty="0">
                <a:solidFill>
                  <a:srgbClr val="FF0000"/>
                </a:solidFill>
              </a:rPr>
              <a:t> </a:t>
            </a:r>
            <a:r>
              <a:rPr lang="en-US" sz="2800" b="1" dirty="0" err="1">
                <a:solidFill>
                  <a:srgbClr val="FF0000"/>
                </a:solidFill>
              </a:rPr>
              <a:t>phần</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chi </a:t>
            </a:r>
            <a:r>
              <a:rPr lang="en-US" sz="2800" b="1" dirty="0" err="1">
                <a:solidFill>
                  <a:srgbClr val="FF0000"/>
                </a:solidFill>
              </a:rPr>
              <a:t>tiết</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bộ</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tiêu</a:t>
            </a:r>
            <a:r>
              <a:rPr lang="en-US" sz="2800" b="1" dirty="0">
                <a:solidFill>
                  <a:srgbClr val="FF0000"/>
                </a:solidFill>
              </a:rPr>
              <a:t>. Ta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bổ</a:t>
            </a:r>
            <a:r>
              <a:rPr lang="en-US" sz="2800" b="1" dirty="0">
                <a:solidFill>
                  <a:srgbClr val="FF0000"/>
                </a:solidFill>
              </a:rPr>
              <a:t> sung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buồng</a:t>
            </a:r>
            <a:r>
              <a:rPr lang="en-US" sz="2800" b="1" dirty="0">
                <a:solidFill>
                  <a:srgbClr val="FF0000"/>
                </a:solidFill>
              </a:rPr>
              <a:t> </a:t>
            </a:r>
            <a:r>
              <a:rPr lang="en-US" sz="2800" b="1" dirty="0" err="1">
                <a:solidFill>
                  <a:srgbClr val="FF0000"/>
                </a:solidFill>
              </a:rPr>
              <a:t>chuối</a:t>
            </a:r>
            <a:r>
              <a:rPr lang="en-US" sz="2800" b="1" dirty="0">
                <a:solidFill>
                  <a:srgbClr val="FF0000"/>
                </a:solidFill>
              </a:rPr>
              <a:t>.</a:t>
            </a:r>
          </a:p>
        </p:txBody>
      </p:sp>
      <p:sp>
        <p:nvSpPr>
          <p:cNvPr id="11" name="TextBox 10"/>
          <p:cNvSpPr txBox="1">
            <a:spLocks noChangeArrowheads="1"/>
          </p:cNvSpPr>
          <p:nvPr/>
        </p:nvSpPr>
        <p:spPr bwMode="auto">
          <a:xfrm>
            <a:off x="3352800" y="19050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7030A0"/>
                </a:solidFill>
              </a:rPr>
              <a:t>(…..)</a:t>
            </a:r>
          </a:p>
        </p:txBody>
      </p:sp>
      <p:sp>
        <p:nvSpPr>
          <p:cNvPr id="12" name="TextBox 11"/>
          <p:cNvSpPr txBox="1">
            <a:spLocks noChangeArrowheads="1"/>
          </p:cNvSpPr>
          <p:nvPr/>
        </p:nvSpPr>
        <p:spPr bwMode="auto">
          <a:xfrm>
            <a:off x="438150" y="1865313"/>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xit" presetSubtype="32" fill="hold" nodeType="clickEffect">
                                  <p:stCondLst>
                                    <p:cond delay="0"/>
                                  </p:stCondLst>
                                  <p:childTnLst>
                                    <p:animEffect transition="out" filter="circle(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nodeType="afterGroup">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300413" cy="37147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219200"/>
            <a:ext cx="42862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71&quot;/&gt;&lt;/object&gt;&lt;/object&gt;&lt;object type=&quot;8&quot; unique_id=&quot;10032&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1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328</TotalTime>
  <Words>1043</Words>
  <Application>Microsoft Office PowerPoint</Application>
  <PresentationFormat>On-screen Show (4:3)</PresentationFormat>
  <Paragraphs>45</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MTC</cp:lastModifiedBy>
  <cp:revision>26</cp:revision>
  <dcterms:created xsi:type="dcterms:W3CDTF">2011-02-16T15:19:59Z</dcterms:created>
  <dcterms:modified xsi:type="dcterms:W3CDTF">2021-03-03T07:41:08Z</dcterms:modified>
</cp:coreProperties>
</file>