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58" r:id="rId4"/>
    <p:sldId id="260" r:id="rId5"/>
    <p:sldId id="261" r:id="rId6"/>
    <p:sldId id="274" r:id="rId7"/>
    <p:sldId id="275" r:id="rId8"/>
    <p:sldId id="263" r:id="rId9"/>
    <p:sldId id="265" r:id="rId10"/>
    <p:sldId id="266" r:id="rId11"/>
    <p:sldId id="267" r:id="rId12"/>
    <p:sldId id="268" r:id="rId13"/>
    <p:sldId id="269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CF76C-D3DF-4090-9861-3DCEAFC190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02AC1-1379-431B-B38C-2B1B3ADF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2E2732-E0FF-4E64-A2D4-CD3536821ED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Thảo luận nhóm 4 (3 phút)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2629363-B773-4A60-8219-8B1258F5B42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2E2732-E0FF-4E64-A2D4-CD3536821ED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Thảo luận nhóm 4 (3 phút)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28AF26-F5AC-4696-8423-FEA6F562081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4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8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6A3B2-1D5F-4A65-82F7-102EBF115B37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5AD1-0DF6-4A3F-81E0-9425D6D8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slide" Target="slide5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1.gif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2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rd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monarc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" name="WordArt 6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Chính tả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</a:p>
        </p:txBody>
      </p:sp>
      <p:pic>
        <p:nvPicPr>
          <p:cNvPr id="4103" name="Picture 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3436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69038"/>
            <a:ext cx="8382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68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138113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052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24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07038"/>
            <a:ext cx="8382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038">
            <a:off x="246063" y="2152650"/>
            <a:ext cx="152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4932" flipH="1">
            <a:off x="6992938" y="2128838"/>
            <a:ext cx="16573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84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2170906" y="4075906"/>
            <a:ext cx="5410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716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0" y="9715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Lỗi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838200" y="2286000"/>
            <a:ext cx="68135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Không đề</a:t>
            </a:r>
          </a:p>
          <a:p>
            <a:pPr eaLnBrk="1" hangingPunct="1"/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Đường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non khách tới hoa đầy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 sâu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quân đến, tung bay chim ngàn</a:t>
            </a: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Việc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quân việc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đã bàn,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Xách bương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dắt trẻ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ra vườn tưới rau.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HỒ CHÍ MINH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(Xuân Thủy dịch)</a:t>
            </a:r>
          </a:p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 - viết 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 trăng, Không đề</a:t>
            </a:r>
          </a:p>
          <a:p>
            <a:pPr algn="ctr">
              <a:defRPr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biệt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tr/ch; iêu/iu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63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 - viết 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 trăng, Không đề</a:t>
            </a:r>
          </a:p>
          <a:p>
            <a:pPr algn="ctr">
              <a:defRPr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biệt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tr/ch; iêu/iu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04800" y="20574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2. Tìm những tiếng có nghĩa ứng với các ô trống dưới đây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38100" y="3135313"/>
          <a:ext cx="9182100" cy="372268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181100"/>
                <a:gridCol w="2209800"/>
                <a:gridCol w="2118360"/>
                <a:gridCol w="1836420"/>
                <a:gridCol w="1836420"/>
              </a:tblGrid>
              <a:tr h="128040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a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am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an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ang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>
                    <a:solidFill>
                      <a:srgbClr val="9900FF"/>
                    </a:solidFill>
                  </a:tcPr>
                </a:tc>
              </a:tr>
              <a:tr h="1493801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tr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M : trà,</a:t>
                      </a:r>
                      <a:r>
                        <a:rPr lang="en-US" sz="3200" baseline="0" smtClean="0"/>
                        <a:t> trả (lời)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1" marB="45711" anchor="ctr"/>
                </a:tc>
              </a:tr>
              <a:tr h="948486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ch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1" marB="4571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9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1219200" y="2743200"/>
            <a:ext cx="6781800" cy="101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err="1">
                <a:solidFill>
                  <a:schemeClr val="tx1"/>
                </a:solidFill>
              </a:rPr>
              <a:t>nhóm</a:t>
            </a:r>
            <a:r>
              <a:rPr lang="en-US" sz="3200" b="1">
                <a:solidFill>
                  <a:schemeClr val="tx1"/>
                </a:solidFill>
              </a:rPr>
              <a:t> </a:t>
            </a:r>
            <a:r>
              <a:rPr lang="en-US" sz="3200" b="1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483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46669"/>
              </p:ext>
            </p:extLst>
          </p:nvPr>
        </p:nvGraphicFramePr>
        <p:xfrm>
          <a:off x="0" y="15874"/>
          <a:ext cx="9182100" cy="6842127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181100"/>
                <a:gridCol w="2095500"/>
                <a:gridCol w="1981200"/>
                <a:gridCol w="1828800"/>
                <a:gridCol w="2095500"/>
              </a:tblGrid>
              <a:tr h="1679722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am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ang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>
                    <a:solidFill>
                      <a:srgbClr val="9900FF"/>
                    </a:solidFill>
                  </a:tcPr>
                </a:tc>
              </a:tr>
              <a:tr h="2874256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</a:tr>
              <a:tr h="228814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1" y="2020431"/>
            <a:ext cx="1983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tra (hỏi)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trà, </a:t>
            </a:r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trà (mi),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(dối) trá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aseline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 trả (giá),</a:t>
            </a:r>
          </a:p>
          <a:p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 trả (bài)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020431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(rừng) tràm,</a:t>
            </a:r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 (quả) trám, trạm (xá),</a:t>
            </a:r>
          </a:p>
          <a:p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xử (trảm)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994118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 (đầy), tràn (lan),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ràn (ngập)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19812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trang (vở),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tràng (hạt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(trai)</a:t>
            </a:r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 tráng,</a:t>
            </a:r>
          </a:p>
          <a:p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trảng (cỏ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trạng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(nguyên), 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800600"/>
            <a:ext cx="1983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cha (mẹ),</a:t>
            </a:r>
          </a:p>
          <a:p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chà (đạp),</a:t>
            </a:r>
          </a:p>
          <a:p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chả (giò) , (chung)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chạ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3831" y="4800600"/>
            <a:ext cx="2060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(bệnh)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chàm, chạm (trán),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(va) chạm,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9066" y="4837093"/>
            <a:ext cx="1928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 (trai)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813518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chan (hòa), chan (canh),</a:t>
            </a:r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aseline="0" smtClean="0">
                <a:latin typeface="Times New Roman" pitchFamily="18" charset="0"/>
                <a:cs typeface="Times New Roman" pitchFamily="18" charset="0"/>
              </a:rPr>
              <a:t> (ghét), chạn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(bát)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29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144780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3. Thi tìm nhanh :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b) – Các từ láy trong đó tiếng nào cũng có vần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: liêu xiêu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–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Các từ láy trong đó tiếng nào cũng có vần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: líu ríu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144780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3. Thi tìm nhanh :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b) – Các từ láy trong đó tiếng nào cũng có vần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: liêu xiêu, liều liệu, liếu điếu, thiêu thiếu.....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–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Các từ láy trong đó tiếng nào cũng có vần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: líu ríu, líu tíu, dìu dịu, chiu chíu, tíu tíu, líu nhíu...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8940" y="744140"/>
            <a:ext cx="4806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 TÌM NHANH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550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9" descr="New-20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82">
            <a:off x="7468933" y="5709985"/>
            <a:ext cx="1436973" cy="9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7481" y="2457271"/>
            <a:ext cx="65344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Củng cố - dặn dò</a:t>
            </a:r>
            <a:endParaRPr lang="en-US" sz="72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8113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76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25209"/>
      </p:ext>
    </p:extLst>
  </p:cSld>
  <p:clrMapOvr>
    <a:masterClrMapping/>
  </p:clrMapOvr>
  <p:transition>
    <p:sndAc>
      <p:stSnd>
        <p:snd r:embed="rId2" name="Tieng chim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2550" y="0"/>
            <a:ext cx="922655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752600" y="-76200"/>
            <a:ext cx="624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i="1">
                <a:solidFill>
                  <a:srgbClr val="FF3300"/>
                </a:solidFill>
              </a:rPr>
              <a:t>Tiết học kết thúc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0" y="948267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7200" b="1" i="1">
                <a:solidFill>
                  <a:srgbClr val="FF3300"/>
                </a:solidFill>
              </a:rPr>
              <a:t>Xin cảm ơn</a:t>
            </a:r>
          </a:p>
          <a:p>
            <a:pPr algn="ctr"/>
            <a:r>
              <a:rPr lang="en-US" sz="7200" b="1" i="1">
                <a:solidFill>
                  <a:srgbClr val="FF3300"/>
                </a:solidFill>
              </a:rPr>
              <a:t> quý thầy, cô cùng các em học sinh đã chú ý lắng nghe!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106502" name="Picture 6" descr="0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528733"/>
            <a:ext cx="1882775" cy="12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17416" name="Picture 8" descr="Picture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4067" y="-287866"/>
            <a:ext cx="238971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477000" y="17526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17418" name="Picture 10" descr="Picture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93467" y="3903134"/>
            <a:ext cx="238971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124200" y="54102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3429000" y="57150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17421" name="Picture 14" descr="Picture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69667" y="-467784"/>
            <a:ext cx="238971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1" name="j02113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65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45" fill="hold"/>
                                        <p:tgtEl>
                                          <p:spTgt spid="106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11"/>
                </p:tgtEl>
              </p:cMediaNode>
            </p:audio>
          </p:childTnLst>
        </p:cTn>
      </p:par>
    </p:tnLst>
    <p:bldLst>
      <p:bldP spid="106499" grpId="0"/>
      <p:bldP spid="1065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730375"/>
            <a:ext cx="324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800">
                <a:solidFill>
                  <a:srgbClr val="0066FF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076" name="Picture 5" descr="monar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onar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monar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32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monar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monar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00550"/>
            <a:ext cx="7924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pChungTaDoanKetBeat-V.A-414257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4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456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100" y="1524000"/>
            <a:ext cx="7688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Kiểm tra bài cũ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 quốc vắng nụ cười</a:t>
            </a:r>
          </a:p>
          <a:p>
            <a:pPr eaLnBrk="1" hangingPunct="1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990600" y="2641600"/>
            <a:ext cx="68802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Ngắm trăng</a:t>
            </a:r>
          </a:p>
          <a:p>
            <a:pPr eaLnBrk="1" hangingPunct="1"/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Trong tù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 rượu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cũng không hoa,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Cảnh đẹp đêm nay, khó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hững hờ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Người ngắm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 soi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 sổ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Trăng nhòm khe cửa ngắm nhà thơ.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HỒ CHÍ MINH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(Nam Trân dịch)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2323306" y="4075906"/>
            <a:ext cx="5410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7172" idx="2"/>
          </p:cNvCxnSpPr>
          <p:nvPr/>
        </p:nvCxnSpPr>
        <p:spPr>
          <a:xfrm>
            <a:off x="0" y="13716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0" y="9715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Lỗi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97138" y="3816350"/>
            <a:ext cx="209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không rượu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10138" y="4292600"/>
            <a:ext cx="154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hững hờ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06738" y="4800600"/>
            <a:ext cx="160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trăng soi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54675" y="4768850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cửa sổ</a:t>
            </a:r>
          </a:p>
        </p:txBody>
      </p:sp>
      <p:sp>
        <p:nvSpPr>
          <p:cNvPr id="7179" name="TextBox 2"/>
          <p:cNvSpPr txBox="1">
            <a:spLocks noChangeArrowheads="1"/>
          </p:cNvSpPr>
          <p:nvPr/>
        </p:nvSpPr>
        <p:spPr bwMode="auto">
          <a:xfrm>
            <a:off x="609600" y="1930400"/>
            <a:ext cx="286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Tìm từ khó :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96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 - viết 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 trăng, Không đề</a:t>
            </a:r>
          </a:p>
          <a:p>
            <a:pPr algn="ctr">
              <a:defRPr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biệt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tr/ch; iêu/iu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86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173" grpId="0"/>
      <p:bldP spid="2" grpId="0"/>
      <p:bldP spid="2" grpId="1"/>
      <p:bldP spid="14" grpId="0"/>
      <p:bldP spid="14" grpId="1"/>
      <p:bldP spid="15" grpId="0"/>
      <p:bldP spid="15" grpId="1"/>
      <p:bldP spid="16" grpId="0"/>
      <p:bldP spid="16" grpId="1"/>
      <p:bldP spid="717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958850" y="2606675"/>
            <a:ext cx="68135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Không đề</a:t>
            </a:r>
          </a:p>
          <a:p>
            <a:pPr algn="ctr" eaLnBrk="1" hangingPunct="1"/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Đường non khách tới hoa đầy</a:t>
            </a:r>
          </a:p>
          <a:p>
            <a:pPr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 sâu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quân đến, tung bay chim ngàn</a:t>
            </a: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Việc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quân việc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đã bàn,</a:t>
            </a:r>
          </a:p>
          <a:p>
            <a:pPr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Xách bương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dắt trẻ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ra vườn tưới rau.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HỒ CHÍ MINH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(Xuân Thủy dịch)</a:t>
            </a:r>
          </a:p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2170906" y="4075906"/>
            <a:ext cx="5410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716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0" y="9715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Lỗi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6930" y="52197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Xách bương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59200" y="5249530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dắt trẻ</a:t>
            </a: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609600" y="1930400"/>
            <a:ext cx="286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Tìm từ khó 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33895" y="4270760"/>
            <a:ext cx="1742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Rừng sâu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 - viết 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 trăng, Không đề</a:t>
            </a:r>
          </a:p>
          <a:p>
            <a:pPr algn="ctr">
              <a:defRPr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biệt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tr/ch; iêu/iu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69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5400000">
            <a:off x="-2170906" y="4075906"/>
            <a:ext cx="5410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3716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0" y="9715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Lỗi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990600" y="2286000"/>
            <a:ext cx="701345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Ngắm trăng</a:t>
            </a:r>
          </a:p>
          <a:p>
            <a:pPr eaLnBrk="1" hangingPunct="1"/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Trong tù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rượu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cũng không hoa,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Cảnh đẹp đêm nay,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khó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hững hờ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Người ngắm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 soi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ngoài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 sổ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Trăng nhòm khe cửa ngắm nhà thơ.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HỒ CHÍ MINH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(Nam Trân dịch)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 - viết 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 trăng, Không đề</a:t>
            </a:r>
          </a:p>
          <a:p>
            <a:pPr algn="ctr">
              <a:defRPr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biệt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tr/ch; iêu/iu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91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2170906" y="4075906"/>
            <a:ext cx="5410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716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0" y="9715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Lỗi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838200" y="2286000"/>
            <a:ext cx="68135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Không đề</a:t>
            </a:r>
          </a:p>
          <a:p>
            <a:pPr algn="ctr" eaLnBrk="1" hangingPunct="1"/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Đường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non khách tới hoa đầy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 sâu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quân đến, tung bay chim ngàn</a:t>
            </a:r>
          </a:p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Việc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quân việc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đã bàn,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Xách bương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dắt trẻ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ra vườn tưới rau.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HỒ CHÍ MINH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(Xuân Thủy dịch)</a:t>
            </a:r>
          </a:p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 - viết 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 trăng, Không đề</a:t>
            </a:r>
          </a:p>
          <a:p>
            <a:pPr algn="ctr">
              <a:defRPr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biệt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tr/ch; iêu/iu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16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4" descr="Untitled-2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4712"/>
          <a:stretch/>
        </p:blipFill>
        <p:spPr>
          <a:xfrm>
            <a:off x="1371600" y="733662"/>
            <a:ext cx="6400800" cy="514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46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5400000">
            <a:off x="-2170906" y="4075906"/>
            <a:ext cx="5410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3716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0" y="9715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Lỗi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990600" y="2286000"/>
            <a:ext cx="68802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Ngắm trăng</a:t>
            </a:r>
          </a:p>
          <a:p>
            <a:pPr eaLnBrk="1" hangingPunct="1"/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Trong tù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rượu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cũng không hoa,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Cảnh đẹp đêm nay, khó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hững hờ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Người ngắm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 soi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 sổ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Trăng nhòm khe cửa ngắm nhà thơ.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HỒ CHÍ MINH</a:t>
            </a:r>
          </a:p>
          <a:p>
            <a:pPr algn="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(Nam Trân dịch)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 - viết 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 trăng, Không đề</a:t>
            </a:r>
          </a:p>
          <a:p>
            <a:pPr algn="ctr">
              <a:defRPr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biệt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tr/ch; iêu/iu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69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734</Words>
  <Application>Microsoft Office PowerPoint</Application>
  <PresentationFormat>On-screen Show (4:3)</PresentationFormat>
  <Paragraphs>136</Paragraphs>
  <Slides>16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Hoa</cp:lastModifiedBy>
  <cp:revision>26</cp:revision>
  <dcterms:created xsi:type="dcterms:W3CDTF">2016-04-08T10:22:48Z</dcterms:created>
  <dcterms:modified xsi:type="dcterms:W3CDTF">2018-01-20T03:34:39Z</dcterms:modified>
</cp:coreProperties>
</file>