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263" r:id="rId3"/>
    <p:sldId id="259" r:id="rId4"/>
    <p:sldId id="320" r:id="rId5"/>
    <p:sldId id="296" r:id="rId6"/>
    <p:sldId id="297" r:id="rId7"/>
    <p:sldId id="301" r:id="rId8"/>
    <p:sldId id="302" r:id="rId9"/>
    <p:sldId id="303" r:id="rId10"/>
    <p:sldId id="295" r:id="rId11"/>
    <p:sldId id="327" r:id="rId12"/>
    <p:sldId id="304" r:id="rId13"/>
    <p:sldId id="260" r:id="rId14"/>
    <p:sldId id="309" r:id="rId15"/>
    <p:sldId id="311" r:id="rId16"/>
    <p:sldId id="312" r:id="rId17"/>
    <p:sldId id="267" r:id="rId18"/>
    <p:sldId id="307" r:id="rId19"/>
    <p:sldId id="271" r:id="rId20"/>
    <p:sldId id="313" r:id="rId21"/>
    <p:sldId id="318" r:id="rId22"/>
    <p:sldId id="319" r:id="rId23"/>
    <p:sldId id="278" r:id="rId24"/>
    <p:sldId id="284" r:id="rId25"/>
    <p:sldId id="323" r:id="rId26"/>
    <p:sldId id="324" r:id="rId27"/>
    <p:sldId id="328" r:id="rId28"/>
    <p:sldId id="325" r:id="rId29"/>
    <p:sldId id="262" r:id="rId30"/>
    <p:sldId id="326" r:id="rId31"/>
  </p:sldIdLst>
  <p:sldSz cx="12192000" cy="6858000"/>
  <p:notesSz cx="6858000" cy="9144000"/>
  <p:embeddedFontLst>
    <p:embeddedFont>
      <p:font typeface="等线" panose="020B0604020202020204" charset="-122"/>
      <p:regular r:id="rId33"/>
      <p:bold r:id="rId34"/>
    </p:embeddedFont>
    <p:embeddedFont>
      <p:font typeface="Baloo 2" panose="020B0604020202020204" charset="0"/>
      <p:regular r:id="rId35"/>
      <p:bold r:id="rId36"/>
    </p:embeddedFont>
    <p:embeddedFont>
      <p:font typeface="UVF Lobster12" panose="02000506000000020003" charset="0"/>
      <p:italic r:id="rId37"/>
    </p:embeddedFont>
    <p:embeddedFont>
      <p:font typeface="杨任东竹石体-Semibold" panose="02010600030101010101" charset="-122"/>
      <p:bold r:id="rId38"/>
    </p:embeddedFont>
    <p:embeddedFont>
      <p:font typeface="Dancing Script" pitchFamily="2" charset="0"/>
      <p:regular r:id="rId39"/>
      <p:bold r:id="rId40"/>
    </p:embeddedFont>
    <p:embeddedFont>
      <p:font typeface="#9Slide07 SVNZiclets" panose="02000603000000000000" pitchFamily="2" charset="0"/>
      <p:regular r:id="rId41"/>
    </p:embeddedFont>
    <p:embeddedFont>
      <p:font typeface="SimSun" panose="02010600030101010101" pitchFamily="2" charset="-122"/>
      <p:regular r:id="rId42"/>
    </p:embeddedFont>
    <p:embeddedFont>
      <p:font typeface="#9Slide03 AmpleSoft Bold" panose="02000000000000000000" pitchFamily="2" charset="0"/>
      <p:regular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6100"/>
    <a:srgbClr val="FFC819"/>
    <a:srgbClr val="000000"/>
    <a:srgbClr val="F8A139"/>
    <a:srgbClr val="F4F9FF"/>
    <a:srgbClr val="FFAF2E"/>
    <a:srgbClr val="FFFFFF"/>
    <a:srgbClr val="A4CEFA"/>
    <a:srgbClr val="A5CFFB"/>
    <a:srgbClr val="DDCF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83" autoAdjust="0"/>
    <p:restoredTop sz="94660"/>
  </p:normalViewPr>
  <p:slideViewPr>
    <p:cSldViewPr snapToGrid="0" showGuides="1">
      <p:cViewPr>
        <p:scale>
          <a:sx n="73" d="100"/>
          <a:sy n="73" d="100"/>
        </p:scale>
        <p:origin x="1133" y="43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07EF4-F832-48E0-903E-8FFC6FDBAC6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F83F-A98F-423C-8E73-F483958664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2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790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916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673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040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106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215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011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Nhấp</a:t>
            </a:r>
            <a:r>
              <a:rPr lang="vi-VN" baseline="0" dirty="0" smtClean="0"/>
              <a:t> vào mũi tên để quay trở về slide trước.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0685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467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320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Nhấp</a:t>
            </a:r>
            <a:r>
              <a:rPr lang="vi-VN" baseline="0" dirty="0" smtClean="0"/>
              <a:t> vào mũi tên để quay trở về slide trước.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162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0169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8948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6534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Nhấp</a:t>
            </a:r>
            <a:r>
              <a:rPr lang="vi-VN" baseline="0" dirty="0" smtClean="0"/>
              <a:t> vào mũi tên để quay trở về slide trước.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272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4108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2689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282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095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171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923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 smtClean="0"/>
              <a:t>Trong khu rừng có rất nhiều hạt dẻ, chúng ta hãy cùng giúp bạn sóc nhặt hạt dẻ bẳng cách trả lời đúng các câu hỏi của cô nhé</a:t>
            </a:r>
            <a:r>
              <a:rPr lang="vi-VN" dirty="0" smtClean="0"/>
              <a:t>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- Nhấp</a:t>
            </a:r>
            <a:r>
              <a:rPr lang="vi-VN" baseline="0" dirty="0" smtClean="0"/>
              <a:t> vào từng hạt dẻ để trả lời câu hỏi</a:t>
            </a:r>
            <a:r>
              <a:rPr lang="vi-VN" baseline="0" dirty="0" smtClean="0">
                <a:sym typeface="Wingdings" panose="05000000000000000000" pitchFamily="2" charset="2"/>
              </a:rPr>
              <a:t>nhấp vào các con số để di chuyển hạt dẻ vào giõ tương ứng với từng câu hỏinhấp vào icon next  để đến slide tiếp theo.</a:t>
            </a:r>
            <a:endParaRPr lang="x-none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237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Nhấp</a:t>
            </a:r>
            <a:r>
              <a:rPr lang="vi-VN" baseline="0" dirty="0" smtClean="0"/>
              <a:t> vào đáp án được lựa chọn</a:t>
            </a:r>
            <a:r>
              <a:rPr lang="vi-VN" baseline="0" dirty="0" smtClean="0">
                <a:sym typeface="Wingdings" panose="05000000000000000000" pitchFamily="2" charset="2"/>
              </a:rPr>
              <a:t> nhấp vào nút back để trờ lại slide trước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001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931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Hai</a:t>
            </a:r>
            <a:r>
              <a:rPr lang="vi-VN" baseline="0" dirty="0" smtClean="0"/>
              <a:t> mẹ con sóc Nâu đang trên đường trở về nhà thì lại gặp nhiều con vật nguy hiểm muốn ăn thịt mình. Các em tiếp tục giúp 2 mẹ con sóc trở về nhà an toàn nhé.</a:t>
            </a:r>
          </a:p>
          <a:p>
            <a:r>
              <a:rPr lang="vi-VN" baseline="0" dirty="0" smtClean="0"/>
              <a:t>Nhấp vào từng con vật theo thứ tự rắn</a:t>
            </a:r>
            <a:r>
              <a:rPr lang="vi-VN" baseline="0" dirty="0" smtClean="0">
                <a:sym typeface="Wingdings" panose="05000000000000000000" pitchFamily="2" charset="2"/>
              </a:rPr>
              <a:t>hổdiều hâu.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Nhấp</a:t>
            </a:r>
            <a:r>
              <a:rPr lang="vi-VN" baseline="0" dirty="0" smtClean="0"/>
              <a:t> vào mũi tên để đi tới slide tiếp theo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692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D4439D5-5DA1-47CB-9062-851D8B402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93DE931-7C35-40C3-8F8B-F4167D2882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1"/>
            <a:ext cx="10698480" cy="2754344"/>
          </a:xfrm>
          <a:prstGeom prst="rect">
            <a:avLst/>
          </a:prstGeom>
        </p:spPr>
      </p:pic>
      <p:pic>
        <p:nvPicPr>
          <p:cNvPr id="27" name="图片 26" descr="图片包含 鲜花, 植物&#10;&#10;描述已自动生成">
            <a:extLst>
              <a:ext uri="{FF2B5EF4-FFF2-40B4-BE49-F238E27FC236}">
                <a16:creationId xmlns:a16="http://schemas.microsoft.com/office/drawing/2014/main" xmlns="" id="{D65CE2B7-698B-4304-8C86-72857F2B74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9"/>
          <a:stretch/>
        </p:blipFill>
        <p:spPr>
          <a:xfrm>
            <a:off x="8013470" y="-323"/>
            <a:ext cx="4178530" cy="5866626"/>
          </a:xfrm>
          <a:prstGeom prst="rect">
            <a:avLst/>
          </a:prstGeom>
        </p:spPr>
      </p:pic>
      <p:pic>
        <p:nvPicPr>
          <p:cNvPr id="10" name="图片 9" descr="图片包含 鲜花, 植物&#10;&#10;描述已自动生成">
            <a:extLst>
              <a:ext uri="{FF2B5EF4-FFF2-40B4-BE49-F238E27FC236}">
                <a16:creationId xmlns:a16="http://schemas.microsoft.com/office/drawing/2014/main" xmlns="" id="{48F15909-1423-4FD3-8A49-6779516D36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2" r="65729"/>
          <a:stretch/>
        </p:blipFill>
        <p:spPr>
          <a:xfrm>
            <a:off x="0" y="1714500"/>
            <a:ext cx="3441412" cy="41518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326E043-F673-4D04-93D1-EA0ECDD712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8"/>
          <a:stretch/>
        </p:blipFill>
        <p:spPr>
          <a:xfrm flipH="1">
            <a:off x="314325" y="5047497"/>
            <a:ext cx="3981450" cy="18101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C7237EE-78D7-4395-9BD5-71A1BD392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7"/>
          <a:stretch/>
        </p:blipFill>
        <p:spPr>
          <a:xfrm>
            <a:off x="0" y="4057763"/>
            <a:ext cx="12192000" cy="28002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BCE0BF1-DF65-4C99-B71B-98D8CEE39A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624"/>
            <a:ext cx="12192000" cy="17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0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810EB42-F507-4A89-B9F2-57ED34E652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4" name="图片 13" descr="图片包含 鲜花, 植物&#10;&#10;描述已自动生成">
            <a:extLst>
              <a:ext uri="{FF2B5EF4-FFF2-40B4-BE49-F238E27FC236}">
                <a16:creationId xmlns:a16="http://schemas.microsoft.com/office/drawing/2014/main" xmlns="" id="{F1BD4161-0E58-4E74-A5F6-5EFCB3FC9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38"/>
          <a:stretch/>
        </p:blipFill>
        <p:spPr>
          <a:xfrm>
            <a:off x="0" y="1024031"/>
            <a:ext cx="4238171" cy="58663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3BDABA5-810C-473C-A62A-9C947C79D1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0" y="5345396"/>
            <a:ext cx="12192000" cy="151260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4BCBFDE-7936-476D-A173-6327CF8AD7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BB24D24-855E-49E7-B218-2A57BD3825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4285" y="0"/>
            <a:ext cx="10377715" cy="267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2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4" name="图片 3" descr="图片包含 鲜花, 植物&#10;&#10;描述已自动生成">
            <a:extLst>
              <a:ext uri="{FF2B5EF4-FFF2-40B4-BE49-F238E27FC236}">
                <a16:creationId xmlns:a16="http://schemas.microsoft.com/office/drawing/2014/main" xmlns="" id="{93CFFB15-CCCB-441C-BEC8-A60EC3886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71"/>
          <a:stretch/>
        </p:blipFill>
        <p:spPr>
          <a:xfrm>
            <a:off x="7213599" y="0"/>
            <a:ext cx="4978399" cy="6858000"/>
          </a:xfrm>
          <a:prstGeom prst="rect">
            <a:avLst/>
          </a:prstGeom>
        </p:spPr>
      </p:pic>
      <p:pic>
        <p:nvPicPr>
          <p:cNvPr id="15" name="图片 14" descr="图片包含 鲜花, 植物&#10;&#10;描述已自动生成">
            <a:extLst>
              <a:ext uri="{FF2B5EF4-FFF2-40B4-BE49-F238E27FC236}">
                <a16:creationId xmlns:a16="http://schemas.microsoft.com/office/drawing/2014/main" xmlns="" id="{6B80A9AA-61DE-4AD8-B000-AEFAC2CCA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07" b="12132"/>
          <a:stretch/>
        </p:blipFill>
        <p:spPr>
          <a:xfrm>
            <a:off x="-1" y="831695"/>
            <a:ext cx="5001771" cy="60259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D0493D7C-2215-45AB-ADE5-26E04C97B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0" y="5345396"/>
            <a:ext cx="12192000" cy="151260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D59E7208-3166-4C65-946C-D36CF6D05D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1429" cy="2335457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09973" y="1531470"/>
            <a:ext cx="1107996" cy="4122924"/>
          </a:xfrm>
          <a:noFill/>
        </p:spPr>
        <p:txBody>
          <a:bodyPr vert="eaVert" wrap="none" lIns="0" tIns="0" rIns="0" bIns="0" rtlCol="0">
            <a:spAutoFit/>
          </a:bodyPr>
          <a:lstStyle>
            <a:lvl1pPr algn="ctr">
              <a:lnSpc>
                <a:spcPct val="100000"/>
              </a:lnSpc>
              <a:defRPr lang="zh-CN" altLang="en-US" sz="7200" b="1" spc="300">
                <a:solidFill>
                  <a:srgbClr val="FFAF2E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26709" y="831371"/>
            <a:ext cx="683264" cy="2571217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 algn="ctr">
              <a:buNone/>
              <a:defRPr lang="zh-CN" altLang="en-US" sz="4800" b="1" spc="-150" dirty="0" smtClean="0">
                <a:solidFill>
                  <a:srgbClr val="FFAF2E"/>
                </a:solid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70668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73197ED-B747-4AF3-9FCB-5B76E8D61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8CC7BC4-BC4B-4FE0-9CB3-F22EEAF65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-1"/>
            <a:ext cx="10979586" cy="3023599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xmlns="" id="{4ED128A3-7A04-42B2-8133-AF3DB3919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949" y="151711"/>
            <a:ext cx="1819729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rgbClr val="A4CEFA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47118E00-203A-4E78-AC85-4C87806898CA}"/>
              </a:ext>
            </a:extLst>
          </p:cNvPr>
          <p:cNvSpPr/>
          <p:nvPr userDrawn="1"/>
        </p:nvSpPr>
        <p:spPr>
          <a:xfrm>
            <a:off x="185738" y="721446"/>
            <a:ext cx="11820525" cy="6136231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3F57B161-98B6-4050-AC7A-0997C7646E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4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C9CF662-C14F-4404-B6E2-A8A3EBE20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41CC0C-B2F8-4EFE-AE08-55A518F778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-1"/>
            <a:ext cx="10979586" cy="3023599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xmlns="" id="{9B4D5D16-A08F-417A-BB8B-ECADE31C4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949" y="151711"/>
            <a:ext cx="1819729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rgbClr val="A4CEFA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798A77A0-F626-451A-810D-3789EAB40C5C}"/>
              </a:ext>
            </a:extLst>
          </p:cNvPr>
          <p:cNvSpPr/>
          <p:nvPr userDrawn="1"/>
        </p:nvSpPr>
        <p:spPr>
          <a:xfrm>
            <a:off x="185738" y="721446"/>
            <a:ext cx="11820525" cy="6136231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2D5B29C-2ADC-4CAB-A4D3-BFD0F6000E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xmlns="" id="{EA65532B-693B-45BC-8173-103C0BFF89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6449" y="1158667"/>
            <a:ext cx="2339102" cy="480131"/>
          </a:xfrm>
        </p:spPr>
        <p:txBody>
          <a:bodyPr wrap="none" anchor="ctr" anchorCtr="0">
            <a:sp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编辑文本样式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807E9C7-BBED-4103-B6EA-A98C0DBB20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41" y="1143160"/>
            <a:ext cx="2624519" cy="5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5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502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0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1" r:id="rId2"/>
    <p:sldLayoutId id="2147483660" r:id="rId3"/>
    <p:sldLayoutId id="2147483654" r:id="rId4"/>
    <p:sldLayoutId id="2147483662" r:id="rId5"/>
    <p:sldLayoutId id="214748366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5.jpeg"/><Relationship Id="rId7" Type="http://schemas.microsoft.com/office/2007/relationships/hdphoto" Target="../media/hdphoto19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gif"/><Relationship Id="rId9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52.png"/><Relationship Id="rId18" Type="http://schemas.openxmlformats.org/officeDocument/2006/relationships/image" Target="../media/image55.png"/><Relationship Id="rId3" Type="http://schemas.openxmlformats.org/officeDocument/2006/relationships/image" Target="../media/image45.jpeg"/><Relationship Id="rId21" Type="http://schemas.microsoft.com/office/2007/relationships/hdphoto" Target="../media/hdphoto14.wdp"/><Relationship Id="rId7" Type="http://schemas.openxmlformats.org/officeDocument/2006/relationships/image" Target="../media/image50.png"/><Relationship Id="rId12" Type="http://schemas.openxmlformats.org/officeDocument/2006/relationships/slide" Target="slide24.xml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6" Type="http://schemas.microsoft.com/office/2007/relationships/hdphoto" Target="../media/hdphoto24.wdp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9.xml"/><Relationship Id="rId11" Type="http://schemas.microsoft.com/office/2007/relationships/hdphoto" Target="../media/hdphoto22.wdp"/><Relationship Id="rId24" Type="http://schemas.microsoft.com/office/2007/relationships/hdphoto" Target="../media/hdphoto26.wdp"/><Relationship Id="rId5" Type="http://schemas.microsoft.com/office/2007/relationships/hdphoto" Target="../media/hdphoto20.wdp"/><Relationship Id="rId15" Type="http://schemas.openxmlformats.org/officeDocument/2006/relationships/image" Target="../media/image53.png"/><Relationship Id="rId23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microsoft.com/office/2007/relationships/hdphoto" Target="../media/hdphoto25.wdp"/><Relationship Id="rId4" Type="http://schemas.openxmlformats.org/officeDocument/2006/relationships/image" Target="../media/image49.png"/><Relationship Id="rId9" Type="http://schemas.openxmlformats.org/officeDocument/2006/relationships/slide" Target="slide13.xml"/><Relationship Id="rId14" Type="http://schemas.microsoft.com/office/2007/relationships/hdphoto" Target="../media/hdphoto23.wdp"/><Relationship Id="rId22" Type="http://schemas.openxmlformats.org/officeDocument/2006/relationships/slide" Target="slide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7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6.wdp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microsoft.com/office/2007/relationships/hdphoto" Target="../media/hdphoto26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slide" Target="slide11.xml"/><Relationship Id="rId4" Type="http://schemas.microsoft.com/office/2007/relationships/hdphoto" Target="../media/hdphoto28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6.wdp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60.png"/><Relationship Id="rId7" Type="http://schemas.openxmlformats.org/officeDocument/2006/relationships/image" Target="../media/image38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9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microsoft.com/office/2007/relationships/hdphoto" Target="../media/hdphoto30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30.png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jpeg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microsoft.com/office/2007/relationships/hdphoto" Target="../media/hdphoto10.wdp"/><Relationship Id="rId4" Type="http://schemas.microsoft.com/office/2007/relationships/hdphoto" Target="../media/hdphoto8.wdp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12.wdp"/><Relationship Id="rId18" Type="http://schemas.microsoft.com/office/2007/relationships/hdphoto" Target="../media/hdphoto14.wdp"/><Relationship Id="rId3" Type="http://schemas.openxmlformats.org/officeDocument/2006/relationships/image" Target="../media/image23.jpe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6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slide" Target="slide9.xml"/><Relationship Id="rId5" Type="http://schemas.microsoft.com/office/2007/relationships/hdphoto" Target="../media/hdphoto8.wdp"/><Relationship Id="rId15" Type="http://schemas.openxmlformats.org/officeDocument/2006/relationships/image" Target="../media/image37.png"/><Relationship Id="rId10" Type="http://schemas.microsoft.com/office/2007/relationships/hdphoto" Target="../media/hdphoto11.wdp"/><Relationship Id="rId4" Type="http://schemas.openxmlformats.org/officeDocument/2006/relationships/image" Target="../media/image28.png"/><Relationship Id="rId9" Type="http://schemas.openxmlformats.org/officeDocument/2006/relationships/image" Target="../media/image35.png"/><Relationship Id="rId14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microsoft.com/office/2007/relationships/hdphoto" Target="../media/hdphoto15.wdp"/><Relationship Id="rId12" Type="http://schemas.microsoft.com/office/2007/relationships/hdphoto" Target="../media/hdphoto13.wdp"/><Relationship Id="rId17" Type="http://schemas.microsoft.com/office/2007/relationships/hdphoto" Target="../media/hdphoto11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1.png"/><Relationship Id="rId5" Type="http://schemas.openxmlformats.org/officeDocument/2006/relationships/image" Target="../media/image23.jpeg"/><Relationship Id="rId15" Type="http://schemas.microsoft.com/office/2007/relationships/hdphoto" Target="../media/hdphoto17.wdp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microsoft.com/office/2007/relationships/hdphoto" Target="../media/hdphoto16.wdp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microsoft.com/office/2007/relationships/hdphoto" Target="../media/hdphoto13.wdp"/><Relationship Id="rId18" Type="http://schemas.microsoft.com/office/2007/relationships/hdphoto" Target="../media/hdphoto17.wdp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41.png"/><Relationship Id="rId17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5.wdp"/><Relationship Id="rId11" Type="http://schemas.openxmlformats.org/officeDocument/2006/relationships/slide" Target="slide6.xml"/><Relationship Id="rId5" Type="http://schemas.openxmlformats.org/officeDocument/2006/relationships/image" Target="../media/image39.png"/><Relationship Id="rId15" Type="http://schemas.microsoft.com/office/2007/relationships/hdphoto" Target="../media/hdphoto11.wdp"/><Relationship Id="rId10" Type="http://schemas.microsoft.com/office/2007/relationships/hdphoto" Target="../media/hdphoto16.wdp"/><Relationship Id="rId4" Type="http://schemas.openxmlformats.org/officeDocument/2006/relationships/image" Target="../media/image23.jpeg"/><Relationship Id="rId9" Type="http://schemas.openxmlformats.org/officeDocument/2006/relationships/image" Target="../media/image40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1.wdp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35.png"/><Relationship Id="rId2" Type="http://schemas.openxmlformats.org/officeDocument/2006/relationships/audio" Target="../media/audio2.wav"/><Relationship Id="rId16" Type="http://schemas.microsoft.com/office/2007/relationships/hdphoto" Target="../media/hdphoto17.wdp"/><Relationship Id="rId1" Type="http://schemas.openxmlformats.org/officeDocument/2006/relationships/slideLayout" Target="../slideLayouts/slideLayout6.xml"/><Relationship Id="rId6" Type="http://schemas.microsoft.com/office/2007/relationships/hdphoto" Target="../media/hdphoto15.wdp"/><Relationship Id="rId11" Type="http://schemas.microsoft.com/office/2007/relationships/hdphoto" Target="../media/hdphoto13.wdp"/><Relationship Id="rId5" Type="http://schemas.openxmlformats.org/officeDocument/2006/relationships/image" Target="../media/image39.png"/><Relationship Id="rId15" Type="http://schemas.openxmlformats.org/officeDocument/2006/relationships/image" Target="../media/image43.png"/><Relationship Id="rId10" Type="http://schemas.openxmlformats.org/officeDocument/2006/relationships/image" Target="../media/image41.png"/><Relationship Id="rId4" Type="http://schemas.openxmlformats.org/officeDocument/2006/relationships/image" Target="../media/image23.jpeg"/><Relationship Id="rId9" Type="http://schemas.openxmlformats.org/officeDocument/2006/relationships/slide" Target="slide6.xml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0" y="144575"/>
            <a:ext cx="10335200" cy="320040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3" name="尤克里里">
            <a:hlinkClick r:id="" action="ppaction://media"/>
            <a:extLst>
              <a:ext uri="{FF2B5EF4-FFF2-40B4-BE49-F238E27FC236}">
                <a16:creationId xmlns:a16="http://schemas.microsoft.com/office/drawing/2014/main" xmlns="" id="{986F7E62-7D64-4F0D-8814-D3FEB6C95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32092" y="7016750"/>
            <a:ext cx="609600" cy="609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60D569E-1E4D-42F2-B1A9-190BD2E173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26" y="3901030"/>
            <a:ext cx="1409466" cy="108913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E4C8FC4-A29E-4EFE-9A0D-23E12503AE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318" y="2367267"/>
            <a:ext cx="3882013" cy="41188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79710" y="1135541"/>
            <a:ext cx="85047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7200" dirty="0" smtClean="0">
                <a:ln/>
                <a:solidFill>
                  <a:srgbClr val="FFC8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0"/>
              </a:rPr>
              <a:t>ÔN TẬP </a:t>
            </a:r>
            <a:r>
              <a:rPr lang="vi-VN" sz="7200" dirty="0" smtClean="0">
                <a:ln/>
                <a:solidFill>
                  <a:srgbClr val="FFC8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0"/>
              </a:rPr>
              <a:t>V</a:t>
            </a:r>
            <a:r>
              <a:rPr lang="en-US" sz="7200" dirty="0" smtClean="0">
                <a:ln/>
                <a:solidFill>
                  <a:srgbClr val="FFC8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0"/>
              </a:rPr>
              <a:t>Ề</a:t>
            </a:r>
            <a:r>
              <a:rPr lang="vi-VN" sz="7200" dirty="0" smtClean="0">
                <a:ln/>
                <a:solidFill>
                  <a:srgbClr val="FFC8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0"/>
              </a:rPr>
              <a:t> D</a:t>
            </a:r>
            <a:r>
              <a:rPr lang="en-US" sz="7200" dirty="0" smtClean="0">
                <a:ln/>
                <a:solidFill>
                  <a:srgbClr val="FFC8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0"/>
              </a:rPr>
              <a:t>Ấ</a:t>
            </a:r>
            <a:r>
              <a:rPr lang="vi-VN" sz="7200" dirty="0" smtClean="0">
                <a:ln/>
                <a:solidFill>
                  <a:srgbClr val="FFC8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0"/>
              </a:rPr>
              <a:t>U </a:t>
            </a:r>
            <a:r>
              <a:rPr lang="vi-VN" sz="7200" dirty="0" smtClean="0">
                <a:ln/>
                <a:solidFill>
                  <a:srgbClr val="FFC8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0"/>
              </a:rPr>
              <a:t>CÂU</a:t>
            </a:r>
            <a:endParaRPr lang="en-US" sz="7200" cap="none" spc="0" dirty="0">
              <a:ln/>
              <a:solidFill>
                <a:srgbClr val="FFC81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mpleSoft Bold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5638" y="2156813"/>
            <a:ext cx="9996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00B050"/>
                </a:solidFill>
                <a:latin typeface="Dancing Script" pitchFamily="2" charset="0"/>
              </a:rPr>
              <a:t>(</a:t>
            </a:r>
            <a:r>
              <a:rPr lang="vi-VN" sz="5400" dirty="0" smtClean="0">
                <a:solidFill>
                  <a:srgbClr val="00B050"/>
                </a:solidFill>
                <a:latin typeface="Dancing Script" pitchFamily="2" charset="0"/>
              </a:rPr>
              <a:t>Dấu chấm, chấm hỏi, chấm than)</a:t>
            </a:r>
            <a:endParaRPr lang="en-US" sz="5400" dirty="0">
              <a:solidFill>
                <a:srgbClr val="00B050"/>
              </a:solidFill>
              <a:latin typeface="Dancing Script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60551" y="101708"/>
            <a:ext cx="5446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000000"/>
                </a:solidFill>
                <a:latin typeface="Dancing Script" pitchFamily="2" charset="0"/>
              </a:rPr>
              <a:t>Luyện từ và câu</a:t>
            </a:r>
            <a:endParaRPr lang="en-US" sz="5400" b="1" dirty="0">
              <a:solidFill>
                <a:srgbClr val="000000"/>
              </a:solidFill>
              <a:latin typeface="Dancing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5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ảnh rừng với nhiều loại cây rừng Miễn phí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43" y="-721838"/>
            <a:ext cx="6078698" cy="759837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97126" y="5368440"/>
            <a:ext cx="1816031" cy="1611980"/>
            <a:chOff x="4597126" y="5368440"/>
            <a:chExt cx="1816031" cy="16119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2BE308E-EAF8-2F40-B5CE-41BEBC8FF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200" y="5368440"/>
              <a:ext cx="1645103" cy="1542293"/>
            </a:xfrm>
            <a:prstGeom prst="rect">
              <a:avLst/>
            </a:prstGeom>
          </p:spPr>
        </p:pic>
        <p:pic>
          <p:nvPicPr>
            <p:cNvPr id="10" name="Picture 4" descr="Trứng cá png | PNGEg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530" y="6005115"/>
              <a:ext cx="602151" cy="446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Trứng cá png | PNGEg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7543" y="6065750"/>
              <a:ext cx="602151" cy="446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Trứng cá png | PNGEg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036" y="5916455"/>
              <a:ext cx="602151" cy="446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Trứng cá png | PNGEg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3884" y="6119767"/>
              <a:ext cx="602151" cy="446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Trứng cá png | PNGEg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6767" y="6031551"/>
              <a:ext cx="602151" cy="446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31995D3-1519-0B41-8878-DC00C945C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4378" b="96996" l="5473" r="93532">
                          <a14:foregroundMark x1="47761" y1="97210" x2="47761" y2="97210"/>
                          <a14:foregroundMark x1="47761" y1="97210" x2="47761" y2="97210"/>
                          <a14:foregroundMark x1="5721" y1="66094" x2="5721" y2="66094"/>
                          <a14:foregroundMark x1="5721" y1="66094" x2="5721" y2="66094"/>
                          <a14:foregroundMark x1="5721" y1="64378" x2="5721" y2="64378"/>
                          <a14:foregroundMark x1="91542" y1="68240" x2="91542" y2="68240"/>
                          <a14:foregroundMark x1="93532" y1="64378" x2="93532" y2="643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89" b="1"/>
            <a:stretch/>
          </p:blipFill>
          <p:spPr>
            <a:xfrm>
              <a:off x="4597126" y="6197533"/>
              <a:ext cx="1816031" cy="782887"/>
            </a:xfrm>
            <a:prstGeom prst="rect">
              <a:avLst/>
            </a:prstGeom>
          </p:spPr>
        </p:pic>
        <p:pic>
          <p:nvPicPr>
            <p:cNvPr id="16" name="Picture 4" descr="Trứng cá png | PNGEg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193" y="5839310"/>
              <a:ext cx="602151" cy="446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9932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ảnh rừng với nhiều loại cây rừng Miễn phí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Một tập hợp các vector cao cấp cắt câ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24" b="96992" l="31629" r="65974">
                        <a14:backgroundMark x1="43450" y1="63910" x2="43610" y2="64160"/>
                        <a14:backgroundMark x1="51278" y1="60902" x2="51757" y2="60652"/>
                        <a14:backgroundMark x1="54473" y1="64662" x2="54792" y2="63910"/>
                        <a14:backgroundMark x1="54792" y1="66165" x2="55272" y2="66165"/>
                        <a14:backgroundMark x1="48562" y1="58647" x2="48562" y2="59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9" t="30776" r="33804" b="688"/>
          <a:stretch/>
        </p:blipFill>
        <p:spPr bwMode="auto">
          <a:xfrm>
            <a:off x="-1551809" y="3138810"/>
            <a:ext cx="3980051" cy="452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Gradient minh họa ngày hổ toàn cầu Vector miễn phí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32" b="89928" l="6709" r="89936">
                        <a14:backgroundMark x1="39936" y1="20624" x2="58786" y2="25180"/>
                        <a14:backgroundMark x1="53994" y1="45564" x2="75080" y2="78177"/>
                        <a14:backgroundMark x1="58466" y1="35012" x2="75080" y2="55156"/>
                        <a14:backgroundMark x1="51917" y1="36691" x2="52875" y2="41487"/>
                        <a14:backgroundMark x1="53355" y1="49161" x2="52556" y2="58034"/>
                        <a14:backgroundMark x1="47604" y1="57074" x2="70767" y2="73861"/>
                        <a14:backgroundMark x1="84824" y1="66667" x2="84824" y2="84412"/>
                        <a14:backgroundMark x1="77636" y1="76019" x2="82748" y2="82254"/>
                        <a14:backgroundMark x1="52716" y1="46523" x2="52236" y2="51799"/>
                        <a14:backgroundMark x1="47923" y1="58034" x2="50160" y2="51799"/>
                        <a14:backgroundMark x1="47604" y1="57554" x2="53514" y2="63309"/>
                        <a14:backgroundMark x1="48722" y1="34053" x2="51118" y2="37650"/>
                        <a14:backgroundMark x1="46166" y1="58513" x2="47604" y2="58273"/>
                        <a14:backgroundMark x1="50479" y1="62350" x2="57508" y2="68106"/>
                        <a14:backgroundMark x1="51278" y1="42686" x2="51278" y2="46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62" y="4658616"/>
            <a:ext cx="3861838" cy="257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Yellow snake cartoon character isolated on white background Free Vector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908" l="0" r="100000">
                        <a14:foregroundMark x1="1757" y1="31799" x2="6869" y2="19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875" y="5103341"/>
            <a:ext cx="2790826" cy="106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Đại bàng hói bay trong phong cách chi tiết minh họa phẳng Vector cao cấp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54" b="96840" l="9744" r="95208">
                        <a14:foregroundMark x1="24121" y1="46727" x2="45687" y2="45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149" y="321276"/>
            <a:ext cx="2822171" cy="199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Chip and Dale, Chip and Dale png | PNGEg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667" b="90000" l="9770" r="89943">
                        <a14:foregroundMark x1="35345" y1="23750" x2="43966" y2="34167"/>
                        <a14:foregroundMark x1="68103" y1="25417" x2="69253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599" y="3966519"/>
            <a:ext cx="2642235" cy="182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 rot="20338534">
            <a:off x="4538601" y="4495219"/>
            <a:ext cx="797128" cy="917201"/>
            <a:chOff x="4597126" y="5368440"/>
            <a:chExt cx="1816031" cy="16119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02BE308E-EAF8-2F40-B5CE-41BEBC8FF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200" y="5368440"/>
              <a:ext cx="1645103" cy="1542293"/>
            </a:xfrm>
            <a:prstGeom prst="rect">
              <a:avLst/>
            </a:prstGeom>
          </p:spPr>
        </p:pic>
        <p:pic>
          <p:nvPicPr>
            <p:cNvPr id="12" name="Picture 4" descr="Trứng cá png | PNGEg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530" y="6005115"/>
              <a:ext cx="602151" cy="446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Trứng cá png | PNGEg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7543" y="6065750"/>
              <a:ext cx="602151" cy="446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Trứng cá png | PNGEg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036" y="5916455"/>
              <a:ext cx="602151" cy="446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Trứng cá png | PNGEg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3884" y="6119767"/>
              <a:ext cx="602151" cy="446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Trứng cá png | PNGEg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6767" y="6031551"/>
              <a:ext cx="602151" cy="446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E31995D3-1519-0B41-8878-DC00C945C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64378" b="96996" l="5473" r="93532">
                          <a14:foregroundMark x1="47761" y1="97210" x2="47761" y2="97210"/>
                          <a14:foregroundMark x1="47761" y1="97210" x2="47761" y2="97210"/>
                          <a14:foregroundMark x1="5721" y1="66094" x2="5721" y2="66094"/>
                          <a14:foregroundMark x1="5721" y1="66094" x2="5721" y2="66094"/>
                          <a14:foregroundMark x1="5721" y1="64378" x2="5721" y2="64378"/>
                          <a14:foregroundMark x1="91542" y1="68240" x2="91542" y2="68240"/>
                          <a14:foregroundMark x1="93532" y1="64378" x2="93532" y2="643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89" b="1"/>
            <a:stretch/>
          </p:blipFill>
          <p:spPr>
            <a:xfrm>
              <a:off x="4597126" y="6197533"/>
              <a:ext cx="1816031" cy="782887"/>
            </a:xfrm>
            <a:prstGeom prst="rect">
              <a:avLst/>
            </a:prstGeom>
          </p:spPr>
        </p:pic>
        <p:pic>
          <p:nvPicPr>
            <p:cNvPr id="18" name="Picture 4" descr="Trứng cá png | PNGEg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193" y="5839310"/>
              <a:ext cx="602151" cy="446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" descr="Đồ họa vector Đồ họa mạng di động Adobe Photoshop Speech Balloon Image - mũi  tên bằng gỗ 1000*1000 minh bạch Png Tải về miễn phí - Trái Cam, Màu Vàng,  Lời Nói Bóng.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86" y="5399903"/>
            <a:ext cx="1785814" cy="178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58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6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6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69559" y="1456816"/>
            <a:ext cx="5618846" cy="156966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9600" dirty="0" smtClean="0">
                <a:ln/>
                <a:solidFill>
                  <a:srgbClr val="FFC8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0"/>
              </a:rPr>
              <a:t>Luyện tập</a:t>
            </a:r>
            <a:endParaRPr lang="en-US" sz="9600" cap="none" spc="0" dirty="0">
              <a:ln/>
              <a:solidFill>
                <a:srgbClr val="FFC81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mpleSoft Bold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7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6132" y="3026476"/>
            <a:ext cx="4507541" cy="450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8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7135" y="296562"/>
            <a:ext cx="11763633" cy="636373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4196" y="585666"/>
            <a:ext cx="10428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spcBef>
                <a:spcPts val="0"/>
              </a:spcBef>
              <a:spcAft>
                <a:spcPts val="1200"/>
              </a:spcAft>
            </a:pPr>
            <a:r>
              <a:rPr lang="en-US" sz="3200" b="1" spc="-100" dirty="0" err="1">
                <a:solidFill>
                  <a:srgbClr val="FF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Bài</a:t>
            </a:r>
            <a:r>
              <a:rPr lang="en-US" sz="3200" b="1" spc="-100" dirty="0">
                <a:solidFill>
                  <a:srgbClr val="FF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3200" b="1" spc="-100" dirty="0" smtClean="0">
                <a:solidFill>
                  <a:srgbClr val="FF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1</a:t>
            </a:r>
            <a:r>
              <a:rPr lang="en-US" sz="3200" b="1" spc="-100" dirty="0">
                <a:solidFill>
                  <a:srgbClr val="FF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: </a:t>
            </a:r>
            <a:r>
              <a:rPr lang="vi-VN" sz="3200" b="1" spc="-100" dirty="0" smtClean="0">
                <a:solidFill>
                  <a:srgbClr val="FF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3200" spc="-100" dirty="0" err="1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Tìm</a:t>
            </a:r>
            <a:r>
              <a:rPr lang="en-US" sz="3200" spc="-100" dirty="0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3200" spc="-1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các</a:t>
            </a:r>
            <a:r>
              <a:rPr lang="en-US" sz="3200" spc="-1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3200" b="1" spc="-1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dấu</a:t>
            </a:r>
            <a:r>
              <a:rPr lang="en-US" sz="3200" b="1" spc="-1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3200" b="1" spc="-1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chấm</a:t>
            </a:r>
            <a:r>
              <a:rPr lang="en-US" sz="3200" b="1" spc="-1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3200" b="1" spc="-1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chấm</a:t>
            </a:r>
            <a:r>
              <a:rPr lang="en-US" sz="3200" b="1" spc="-1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3200" b="1" spc="-1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hỏi</a:t>
            </a:r>
            <a:r>
              <a:rPr lang="en-US" sz="3200" b="1" spc="-1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3200" spc="-1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và</a:t>
            </a:r>
            <a:r>
              <a:rPr lang="en-US" sz="3200" spc="-1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3200" b="1" spc="-1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chấm</a:t>
            </a:r>
            <a:r>
              <a:rPr lang="en-US" sz="3200" b="1" spc="-1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than </a:t>
            </a:r>
            <a:r>
              <a:rPr lang="en-US" sz="3200" spc="-100" dirty="0" err="1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trong</a:t>
            </a:r>
            <a:r>
              <a:rPr lang="en-US" sz="3200" spc="-100" dirty="0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3200" spc="-100" dirty="0" err="1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mẩu</a:t>
            </a:r>
            <a:r>
              <a:rPr lang="en-US" sz="3200" spc="-100" dirty="0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3200" spc="-100" dirty="0" err="1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chuyện</a:t>
            </a:r>
            <a:r>
              <a:rPr lang="en-US" sz="3200" spc="-100" dirty="0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3200" spc="-100" dirty="0" err="1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vui</a:t>
            </a:r>
            <a:r>
              <a:rPr lang="en-US" sz="3200" spc="-100" dirty="0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3200" spc="-100" dirty="0" err="1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dưới</a:t>
            </a:r>
            <a:r>
              <a:rPr lang="en-US" sz="3200" spc="-100" dirty="0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3200" spc="-100" dirty="0" err="1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đây</a:t>
            </a:r>
            <a:r>
              <a:rPr lang="en-US" sz="3200" spc="-100" dirty="0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 Cho </a:t>
            </a:r>
            <a:r>
              <a:rPr lang="en-US" sz="3200" spc="-100" dirty="0" err="1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biết</a:t>
            </a:r>
            <a:r>
              <a:rPr lang="en-US" sz="3200" spc="-100" dirty="0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3200" spc="-1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mỗi</a:t>
            </a:r>
            <a:r>
              <a:rPr lang="en-US" sz="3200" spc="-1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3200" spc="-1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dấu</a:t>
            </a:r>
            <a:r>
              <a:rPr lang="en-US" sz="3200" spc="-1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3200" spc="-1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câu</a:t>
            </a:r>
            <a:r>
              <a:rPr lang="en-US" sz="3200" spc="-1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3200" spc="-1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ấy</a:t>
            </a:r>
            <a:r>
              <a:rPr lang="en-US" sz="3200" spc="-1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3200" spc="-1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được</a:t>
            </a:r>
            <a:r>
              <a:rPr lang="en-US" sz="3200" spc="-1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3200" spc="-1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dùng</a:t>
            </a:r>
            <a:r>
              <a:rPr lang="en-US" sz="3200" spc="-1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3200" spc="-1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làm</a:t>
            </a:r>
            <a:r>
              <a:rPr lang="en-US" sz="3200" spc="-1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3200" spc="-100" dirty="0" err="1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gì</a:t>
            </a:r>
            <a:r>
              <a:rPr lang="en-US" sz="3200" spc="-1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?</a:t>
            </a:r>
            <a:endParaRPr lang="en-US" sz="3200" spc="-100" dirty="0">
              <a:solidFill>
                <a:srgbClr val="000000"/>
              </a:solidFill>
              <a:uFill>
                <a:solidFill>
                  <a:srgbClr val="FF0000"/>
                </a:solidFill>
              </a:uFill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971" y="1774180"/>
            <a:ext cx="1081589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kern="1000" dirty="0" smtClean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Kỉ lục </a:t>
            </a:r>
            <a:r>
              <a:rPr lang="vi-VN" sz="4000" b="1" kern="1000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thế giới</a:t>
            </a:r>
          </a:p>
          <a:p>
            <a:pPr algn="just"/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Một vận động viên đang tích cực luyện tập để tham gia thế vận hội. Không may, anh bị cảm nặng. Bác sĩ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bảo:</a:t>
            </a:r>
            <a:endParaRPr lang="vi-VN" sz="2800" kern="1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 algn="just"/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- Anh sốt cao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lắm! </a:t>
            </a:r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Hãy nghỉ ngơi ít ngày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đã!</a:t>
            </a:r>
            <a:endParaRPr lang="vi-VN" sz="2800" kern="1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 algn="just"/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Người bệnh hỏi:</a:t>
            </a:r>
          </a:p>
          <a:p>
            <a:pPr algn="just"/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- </a:t>
            </a:r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Thưa bác sĩ, tôi sốt bao nhiêu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độ?</a:t>
            </a:r>
            <a:endParaRPr lang="vi-VN" sz="2800" kern="1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 algn="just"/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Bác sĩ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đáp:</a:t>
            </a:r>
            <a:endParaRPr lang="vi-VN" sz="2800" kern="1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 algn="just"/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- Bốn mươi mốt độ.</a:t>
            </a:r>
          </a:p>
          <a:p>
            <a:pPr algn="just"/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Nghe thấy thế, anh chàng ngồi phắt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dậy:</a:t>
            </a:r>
            <a:endParaRPr lang="vi-VN" sz="2800" kern="1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 algn="just"/>
            <a:r>
              <a:rPr lang="en-US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-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Thế </a:t>
            </a:r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kỉ lục thế giới là bao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nhiêu?                  </a:t>
            </a:r>
            <a:endParaRPr lang="en-US" sz="2800" kern="1000" dirty="0" smtClean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 algn="just"/>
            <a:r>
              <a:rPr lang="en-US" sz="2800" b="1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2800" b="1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                                                                          </a:t>
            </a:r>
            <a:r>
              <a:rPr lang="vi-VN" sz="2800" b="1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MINH </a:t>
            </a:r>
            <a:r>
              <a:rPr lang="vi-VN" sz="2800" b="1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CHÂU </a:t>
            </a:r>
            <a:r>
              <a:rPr lang="vi-VN" sz="2800" i="1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sưu </a:t>
            </a:r>
            <a:r>
              <a:rPr lang="vi-VN" sz="2800" i="1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tầm</a:t>
            </a:r>
            <a:endParaRPr lang="vi-VN" sz="2800" i="1" kern="1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9225" y="2347784"/>
            <a:ext cx="593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(1)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2479" y="2617282"/>
            <a:ext cx="593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(2)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53128" y="2772033"/>
            <a:ext cx="593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(3)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7508" y="3027524"/>
            <a:ext cx="593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(4)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3964" y="3264188"/>
            <a:ext cx="593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(5)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11282" y="3637527"/>
            <a:ext cx="593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(6)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94251" y="4089018"/>
            <a:ext cx="593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(7)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77283" y="4499701"/>
            <a:ext cx="593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(8)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27203" y="4899556"/>
            <a:ext cx="593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(9)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62616" y="5344663"/>
            <a:ext cx="884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(10)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49677" y="5786682"/>
            <a:ext cx="862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(11)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075935" y="1013254"/>
            <a:ext cx="6845643" cy="247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320327" y="1556025"/>
            <a:ext cx="66895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7135" y="296562"/>
            <a:ext cx="11763633" cy="636373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7250" y="1212647"/>
            <a:ext cx="755741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kern="1000" dirty="0" smtClean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Kỉ lục </a:t>
            </a:r>
            <a:r>
              <a:rPr lang="vi-VN" sz="4000" b="1" kern="1000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thế giới</a:t>
            </a:r>
          </a:p>
          <a:p>
            <a:pPr algn="just"/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Một vận động viên đang tích cực luyện tập để tham gia thế vận hội. Không may, anh bị cảm nặng. Bác sĩ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bảo:</a:t>
            </a:r>
            <a:endParaRPr lang="vi-VN" sz="2800" kern="1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 algn="just"/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- Anh sốt cao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lắm! </a:t>
            </a:r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Hãy nghỉ ngơi ít ngày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đã!</a:t>
            </a:r>
            <a:endParaRPr lang="vi-VN" sz="2800" kern="1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 algn="just"/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Người bệnh hỏi:</a:t>
            </a:r>
          </a:p>
          <a:p>
            <a:pPr algn="just"/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- </a:t>
            </a:r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Thưa bác sĩ, tôi sốt bao nhiêu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độ?</a:t>
            </a:r>
            <a:endParaRPr lang="vi-VN" sz="2800" kern="1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 algn="just"/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Bác sĩ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đáp:</a:t>
            </a:r>
            <a:endParaRPr lang="vi-VN" sz="2800" kern="1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 algn="just"/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- Bốn mươi mốt độ.</a:t>
            </a:r>
          </a:p>
          <a:p>
            <a:pPr algn="just"/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Nghe thấy thế, anh chàng ngồi phắt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dậy:</a:t>
            </a:r>
            <a:endParaRPr lang="vi-VN" sz="2800" kern="1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 algn="just"/>
            <a:r>
              <a:rPr lang="en-US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-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Thế </a:t>
            </a:r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kỉ lục thế giới là bao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nhiêu?                  </a:t>
            </a:r>
            <a:endParaRPr lang="en-US" sz="2800" kern="1000" dirty="0" smtClean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 algn="just"/>
            <a:r>
              <a:rPr lang="en-US" sz="2800" b="1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2800" b="1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                                  </a:t>
            </a:r>
            <a:r>
              <a:rPr lang="vi-VN" sz="2800" b="1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MINH </a:t>
            </a:r>
            <a:r>
              <a:rPr lang="vi-VN" sz="2800" b="1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CHÂU </a:t>
            </a:r>
            <a:r>
              <a:rPr lang="vi-VN" sz="2800" i="1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sưu </a:t>
            </a:r>
            <a:r>
              <a:rPr lang="vi-VN" sz="2800" i="1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tầm</a:t>
            </a:r>
            <a:endParaRPr lang="vi-VN" sz="2800" i="1" kern="1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7398" y="2094062"/>
            <a:ext cx="593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(1)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5391" y="2501605"/>
            <a:ext cx="593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(2)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7172" y="4794422"/>
            <a:ext cx="585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(9)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grpSp>
        <p:nvGrpSpPr>
          <p:cNvPr id="19" name="组合 8">
            <a:extLst>
              <a:ext uri="{FF2B5EF4-FFF2-40B4-BE49-F238E27FC236}">
                <a16:creationId xmlns:a16="http://schemas.microsoft.com/office/drawing/2014/main" xmlns="" id="{5CD65150-5ED9-45A5-9105-E950B27A4E2B}"/>
              </a:ext>
            </a:extLst>
          </p:cNvPr>
          <p:cNvGrpSpPr/>
          <p:nvPr/>
        </p:nvGrpSpPr>
        <p:grpSpPr>
          <a:xfrm>
            <a:off x="849785" y="37245"/>
            <a:ext cx="10306685" cy="739545"/>
            <a:chOff x="1365" y="1117"/>
            <a:chExt cx="16231" cy="1728"/>
          </a:xfrm>
        </p:grpSpPr>
        <p:sp>
          <p:nvSpPr>
            <p:cNvPr id="20" name="圆角矩形 7">
              <a:extLst>
                <a:ext uri="{FF2B5EF4-FFF2-40B4-BE49-F238E27FC236}">
                  <a16:creationId xmlns:a16="http://schemas.microsoft.com/office/drawing/2014/main" xmlns="" id="{7F3AAAF8-EA1D-4313-9FB9-2C2F1AC3DE15}"/>
                </a:ext>
              </a:extLst>
            </p:cNvPr>
            <p:cNvSpPr/>
            <p:nvPr/>
          </p:nvSpPr>
          <p:spPr>
            <a:xfrm>
              <a:off x="1473" y="1633"/>
              <a:ext cx="1612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200" b="1" spc="-300">
                  <a:solidFill>
                    <a:srgbClr val="5F7700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21" name="圆角矩形 5">
              <a:extLst>
                <a:ext uri="{FF2B5EF4-FFF2-40B4-BE49-F238E27FC236}">
                  <a16:creationId xmlns:a16="http://schemas.microsoft.com/office/drawing/2014/main" xmlns="" id="{4C89A3C8-173E-48B2-90AC-BFFF6E817541}"/>
                </a:ext>
              </a:extLst>
            </p:cNvPr>
            <p:cNvSpPr/>
            <p:nvPr/>
          </p:nvSpPr>
          <p:spPr>
            <a:xfrm>
              <a:off x="1365" y="1117"/>
              <a:ext cx="16123" cy="1620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vi-VN" altLang="zh-CN" sz="3200" b="1" spc="-300" dirty="0" smtClean="0">
                  <a:solidFill>
                    <a:schemeClr val="bg1"/>
                  </a:solidFill>
                  <a:latin typeface="Baloo 2" pitchFamily="2" charset="0"/>
                  <a:ea typeface="字魂189号-星岩乐黑体" panose="00000500000000000000" charset="-122"/>
                  <a:cs typeface="Baloo 2" pitchFamily="2" charset="0"/>
                  <a:sym typeface="+mn-lt"/>
                </a:rPr>
                <a:t>Tác  dụng  của  dấu  chấm</a:t>
              </a:r>
              <a:endParaRPr lang="zh-CN" altLang="en-US" sz="3200" b="1" spc="-300" dirty="0">
                <a:solidFill>
                  <a:schemeClr val="bg1"/>
                </a:solidFill>
                <a:effectLst/>
                <a:latin typeface="Baloo 2" pitchFamily="2" charset="0"/>
                <a:ea typeface="字魂189号-星岩乐黑体" panose="00000500000000000000" charset="-122"/>
                <a:cs typeface="Baloo 2" pitchFamily="2" charset="0"/>
                <a:sym typeface="+mn-l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064264" y="2871004"/>
            <a:ext cx="4448433" cy="3508913"/>
            <a:chOff x="7064264" y="2871004"/>
            <a:chExt cx="4448433" cy="350891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35150880-4B1D-4364-A329-AADC47609B5B}"/>
                </a:ext>
              </a:extLst>
            </p:cNvPr>
            <p:cNvGrpSpPr/>
            <p:nvPr/>
          </p:nvGrpSpPr>
          <p:grpSpPr>
            <a:xfrm>
              <a:off x="7064264" y="2871004"/>
              <a:ext cx="4448433" cy="3508913"/>
              <a:chOff x="609600" y="1771650"/>
              <a:chExt cx="5313576" cy="4188882"/>
            </a:xfrm>
          </p:grpSpPr>
          <p:sp>
            <p:nvSpPr>
              <p:cNvPr id="17" name="Rectangle: Rounded Corners 2">
                <a:extLst>
                  <a:ext uri="{FF2B5EF4-FFF2-40B4-BE49-F238E27FC236}">
                    <a16:creationId xmlns:a16="http://schemas.microsoft.com/office/drawing/2014/main" xmlns="" id="{0AFD7BA0-8298-4D25-BE22-04317A2953FF}"/>
                  </a:ext>
                </a:extLst>
              </p:cNvPr>
              <p:cNvSpPr/>
              <p:nvPr/>
            </p:nvSpPr>
            <p:spPr>
              <a:xfrm>
                <a:off x="609600" y="2043853"/>
                <a:ext cx="5313576" cy="3916679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Flowchart: Terminator 17">
                <a:extLst>
                  <a:ext uri="{FF2B5EF4-FFF2-40B4-BE49-F238E27FC236}">
                    <a16:creationId xmlns:a16="http://schemas.microsoft.com/office/drawing/2014/main" xmlns="" id="{755D9655-6828-47C5-8866-64C439E8B589}"/>
                  </a:ext>
                </a:extLst>
              </p:cNvPr>
              <p:cNvSpPr/>
              <p:nvPr/>
            </p:nvSpPr>
            <p:spPr>
              <a:xfrm>
                <a:off x="1896535" y="1771650"/>
                <a:ext cx="2590800" cy="540465"/>
              </a:xfrm>
              <a:prstGeom prst="flowChartTerminator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 smtClean="0">
                    <a:solidFill>
                      <a:srgbClr val="5F7700"/>
                    </a:solidFill>
                    <a:latin typeface="Baloo 2" pitchFamily="2" charset="0"/>
                    <a:cs typeface="Baloo 2" pitchFamily="2" charset="0"/>
                  </a:rPr>
                  <a:t>Tác dụng</a:t>
                </a:r>
                <a:endParaRPr lang="en-US" sz="3600" dirty="0">
                  <a:solidFill>
                    <a:srgbClr val="5F77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7388450" y="3954639"/>
              <a:ext cx="380005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</a:rPr>
                <a:t>Dấu chấm đặt cuối các câu </a:t>
              </a:r>
              <a:r>
                <a:rPr lang="vi-VN" sz="3200" dirty="0" smtClean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rPr>
                <a:t>(1), (2) và (9) </a:t>
              </a:r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</a:rPr>
                <a:t>dùng để kết thúc các câu kể.</a:t>
              </a:r>
              <a:endParaRPr lang="en-US" sz="3200" dirty="0">
                <a:solidFill>
                  <a:schemeClr val="accent6">
                    <a:lumMod val="75000"/>
                  </a:schemeClr>
                </a:solidFill>
                <a:latin typeface="Baloo 2" pitchFamily="2" charset="0"/>
                <a:cs typeface="Baloo 2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09498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7135" y="296562"/>
            <a:ext cx="11763633" cy="636373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7250" y="1212647"/>
            <a:ext cx="755741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kern="1000" dirty="0" smtClean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Kỉ lục </a:t>
            </a:r>
            <a:r>
              <a:rPr lang="vi-VN" sz="4000" b="1" kern="1000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thế giới</a:t>
            </a:r>
          </a:p>
          <a:p>
            <a:pPr algn="just"/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Một vận động viên đang tích cực luyện tập để tham gia thế vận hội. Không may, anh bị cảm nặng. Bác sĩ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bảo:</a:t>
            </a:r>
            <a:endParaRPr lang="vi-VN" sz="2800" kern="1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 algn="just"/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- Anh sốt cao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lắm! </a:t>
            </a:r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Hãy nghỉ ngơi ít ngày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đã!</a:t>
            </a:r>
            <a:endParaRPr lang="vi-VN" sz="2800" kern="1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 algn="just"/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Người bệnh hỏi:</a:t>
            </a:r>
          </a:p>
          <a:p>
            <a:pPr algn="just"/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- </a:t>
            </a:r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Thưa bác sĩ, tôi sốt bao nhiêu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độ ?</a:t>
            </a:r>
            <a:endParaRPr lang="vi-VN" sz="2800" kern="1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 algn="just"/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Bác sĩ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đáp:</a:t>
            </a:r>
            <a:endParaRPr lang="vi-VN" sz="2800" kern="1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 algn="just"/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- Bốn mươi mốt độ.</a:t>
            </a:r>
          </a:p>
          <a:p>
            <a:pPr algn="just"/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Nghe thấy thế, anh chàng ngồi phắt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dậy:</a:t>
            </a:r>
            <a:endParaRPr lang="vi-VN" sz="2800" kern="1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 algn="just"/>
            <a:r>
              <a:rPr lang="en-US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-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Thế </a:t>
            </a:r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kỉ lục thế giới là bao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nhiêu?                  </a:t>
            </a:r>
            <a:endParaRPr lang="en-US" sz="2800" kern="1000" dirty="0" smtClean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 algn="just"/>
            <a:r>
              <a:rPr lang="en-US" sz="2800" b="1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2800" b="1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                                  </a:t>
            </a:r>
            <a:r>
              <a:rPr lang="vi-VN" sz="2800" b="1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MINH </a:t>
            </a:r>
            <a:r>
              <a:rPr lang="vi-VN" sz="2800" b="1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CHÂU </a:t>
            </a:r>
            <a:r>
              <a:rPr lang="vi-VN" sz="2800" i="1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sưu </a:t>
            </a:r>
            <a:r>
              <a:rPr lang="vi-VN" sz="2800" i="1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tầm</a:t>
            </a:r>
            <a:endParaRPr lang="vi-VN" sz="2800" i="1" kern="1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72275" y="3936469"/>
            <a:ext cx="593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(7)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61520" y="5634681"/>
            <a:ext cx="767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(11)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grpSp>
        <p:nvGrpSpPr>
          <p:cNvPr id="19" name="组合 8">
            <a:extLst>
              <a:ext uri="{FF2B5EF4-FFF2-40B4-BE49-F238E27FC236}">
                <a16:creationId xmlns:a16="http://schemas.microsoft.com/office/drawing/2014/main" xmlns="" id="{5CD65150-5ED9-45A5-9105-E950B27A4E2B}"/>
              </a:ext>
            </a:extLst>
          </p:cNvPr>
          <p:cNvGrpSpPr/>
          <p:nvPr/>
        </p:nvGrpSpPr>
        <p:grpSpPr>
          <a:xfrm>
            <a:off x="849785" y="37245"/>
            <a:ext cx="10306685" cy="739545"/>
            <a:chOff x="1365" y="1117"/>
            <a:chExt cx="16231" cy="1728"/>
          </a:xfrm>
        </p:grpSpPr>
        <p:sp>
          <p:nvSpPr>
            <p:cNvPr id="20" name="圆角矩形 7">
              <a:extLst>
                <a:ext uri="{FF2B5EF4-FFF2-40B4-BE49-F238E27FC236}">
                  <a16:creationId xmlns:a16="http://schemas.microsoft.com/office/drawing/2014/main" xmlns="" id="{7F3AAAF8-EA1D-4313-9FB9-2C2F1AC3DE15}"/>
                </a:ext>
              </a:extLst>
            </p:cNvPr>
            <p:cNvSpPr/>
            <p:nvPr/>
          </p:nvSpPr>
          <p:spPr>
            <a:xfrm>
              <a:off x="1473" y="1633"/>
              <a:ext cx="1612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200" b="1" spc="-300">
                  <a:solidFill>
                    <a:srgbClr val="5F7700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21" name="圆角矩形 5">
              <a:extLst>
                <a:ext uri="{FF2B5EF4-FFF2-40B4-BE49-F238E27FC236}">
                  <a16:creationId xmlns:a16="http://schemas.microsoft.com/office/drawing/2014/main" xmlns="" id="{4C89A3C8-173E-48B2-90AC-BFFF6E817541}"/>
                </a:ext>
              </a:extLst>
            </p:cNvPr>
            <p:cNvSpPr/>
            <p:nvPr/>
          </p:nvSpPr>
          <p:spPr>
            <a:xfrm>
              <a:off x="1365" y="1117"/>
              <a:ext cx="16123" cy="1620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vi-VN" altLang="zh-CN" sz="3200" b="1" spc="-300" dirty="0" smtClean="0">
                  <a:solidFill>
                    <a:schemeClr val="bg1"/>
                  </a:solidFill>
                  <a:latin typeface="Baloo 2" pitchFamily="2" charset="0"/>
                  <a:ea typeface="字魂189号-星岩乐黑体" panose="00000500000000000000" charset="-122"/>
                  <a:cs typeface="Baloo 2" pitchFamily="2" charset="0"/>
                  <a:sym typeface="+mn-lt"/>
                </a:rPr>
                <a:t>Tác  dụng  của  dấu  chấm  hỏi</a:t>
              </a:r>
              <a:endParaRPr lang="zh-CN" altLang="en-US" sz="3200" b="1" spc="-300" dirty="0">
                <a:solidFill>
                  <a:schemeClr val="bg1"/>
                </a:solidFill>
                <a:effectLst/>
                <a:latin typeface="Baloo 2" pitchFamily="2" charset="0"/>
                <a:ea typeface="字魂189号-星岩乐黑体" panose="00000500000000000000" charset="-122"/>
                <a:cs typeface="Baloo 2" pitchFamily="2" charset="0"/>
                <a:sym typeface="+mn-l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064264" y="2871004"/>
            <a:ext cx="4448433" cy="3508913"/>
            <a:chOff x="7064264" y="2871004"/>
            <a:chExt cx="4448433" cy="350891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35150880-4B1D-4364-A329-AADC47609B5B}"/>
                </a:ext>
              </a:extLst>
            </p:cNvPr>
            <p:cNvGrpSpPr/>
            <p:nvPr/>
          </p:nvGrpSpPr>
          <p:grpSpPr>
            <a:xfrm>
              <a:off x="7064264" y="2871004"/>
              <a:ext cx="4448433" cy="3508913"/>
              <a:chOff x="609600" y="1771650"/>
              <a:chExt cx="5313576" cy="4188882"/>
            </a:xfrm>
          </p:grpSpPr>
          <p:sp>
            <p:nvSpPr>
              <p:cNvPr id="17" name="Rectangle: Rounded Corners 2">
                <a:extLst>
                  <a:ext uri="{FF2B5EF4-FFF2-40B4-BE49-F238E27FC236}">
                    <a16:creationId xmlns:a16="http://schemas.microsoft.com/office/drawing/2014/main" xmlns="" id="{0AFD7BA0-8298-4D25-BE22-04317A2953FF}"/>
                  </a:ext>
                </a:extLst>
              </p:cNvPr>
              <p:cNvSpPr/>
              <p:nvPr/>
            </p:nvSpPr>
            <p:spPr>
              <a:xfrm>
                <a:off x="609600" y="2043853"/>
                <a:ext cx="5313576" cy="3916679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Flowchart: Terminator 17">
                <a:extLst>
                  <a:ext uri="{FF2B5EF4-FFF2-40B4-BE49-F238E27FC236}">
                    <a16:creationId xmlns:a16="http://schemas.microsoft.com/office/drawing/2014/main" xmlns="" id="{755D9655-6828-47C5-8866-64C439E8B589}"/>
                  </a:ext>
                </a:extLst>
              </p:cNvPr>
              <p:cNvSpPr/>
              <p:nvPr/>
            </p:nvSpPr>
            <p:spPr>
              <a:xfrm>
                <a:off x="1896535" y="1771650"/>
                <a:ext cx="2590800" cy="540465"/>
              </a:xfrm>
              <a:prstGeom prst="flowChartTerminator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 smtClean="0">
                    <a:solidFill>
                      <a:srgbClr val="5F7700"/>
                    </a:solidFill>
                    <a:latin typeface="Baloo 2" pitchFamily="2" charset="0"/>
                    <a:cs typeface="Baloo 2" pitchFamily="2" charset="0"/>
                  </a:rPr>
                  <a:t>Tác dụng</a:t>
                </a:r>
                <a:endParaRPr lang="en-US" sz="3600" dirty="0">
                  <a:solidFill>
                    <a:srgbClr val="5F77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7200712" y="3701989"/>
              <a:ext cx="395575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</a:rPr>
                <a:t>Dấu chấm hỏi đặt cuối các câu </a:t>
              </a:r>
              <a:r>
                <a:rPr lang="vi-VN" sz="3200" dirty="0" smtClean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rPr>
                <a:t>(7) và (11) </a:t>
              </a:r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</a:rPr>
                <a:t>dùng để kết thúc các câu hỏi.</a:t>
              </a:r>
              <a:endParaRPr lang="en-US" sz="3200" dirty="0">
                <a:solidFill>
                  <a:schemeClr val="accent6">
                    <a:lumMod val="75000"/>
                  </a:schemeClr>
                </a:solidFill>
                <a:latin typeface="Baloo 2" pitchFamily="2" charset="0"/>
                <a:cs typeface="Baloo 2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6528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7135" y="296562"/>
            <a:ext cx="11763633" cy="636373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7250" y="1212647"/>
            <a:ext cx="755741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kern="1000" dirty="0" smtClean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Kỉ lục </a:t>
            </a:r>
            <a:r>
              <a:rPr lang="vi-VN" sz="4000" b="1" kern="1000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thế giới</a:t>
            </a:r>
          </a:p>
          <a:p>
            <a:pPr algn="just"/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Một vận động viên đang tích cực luyện tập để tham gia thế vận hội. Không may, anh bị cảm nặng. Bác sĩ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bảo:</a:t>
            </a:r>
            <a:endParaRPr lang="vi-VN" sz="2800" kern="1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 algn="just"/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- Anh sốt cao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lắm! </a:t>
            </a:r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Hãy nghỉ ngơi ít ngày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đã!</a:t>
            </a:r>
            <a:endParaRPr lang="vi-VN" sz="2800" kern="1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 algn="just"/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Người bệnh hỏi:</a:t>
            </a:r>
          </a:p>
          <a:p>
            <a:pPr algn="just"/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- </a:t>
            </a:r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Thưa bác sĩ, tôi sốt bao nhiêu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độ?</a:t>
            </a:r>
            <a:endParaRPr lang="vi-VN" sz="2800" kern="1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 algn="just"/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Bác sĩ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đáp:</a:t>
            </a:r>
            <a:endParaRPr lang="vi-VN" sz="2800" kern="1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 algn="just"/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- Bốn mươi mốt độ.</a:t>
            </a:r>
          </a:p>
          <a:p>
            <a:pPr algn="just"/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Nghe thấy thế, anh chàng ngồi phắt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dậy:</a:t>
            </a:r>
            <a:endParaRPr lang="vi-VN" sz="2800" kern="1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 algn="just"/>
            <a:r>
              <a:rPr lang="en-US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-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Thế </a:t>
            </a:r>
            <a:r>
              <a:rPr lang="vi-VN" sz="2800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kỉ lục thế giới là bao </a:t>
            </a:r>
            <a:r>
              <a:rPr lang="vi-VN" sz="2800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nhiêu?                  </a:t>
            </a:r>
            <a:endParaRPr lang="en-US" sz="2800" kern="1000" dirty="0" smtClean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 algn="just"/>
            <a:r>
              <a:rPr lang="en-US" sz="2800" b="1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2800" b="1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                                  </a:t>
            </a:r>
            <a:r>
              <a:rPr lang="vi-VN" sz="2800" b="1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MINH </a:t>
            </a:r>
            <a:r>
              <a:rPr lang="vi-VN" sz="2800" b="1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CHÂU </a:t>
            </a:r>
            <a:r>
              <a:rPr lang="vi-VN" sz="2800" i="1" kern="1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sưu </a:t>
            </a:r>
            <a:r>
              <a:rPr lang="vi-VN" sz="2800" i="1" kern="1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tầm</a:t>
            </a:r>
            <a:endParaRPr lang="vi-VN" sz="2800" i="1" kern="1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8731" y="2800517"/>
            <a:ext cx="593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(4)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6193" y="2723403"/>
            <a:ext cx="767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(5)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grpSp>
        <p:nvGrpSpPr>
          <p:cNvPr id="19" name="组合 8">
            <a:extLst>
              <a:ext uri="{FF2B5EF4-FFF2-40B4-BE49-F238E27FC236}">
                <a16:creationId xmlns:a16="http://schemas.microsoft.com/office/drawing/2014/main" xmlns="" id="{5CD65150-5ED9-45A5-9105-E950B27A4E2B}"/>
              </a:ext>
            </a:extLst>
          </p:cNvPr>
          <p:cNvGrpSpPr/>
          <p:nvPr/>
        </p:nvGrpSpPr>
        <p:grpSpPr>
          <a:xfrm>
            <a:off x="849785" y="37245"/>
            <a:ext cx="10306685" cy="739545"/>
            <a:chOff x="1365" y="1117"/>
            <a:chExt cx="16231" cy="1728"/>
          </a:xfrm>
        </p:grpSpPr>
        <p:sp>
          <p:nvSpPr>
            <p:cNvPr id="20" name="圆角矩形 7">
              <a:extLst>
                <a:ext uri="{FF2B5EF4-FFF2-40B4-BE49-F238E27FC236}">
                  <a16:creationId xmlns:a16="http://schemas.microsoft.com/office/drawing/2014/main" xmlns="" id="{7F3AAAF8-EA1D-4313-9FB9-2C2F1AC3DE15}"/>
                </a:ext>
              </a:extLst>
            </p:cNvPr>
            <p:cNvSpPr/>
            <p:nvPr/>
          </p:nvSpPr>
          <p:spPr>
            <a:xfrm>
              <a:off x="1473" y="1633"/>
              <a:ext cx="1612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200" b="1" spc="-300">
                  <a:solidFill>
                    <a:srgbClr val="5F7700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21" name="圆角矩形 5">
              <a:extLst>
                <a:ext uri="{FF2B5EF4-FFF2-40B4-BE49-F238E27FC236}">
                  <a16:creationId xmlns:a16="http://schemas.microsoft.com/office/drawing/2014/main" xmlns="" id="{4C89A3C8-173E-48B2-90AC-BFFF6E817541}"/>
                </a:ext>
              </a:extLst>
            </p:cNvPr>
            <p:cNvSpPr/>
            <p:nvPr/>
          </p:nvSpPr>
          <p:spPr>
            <a:xfrm>
              <a:off x="1365" y="1117"/>
              <a:ext cx="16123" cy="1620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vi-VN" altLang="zh-CN" sz="3200" b="1" spc="-300" dirty="0" smtClean="0">
                  <a:solidFill>
                    <a:schemeClr val="bg1"/>
                  </a:solidFill>
                  <a:latin typeface="Baloo 2" pitchFamily="2" charset="0"/>
                  <a:ea typeface="字魂189号-星岩乐黑体" panose="00000500000000000000" charset="-122"/>
                  <a:cs typeface="Baloo 2" pitchFamily="2" charset="0"/>
                  <a:sym typeface="+mn-lt"/>
                </a:rPr>
                <a:t>Tác  dụng  của  dấu  chấm  than</a:t>
              </a:r>
              <a:endParaRPr lang="zh-CN" altLang="en-US" sz="3200" b="1" spc="-300" dirty="0">
                <a:solidFill>
                  <a:schemeClr val="bg1"/>
                </a:solidFill>
                <a:effectLst/>
                <a:latin typeface="Baloo 2" pitchFamily="2" charset="0"/>
                <a:ea typeface="字魂189号-星岩乐黑体" panose="00000500000000000000" charset="-122"/>
                <a:cs typeface="Baloo 2" pitchFamily="2" charset="0"/>
                <a:sym typeface="+mn-l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064264" y="2871004"/>
            <a:ext cx="4448433" cy="3508913"/>
            <a:chOff x="7064264" y="2871004"/>
            <a:chExt cx="4448433" cy="350891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35150880-4B1D-4364-A329-AADC47609B5B}"/>
                </a:ext>
              </a:extLst>
            </p:cNvPr>
            <p:cNvGrpSpPr/>
            <p:nvPr/>
          </p:nvGrpSpPr>
          <p:grpSpPr>
            <a:xfrm>
              <a:off x="7064264" y="2871004"/>
              <a:ext cx="4448433" cy="3508913"/>
              <a:chOff x="609600" y="1771650"/>
              <a:chExt cx="5313576" cy="4188882"/>
            </a:xfrm>
          </p:grpSpPr>
          <p:sp>
            <p:nvSpPr>
              <p:cNvPr id="17" name="Rectangle: Rounded Corners 2">
                <a:extLst>
                  <a:ext uri="{FF2B5EF4-FFF2-40B4-BE49-F238E27FC236}">
                    <a16:creationId xmlns:a16="http://schemas.microsoft.com/office/drawing/2014/main" xmlns="" id="{0AFD7BA0-8298-4D25-BE22-04317A2953FF}"/>
                  </a:ext>
                </a:extLst>
              </p:cNvPr>
              <p:cNvSpPr/>
              <p:nvPr/>
            </p:nvSpPr>
            <p:spPr>
              <a:xfrm>
                <a:off x="609600" y="2043853"/>
                <a:ext cx="5313576" cy="3916679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Flowchart: Terminator 17">
                <a:extLst>
                  <a:ext uri="{FF2B5EF4-FFF2-40B4-BE49-F238E27FC236}">
                    <a16:creationId xmlns:a16="http://schemas.microsoft.com/office/drawing/2014/main" xmlns="" id="{755D9655-6828-47C5-8866-64C439E8B589}"/>
                  </a:ext>
                </a:extLst>
              </p:cNvPr>
              <p:cNvSpPr/>
              <p:nvPr/>
            </p:nvSpPr>
            <p:spPr>
              <a:xfrm>
                <a:off x="1896535" y="1771650"/>
                <a:ext cx="2590800" cy="540465"/>
              </a:xfrm>
              <a:prstGeom prst="flowChartTerminator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 smtClean="0">
                    <a:solidFill>
                      <a:srgbClr val="5F7700"/>
                    </a:solidFill>
                    <a:latin typeface="Baloo 2" pitchFamily="2" charset="0"/>
                    <a:cs typeface="Baloo 2" pitchFamily="2" charset="0"/>
                  </a:rPr>
                  <a:t>Tác dụng</a:t>
                </a:r>
                <a:endParaRPr lang="en-US" sz="3600" dirty="0">
                  <a:solidFill>
                    <a:srgbClr val="5F77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7356411" y="3583054"/>
              <a:ext cx="380005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</a:rPr>
                <a:t>Dấu chấm than đặt cuối các câu </a:t>
              </a:r>
              <a:r>
                <a:rPr lang="vi-VN" sz="3200" dirty="0" smtClean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rPr>
                <a:t>(4) và (5) </a:t>
              </a:r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</a:rPr>
                <a:t>dùng để kết thúc các câu cảm (câu 4), </a:t>
              </a:r>
            </a:p>
            <a:p>
              <a:pPr algn="ctr"/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</a:rPr>
                <a:t>câu khiến (câu 5).</a:t>
              </a:r>
              <a:endParaRPr lang="en-US" sz="3200" dirty="0">
                <a:solidFill>
                  <a:schemeClr val="accent6">
                    <a:lumMod val="75000"/>
                  </a:schemeClr>
                </a:solidFill>
                <a:latin typeface="Baloo 2" pitchFamily="2" charset="0"/>
                <a:cs typeface="Baloo 2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02687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306B2557-EDA2-434E-BCA1-AEF91036A168}"/>
              </a:ext>
            </a:extLst>
          </p:cNvPr>
          <p:cNvSpPr/>
          <p:nvPr/>
        </p:nvSpPr>
        <p:spPr>
          <a:xfrm>
            <a:off x="5007152" y="1026293"/>
            <a:ext cx="2112428" cy="579030"/>
          </a:xfrm>
          <a:prstGeom prst="roundRect">
            <a:avLst>
              <a:gd name="adj" fmla="val 50000"/>
            </a:avLst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xmlns="" id="{9AC77FD6-96AE-4798-BC17-D26322A78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299053"/>
              </p:ext>
            </p:extLst>
          </p:nvPr>
        </p:nvGraphicFramePr>
        <p:xfrm>
          <a:off x="883032" y="1795734"/>
          <a:ext cx="10880599" cy="3368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7669">
                  <a:extLst>
                    <a:ext uri="{9D8B030D-6E8A-4147-A177-3AD203B41FA5}">
                      <a16:colId xmlns:a16="http://schemas.microsoft.com/office/drawing/2014/main" xmlns="" val="639688116"/>
                    </a:ext>
                  </a:extLst>
                </a:gridCol>
                <a:gridCol w="2932408">
                  <a:extLst>
                    <a:ext uri="{9D8B030D-6E8A-4147-A177-3AD203B41FA5}">
                      <a16:colId xmlns:a16="http://schemas.microsoft.com/office/drawing/2014/main" xmlns="" val="656609574"/>
                    </a:ext>
                  </a:extLst>
                </a:gridCol>
                <a:gridCol w="5600522">
                  <a:extLst>
                    <a:ext uri="{9D8B030D-6E8A-4147-A177-3AD203B41FA5}">
                      <a16:colId xmlns:a16="http://schemas.microsoft.com/office/drawing/2014/main" xmlns="" val="2004234792"/>
                    </a:ext>
                  </a:extLst>
                </a:gridCol>
              </a:tblGrid>
              <a:tr h="461024"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3200" dirty="0" smtClean="0">
                          <a:solidFill>
                            <a:srgbClr val="002060"/>
                          </a:solidFill>
                          <a:latin typeface="Baloo 2" pitchFamily="2" charset="0"/>
                          <a:cs typeface="Baloo 2" pitchFamily="2" charset="0"/>
                        </a:rPr>
                        <a:t>Câu</a:t>
                      </a:r>
                      <a:r>
                        <a:rPr lang="vi-VN" altLang="zh-CN" sz="3200" baseline="0" dirty="0" smtClean="0">
                          <a:solidFill>
                            <a:srgbClr val="002060"/>
                          </a:solidFill>
                          <a:latin typeface="Baloo 2" pitchFamily="2" charset="0"/>
                          <a:cs typeface="Baloo 2" pitchFamily="2" charset="0"/>
                        </a:rPr>
                        <a:t> </a:t>
                      </a:r>
                      <a:endParaRPr lang="zh-CN" altLang="en-US" sz="3200" dirty="0">
                        <a:solidFill>
                          <a:srgbClr val="002060"/>
                        </a:solidFill>
                        <a:latin typeface="Baloo 2" pitchFamily="2" charset="0"/>
                        <a:cs typeface="Baloo 2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3200" dirty="0" smtClean="0">
                          <a:solidFill>
                            <a:srgbClr val="002060"/>
                          </a:solidFill>
                          <a:latin typeface="Baloo 2" pitchFamily="2" charset="0"/>
                          <a:cs typeface="Baloo 2" pitchFamily="2" charset="0"/>
                        </a:rPr>
                        <a:t>Dấu</a:t>
                      </a:r>
                      <a:r>
                        <a:rPr lang="vi-VN" altLang="zh-CN" sz="3200" baseline="0" dirty="0" smtClean="0">
                          <a:solidFill>
                            <a:srgbClr val="002060"/>
                          </a:solidFill>
                          <a:latin typeface="Baloo 2" pitchFamily="2" charset="0"/>
                          <a:cs typeface="Baloo 2" pitchFamily="2" charset="0"/>
                        </a:rPr>
                        <a:t> câu</a:t>
                      </a:r>
                      <a:endParaRPr lang="zh-CN" altLang="en-US" sz="3200" dirty="0">
                        <a:solidFill>
                          <a:srgbClr val="002060"/>
                        </a:solidFill>
                        <a:latin typeface="Baloo 2" pitchFamily="2" charset="0"/>
                        <a:cs typeface="Baloo 2" pitchFamily="2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3200" dirty="0" smtClean="0">
                          <a:solidFill>
                            <a:srgbClr val="002060"/>
                          </a:solidFill>
                          <a:latin typeface="Baloo 2" pitchFamily="2" charset="0"/>
                          <a:cs typeface="Baloo 2" pitchFamily="2" charset="0"/>
                        </a:rPr>
                        <a:t>Tác</a:t>
                      </a:r>
                      <a:r>
                        <a:rPr lang="vi-VN" altLang="zh-CN" sz="3200" baseline="0" dirty="0" smtClean="0">
                          <a:solidFill>
                            <a:srgbClr val="002060"/>
                          </a:solidFill>
                          <a:latin typeface="Baloo 2" pitchFamily="2" charset="0"/>
                          <a:cs typeface="Baloo 2" pitchFamily="2" charset="0"/>
                        </a:rPr>
                        <a:t> dụng</a:t>
                      </a:r>
                      <a:endParaRPr lang="zh-CN" altLang="en-US" sz="3200" dirty="0">
                        <a:solidFill>
                          <a:srgbClr val="002060"/>
                        </a:solidFill>
                        <a:latin typeface="Baloo 2" pitchFamily="2" charset="0"/>
                        <a:cs typeface="Baloo 2" pitchFamily="2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07488212"/>
                  </a:ext>
                </a:extLst>
              </a:tr>
              <a:tr h="655706">
                <a:tc>
                  <a:txBody>
                    <a:bodyPr/>
                    <a:lstStyle/>
                    <a:p>
                      <a:pPr marL="271463" indent="-271463" algn="l"/>
                      <a:r>
                        <a:rPr lang="vi-VN" altLang="zh-CN" sz="3200" dirty="0" smtClean="0">
                          <a:solidFill>
                            <a:srgbClr val="002060"/>
                          </a:solidFill>
                          <a:latin typeface="Baloo 2" pitchFamily="2" charset="0"/>
                          <a:cs typeface="Baloo 2" pitchFamily="2" charset="0"/>
                        </a:rPr>
                        <a:t> Câu (1),</a:t>
                      </a:r>
                      <a:r>
                        <a:rPr lang="vi-VN" altLang="zh-CN" sz="3200" baseline="0" dirty="0" smtClean="0">
                          <a:solidFill>
                            <a:srgbClr val="002060"/>
                          </a:solidFill>
                          <a:latin typeface="Baloo 2" pitchFamily="2" charset="0"/>
                          <a:cs typeface="Baloo 2" pitchFamily="2" charset="0"/>
                        </a:rPr>
                        <a:t> (2)    và (9) </a:t>
                      </a:r>
                      <a:endParaRPr lang="zh-CN" altLang="en-US" sz="3200" dirty="0">
                        <a:solidFill>
                          <a:srgbClr val="002060"/>
                        </a:solidFill>
                        <a:latin typeface="Baloo 2" pitchFamily="2" charset="0"/>
                        <a:cs typeface="Baloo 2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3200" dirty="0" smtClean="0">
                          <a:solidFill>
                            <a:srgbClr val="002060"/>
                          </a:solidFill>
                          <a:latin typeface="Baloo 2" pitchFamily="2" charset="0"/>
                          <a:cs typeface="Baloo 2" pitchFamily="2" charset="0"/>
                        </a:rPr>
                        <a:t>Dấu</a:t>
                      </a:r>
                      <a:r>
                        <a:rPr lang="vi-VN" altLang="zh-CN" sz="3200" baseline="0" dirty="0" smtClean="0">
                          <a:solidFill>
                            <a:srgbClr val="002060"/>
                          </a:solidFill>
                          <a:latin typeface="Baloo 2" pitchFamily="2" charset="0"/>
                          <a:cs typeface="Baloo 2" pitchFamily="2" charset="0"/>
                        </a:rPr>
                        <a:t> chấm</a:t>
                      </a:r>
                      <a:endParaRPr lang="en-US" altLang="zh-CN" sz="3200" dirty="0">
                        <a:solidFill>
                          <a:srgbClr val="002060"/>
                        </a:solidFill>
                        <a:latin typeface="Baloo 2" pitchFamily="2" charset="0"/>
                        <a:cs typeface="Baloo 2" pitchFamily="2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200" b="1" i="0" dirty="0" smtClean="0">
                          <a:solidFill>
                            <a:srgbClr val="002060"/>
                          </a:solidFill>
                          <a:effectLst/>
                          <a:latin typeface="Baloo 2" pitchFamily="2" charset="0"/>
                          <a:cs typeface="Baloo 2" pitchFamily="2" charset="0"/>
                        </a:rPr>
                        <a:t>Dùng để kết thúc các câu kể.</a:t>
                      </a:r>
                      <a:endParaRPr lang="vi-VN" sz="3200" b="1" i="0" dirty="0" smtClean="0">
                        <a:solidFill>
                          <a:srgbClr val="002060"/>
                        </a:solidFill>
                        <a:effectLst/>
                        <a:latin typeface="Baloo 2" pitchFamily="2" charset="0"/>
                        <a:ea typeface="SimSun" panose="02010600030101010101" pitchFamily="2" charset="-122"/>
                        <a:cs typeface="Baloo 2" pitchFamily="2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64731678"/>
                  </a:ext>
                </a:extLst>
              </a:tr>
              <a:tr h="655706"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3200" dirty="0" smtClean="0">
                          <a:solidFill>
                            <a:srgbClr val="002060"/>
                          </a:solidFill>
                          <a:latin typeface="Baloo 2" pitchFamily="2" charset="0"/>
                          <a:cs typeface="Baloo 2" pitchFamily="2" charset="0"/>
                        </a:rPr>
                        <a:t>Câu</a:t>
                      </a:r>
                      <a:r>
                        <a:rPr lang="vi-VN" altLang="zh-CN" sz="3200" baseline="0" dirty="0" smtClean="0">
                          <a:solidFill>
                            <a:srgbClr val="002060"/>
                          </a:solidFill>
                          <a:latin typeface="Baloo 2" pitchFamily="2" charset="0"/>
                          <a:cs typeface="Baloo 2" pitchFamily="2" charset="0"/>
                        </a:rPr>
                        <a:t> (7) và (11)</a:t>
                      </a:r>
                      <a:endParaRPr lang="zh-CN" altLang="en-US" sz="3200" dirty="0">
                        <a:solidFill>
                          <a:srgbClr val="002060"/>
                        </a:solidFill>
                        <a:latin typeface="Baloo 2" pitchFamily="2" charset="0"/>
                        <a:cs typeface="Baloo 2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3200" dirty="0" smtClean="0">
                          <a:solidFill>
                            <a:srgbClr val="002060"/>
                          </a:solidFill>
                          <a:latin typeface="Baloo 2" pitchFamily="2" charset="0"/>
                          <a:cs typeface="Baloo 2" pitchFamily="2" charset="0"/>
                        </a:rPr>
                        <a:t>Dấu</a:t>
                      </a:r>
                      <a:r>
                        <a:rPr lang="vi-VN" altLang="zh-CN" sz="3200" baseline="0" dirty="0" smtClean="0">
                          <a:solidFill>
                            <a:srgbClr val="002060"/>
                          </a:solidFill>
                          <a:latin typeface="Baloo 2" pitchFamily="2" charset="0"/>
                          <a:cs typeface="Baloo 2" pitchFamily="2" charset="0"/>
                        </a:rPr>
                        <a:t> chấm hỏi</a:t>
                      </a:r>
                      <a:endParaRPr lang="zh-CN" altLang="en-US" sz="3200" dirty="0">
                        <a:solidFill>
                          <a:srgbClr val="002060"/>
                        </a:solidFill>
                        <a:latin typeface="Baloo 2" pitchFamily="2" charset="0"/>
                        <a:cs typeface="Baloo 2" pitchFamily="2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200" b="1" i="0" dirty="0" smtClean="0">
                          <a:solidFill>
                            <a:srgbClr val="002060"/>
                          </a:solidFill>
                          <a:effectLst/>
                          <a:latin typeface="Baloo 2" pitchFamily="2" charset="0"/>
                          <a:cs typeface="Baloo 2" pitchFamily="2" charset="0"/>
                        </a:rPr>
                        <a:t>Dùng để kết thúc các câu </a:t>
                      </a:r>
                      <a:r>
                        <a:rPr lang="vi-VN" sz="3200" b="1" i="0" dirty="0" smtClean="0">
                          <a:solidFill>
                            <a:srgbClr val="002060"/>
                          </a:solidFill>
                          <a:effectLst/>
                          <a:latin typeface="Baloo 2" pitchFamily="2" charset="0"/>
                          <a:cs typeface="Baloo 2" pitchFamily="2" charset="0"/>
                        </a:rPr>
                        <a:t>hỏi</a:t>
                      </a:r>
                      <a:r>
                        <a:rPr lang="nl-NL" sz="3200" b="1" i="0" dirty="0" smtClean="0">
                          <a:solidFill>
                            <a:srgbClr val="002060"/>
                          </a:solidFill>
                          <a:effectLst/>
                          <a:latin typeface="Baloo 2" pitchFamily="2" charset="0"/>
                          <a:cs typeface="Baloo 2" pitchFamily="2" charset="0"/>
                        </a:rPr>
                        <a:t>.</a:t>
                      </a:r>
                      <a:endParaRPr lang="vi-VN" sz="3200" b="1" i="0" dirty="0" smtClean="0">
                        <a:solidFill>
                          <a:srgbClr val="002060"/>
                        </a:solidFill>
                        <a:effectLst/>
                        <a:latin typeface="Baloo 2" pitchFamily="2" charset="0"/>
                        <a:ea typeface="SimSun" panose="02010600030101010101" pitchFamily="2" charset="-122"/>
                        <a:cs typeface="Baloo 2" pitchFamily="2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67319142"/>
                  </a:ext>
                </a:extLst>
              </a:tr>
              <a:tr h="655706"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3200" dirty="0" smtClean="0">
                          <a:solidFill>
                            <a:srgbClr val="002060"/>
                          </a:solidFill>
                          <a:latin typeface="Baloo 2" pitchFamily="2" charset="0"/>
                          <a:cs typeface="Baloo 2" pitchFamily="2" charset="0"/>
                        </a:rPr>
                        <a:t>Câu</a:t>
                      </a:r>
                      <a:r>
                        <a:rPr lang="vi-VN" altLang="zh-CN" sz="3200" baseline="0" dirty="0" smtClean="0">
                          <a:solidFill>
                            <a:srgbClr val="002060"/>
                          </a:solidFill>
                          <a:latin typeface="Baloo 2" pitchFamily="2" charset="0"/>
                          <a:cs typeface="Baloo 2" pitchFamily="2" charset="0"/>
                        </a:rPr>
                        <a:t> (4) và (5)</a:t>
                      </a:r>
                      <a:endParaRPr lang="zh-CN" altLang="en-US" sz="3200" dirty="0">
                        <a:solidFill>
                          <a:srgbClr val="002060"/>
                        </a:solidFill>
                        <a:latin typeface="Baloo 2" pitchFamily="2" charset="0"/>
                        <a:cs typeface="Baloo 2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3200" dirty="0" smtClean="0">
                          <a:solidFill>
                            <a:srgbClr val="002060"/>
                          </a:solidFill>
                          <a:latin typeface="Baloo 2" pitchFamily="2" charset="0"/>
                          <a:cs typeface="Baloo 2" pitchFamily="2" charset="0"/>
                        </a:rPr>
                        <a:t>Dấu</a:t>
                      </a:r>
                      <a:r>
                        <a:rPr lang="vi-VN" altLang="zh-CN" sz="3200" baseline="0" dirty="0" smtClean="0">
                          <a:solidFill>
                            <a:srgbClr val="002060"/>
                          </a:solidFill>
                          <a:latin typeface="Baloo 2" pitchFamily="2" charset="0"/>
                          <a:cs typeface="Baloo 2" pitchFamily="2" charset="0"/>
                        </a:rPr>
                        <a:t> chấm than</a:t>
                      </a:r>
                      <a:endParaRPr lang="zh-CN" altLang="en-US" sz="3200" dirty="0">
                        <a:solidFill>
                          <a:srgbClr val="002060"/>
                        </a:solidFill>
                        <a:latin typeface="Baloo 2" pitchFamily="2" charset="0"/>
                        <a:cs typeface="Baloo 2" pitchFamily="2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200" b="1" i="0" dirty="0" smtClean="0">
                          <a:solidFill>
                            <a:srgbClr val="002060"/>
                          </a:solidFill>
                          <a:effectLst/>
                          <a:latin typeface="Baloo 2" pitchFamily="2" charset="0"/>
                          <a:cs typeface="Baloo 2" pitchFamily="2" charset="0"/>
                        </a:rPr>
                        <a:t>Dùng để kết thúc các câu </a:t>
                      </a:r>
                      <a:r>
                        <a:rPr lang="vi-VN" sz="3200" b="1" i="0" dirty="0" smtClean="0">
                          <a:solidFill>
                            <a:srgbClr val="002060"/>
                          </a:solidFill>
                          <a:effectLst/>
                          <a:latin typeface="Baloo 2" pitchFamily="2" charset="0"/>
                          <a:cs typeface="Baloo 2" pitchFamily="2" charset="0"/>
                        </a:rPr>
                        <a:t>cảm (Câu</a:t>
                      </a:r>
                      <a:r>
                        <a:rPr lang="vi-VN" sz="3200" b="1" i="0" baseline="0" dirty="0" smtClean="0">
                          <a:solidFill>
                            <a:srgbClr val="002060"/>
                          </a:solidFill>
                          <a:effectLst/>
                          <a:latin typeface="Baloo 2" pitchFamily="2" charset="0"/>
                          <a:cs typeface="Baloo 2" pitchFamily="2" charset="0"/>
                        </a:rPr>
                        <a:t> 4)</a:t>
                      </a:r>
                      <a:r>
                        <a:rPr lang="vi-VN" sz="3200" b="1" i="0" dirty="0" smtClean="0">
                          <a:solidFill>
                            <a:srgbClr val="002060"/>
                          </a:solidFill>
                          <a:effectLst/>
                          <a:latin typeface="Baloo 2" pitchFamily="2" charset="0"/>
                          <a:cs typeface="Baloo 2" pitchFamily="2" charset="0"/>
                        </a:rPr>
                        <a:t>,</a:t>
                      </a:r>
                      <a:r>
                        <a:rPr lang="vi-VN" sz="3200" b="1" i="0" baseline="0" dirty="0" smtClean="0">
                          <a:solidFill>
                            <a:srgbClr val="002060"/>
                          </a:solidFill>
                          <a:effectLst/>
                          <a:latin typeface="Baloo 2" pitchFamily="2" charset="0"/>
                          <a:cs typeface="Baloo 2" pitchFamily="2" charset="0"/>
                        </a:rPr>
                        <a:t> câu khiến (câu 5).</a:t>
                      </a:r>
                      <a:endParaRPr lang="vi-VN" sz="3200" b="1" i="0" dirty="0" smtClean="0">
                        <a:solidFill>
                          <a:srgbClr val="002060"/>
                        </a:solidFill>
                        <a:effectLst/>
                        <a:latin typeface="Baloo 2" pitchFamily="2" charset="0"/>
                        <a:ea typeface="SimSun" panose="02010600030101010101" pitchFamily="2" charset="-122"/>
                        <a:cs typeface="Baloo 2" pitchFamily="2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8079912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175694" y="976865"/>
            <a:ext cx="3800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Bài 1</a:t>
            </a:r>
            <a:endParaRPr lang="en-US" sz="4400" b="1" dirty="0">
              <a:solidFill>
                <a:srgbClr val="FFC000"/>
              </a:solidFill>
              <a:latin typeface="Baloo 2" pitchFamily="2" charset="0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941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4">
            <a:extLst>
              <a:ext uri="{FF2B5EF4-FFF2-40B4-BE49-F238E27FC236}">
                <a16:creationId xmlns:a16="http://schemas.microsoft.com/office/drawing/2014/main" xmlns="" id="{3E514DFE-8F68-4686-A889-5049D2BDDF54}"/>
              </a:ext>
            </a:extLst>
          </p:cNvPr>
          <p:cNvSpPr/>
          <p:nvPr/>
        </p:nvSpPr>
        <p:spPr>
          <a:xfrm>
            <a:off x="123568" y="2569563"/>
            <a:ext cx="11791173" cy="2488760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4726" y="940002"/>
            <a:ext cx="1023769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nl-NL" sz="4400" dirty="0" smtClean="0">
                <a:solidFill>
                  <a:srgbClr val="FF0000"/>
                </a:solidFill>
                <a:latin typeface="UVF Lobster12" panose="02000506000000020003" pitchFamily="2" charset="0"/>
                <a:ea typeface="SimSun" panose="02010600030101010101" pitchFamily="2" charset="-122"/>
                <a:cs typeface="Baloo 2" pitchFamily="2" charset="0"/>
              </a:rPr>
              <a:t>Tính </a:t>
            </a:r>
            <a:r>
              <a:rPr lang="nl-NL" sz="4400" dirty="0">
                <a:solidFill>
                  <a:srgbClr val="FF0000"/>
                </a:solidFill>
                <a:latin typeface="UVF Lobster12" panose="02000506000000020003" pitchFamily="2" charset="0"/>
                <a:ea typeface="SimSun" panose="02010600030101010101" pitchFamily="2" charset="-122"/>
                <a:cs typeface="Baloo 2" pitchFamily="2" charset="0"/>
              </a:rPr>
              <a:t>khôi hài của mẩu chuyện vui </a:t>
            </a:r>
            <a:endParaRPr lang="vi-VN" sz="4400" dirty="0" smtClean="0">
              <a:solidFill>
                <a:srgbClr val="FF0000"/>
              </a:solidFill>
              <a:latin typeface="UVF Lobster12" panose="02000506000000020003" pitchFamily="2" charset="0"/>
              <a:ea typeface="SimSun" panose="02010600030101010101" pitchFamily="2" charset="-122"/>
              <a:cs typeface="Baloo 2" pitchFamily="2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nl-NL" sz="4400" i="1" dirty="0" smtClean="0">
                <a:solidFill>
                  <a:srgbClr val="00B050"/>
                </a:solidFill>
                <a:latin typeface="UVF Lobster12" panose="02000506000000020003" pitchFamily="2" charset="0"/>
                <a:ea typeface="SimSun" panose="02010600030101010101" pitchFamily="2" charset="-122"/>
                <a:cs typeface="Baloo 2" pitchFamily="2" charset="0"/>
              </a:rPr>
              <a:t>Kỉ </a:t>
            </a:r>
            <a:r>
              <a:rPr lang="nl-NL" sz="4400" i="1" dirty="0">
                <a:solidFill>
                  <a:srgbClr val="00B050"/>
                </a:solidFill>
                <a:latin typeface="UVF Lobster12" panose="02000506000000020003" pitchFamily="2" charset="0"/>
                <a:ea typeface="SimSun" panose="02010600030101010101" pitchFamily="2" charset="-122"/>
                <a:cs typeface="Baloo 2" pitchFamily="2" charset="0"/>
              </a:rPr>
              <a:t>lục thế giới</a:t>
            </a:r>
            <a:r>
              <a:rPr lang="nl-NL" sz="4400" dirty="0">
                <a:solidFill>
                  <a:srgbClr val="00B050"/>
                </a:solidFill>
                <a:latin typeface="UVF Lobster12" panose="02000506000000020003" pitchFamily="2" charset="0"/>
                <a:ea typeface="SimSun" panose="02010600030101010101" pitchFamily="2" charset="-122"/>
                <a:cs typeface="Baloo 2" pitchFamily="2" charset="0"/>
              </a:rPr>
              <a:t> </a:t>
            </a:r>
            <a:r>
              <a:rPr lang="nl-NL" sz="4400" dirty="0">
                <a:solidFill>
                  <a:srgbClr val="FF0000"/>
                </a:solidFill>
                <a:latin typeface="UVF Lobster12" panose="02000506000000020003" pitchFamily="2" charset="0"/>
                <a:ea typeface="SimSun" panose="02010600030101010101" pitchFamily="2" charset="-122"/>
                <a:cs typeface="Baloo 2" pitchFamily="2" charset="0"/>
              </a:rPr>
              <a:t>là </a:t>
            </a:r>
            <a:r>
              <a:rPr lang="nl-NL" sz="4400" dirty="0" smtClean="0">
                <a:solidFill>
                  <a:srgbClr val="FF0000"/>
                </a:solidFill>
                <a:latin typeface="UVF Lobster12" panose="02000506000000020003" pitchFamily="2" charset="0"/>
                <a:ea typeface="SimSun" panose="02010600030101010101" pitchFamily="2" charset="-122"/>
                <a:cs typeface="Baloo 2" pitchFamily="2" charset="0"/>
              </a:rPr>
              <a:t>gì?</a:t>
            </a:r>
            <a:endParaRPr lang="vi-VN" sz="4400" b="1" dirty="0">
              <a:solidFill>
                <a:srgbClr val="FF0000"/>
              </a:solidFill>
              <a:effectLst/>
              <a:latin typeface="Baloo 2" pitchFamily="2" charset="0"/>
              <a:ea typeface="SimSun" panose="02010600030101010101" pitchFamily="2" charset="-122"/>
              <a:cs typeface="Baloo 2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93576" y="2782892"/>
            <a:ext cx="89288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600"/>
              </a:spcBef>
              <a:spcAft>
                <a:spcPts val="600"/>
              </a:spcAft>
            </a:pPr>
            <a:r>
              <a:rPr lang="nl-NL" sz="3200" dirty="0" smtClean="0">
                <a:solidFill>
                  <a:srgbClr val="000000"/>
                </a:solidFill>
                <a:latin typeface="Baloo 2" pitchFamily="2" charset="0"/>
                <a:ea typeface="SimSun" panose="02010600030101010101" pitchFamily="2" charset="-122"/>
                <a:cs typeface="Baloo 2" pitchFamily="2" charset="0"/>
              </a:rPr>
              <a:t> Vận </a:t>
            </a:r>
            <a:r>
              <a:rPr lang="nl-NL" sz="3200" dirty="0">
                <a:solidFill>
                  <a:srgbClr val="000000"/>
                </a:solidFill>
                <a:latin typeface="Baloo 2" pitchFamily="2" charset="0"/>
                <a:ea typeface="SimSun" panose="02010600030101010101" pitchFamily="2" charset="-122"/>
                <a:cs typeface="Baloo 2" pitchFamily="2" charset="0"/>
              </a:rPr>
              <a:t>động viên lúc nào cũng chỉ nghĩ đến kỉ lục nên khi bác sĩ nói anh sốt 41 độ, anh hỏi ngay: </a:t>
            </a:r>
            <a:r>
              <a:rPr lang="nl-NL" sz="3200" i="1" dirty="0">
                <a:solidFill>
                  <a:srgbClr val="000000"/>
                </a:solidFill>
                <a:latin typeface="Baloo 2" pitchFamily="2" charset="0"/>
                <a:ea typeface="SimSun" panose="02010600030101010101" pitchFamily="2" charset="-122"/>
                <a:cs typeface="Baloo 2" pitchFamily="2" charset="0"/>
              </a:rPr>
              <a:t>Kỉ lục thế giới (về sốt cao) là bao nhiêu</a:t>
            </a:r>
            <a:r>
              <a:rPr lang="nl-NL" sz="3200" dirty="0">
                <a:solidFill>
                  <a:srgbClr val="000000"/>
                </a:solidFill>
                <a:latin typeface="Baloo 2" pitchFamily="2" charset="0"/>
                <a:ea typeface="SimSun" panose="02010600030101010101" pitchFamily="2" charset="-122"/>
                <a:cs typeface="Baloo 2" pitchFamily="2" charset="0"/>
              </a:rPr>
              <a:t>. </a:t>
            </a:r>
            <a:r>
              <a:rPr lang="nl-NL" sz="3200" dirty="0" smtClean="0">
                <a:solidFill>
                  <a:srgbClr val="000000"/>
                </a:solidFill>
                <a:latin typeface="Baloo 2" pitchFamily="2" charset="0"/>
                <a:ea typeface="SimSun" panose="02010600030101010101" pitchFamily="2" charset="-122"/>
                <a:cs typeface="Baloo 2" pitchFamily="2" charset="0"/>
              </a:rPr>
              <a:t>Trong </a:t>
            </a:r>
            <a:r>
              <a:rPr lang="nl-NL" sz="3200" dirty="0">
                <a:solidFill>
                  <a:srgbClr val="000000"/>
                </a:solidFill>
                <a:latin typeface="Baloo 2" pitchFamily="2" charset="0"/>
                <a:ea typeface="SimSun" panose="02010600030101010101" pitchFamily="2" charset="-122"/>
                <a:cs typeface="Baloo 2" pitchFamily="2" charset="0"/>
              </a:rPr>
              <a:t>thực tế không có kỉ lục thế giới về sốt.</a:t>
            </a:r>
            <a:endParaRPr lang="vi-VN" sz="3200" b="1" dirty="0">
              <a:solidFill>
                <a:srgbClr val="000000"/>
              </a:solidFill>
              <a:effectLst/>
              <a:latin typeface="Baloo 2" pitchFamily="2" charset="0"/>
              <a:ea typeface="SimSun" panose="02010600030101010101" pitchFamily="2" charset="-122"/>
              <a:cs typeface="Baloo 2" pitchFamily="2" charset="0"/>
            </a:endParaRPr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xmlns="" id="{3D7FD903-98DB-4ED3-A516-23ABC2315A65}"/>
              </a:ext>
            </a:extLst>
          </p:cNvPr>
          <p:cNvSpPr/>
          <p:nvPr/>
        </p:nvSpPr>
        <p:spPr>
          <a:xfrm>
            <a:off x="223666" y="3436753"/>
            <a:ext cx="1722120" cy="754380"/>
          </a:xfrm>
          <a:prstGeom prst="rightArrow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3" name="Picture 2" descr="Đồ họa vector Đồ họa mạng di động Adobe Photoshop Speech Balloon Image - mũi  tên bằng gỗ 1000*1000 minh bạch Png Tải về miễn phí - Trái Cam, Màu Vàng,  Lời Nói Bóng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06186" y="5399903"/>
            <a:ext cx="1785814" cy="178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38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7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47135" y="160635"/>
            <a:ext cx="11763633" cy="6561438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7518" y="1235261"/>
            <a:ext cx="10960443" cy="6068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ctr">
              <a:spcBef>
                <a:spcPts val="500"/>
              </a:spcBef>
              <a:spcAft>
                <a:spcPts val="1200"/>
              </a:spcAft>
            </a:pP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Thiên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đường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endParaRPr lang="en-US" sz="2800" b="1" dirty="0" smtClean="0">
              <a:solidFill>
                <a:srgbClr val="FFC000"/>
              </a:solidFill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 algn="just">
              <a:spcBef>
                <a:spcPts val="500"/>
              </a:spcBef>
              <a:spcAft>
                <a:spcPts val="1200"/>
              </a:spcAft>
            </a:pPr>
            <a:r>
              <a:rPr lang="vi-VN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 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phố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-chi-tan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nằm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phía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nam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Mê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-hi-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cô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thiên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đường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đây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có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vẻ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mảnh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mai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còn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bà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lại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đẫy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mạnh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mẽ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mỗi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đình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khi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đứa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bé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sinh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ra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phái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đẹp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thì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400" dirty="0" smtClean="0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cả nhà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nhảy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cẫng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lên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vì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vui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sướng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hết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lời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tạ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ơn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đấng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tối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cao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 </a:t>
            </a:r>
            <a:endParaRPr lang="en-US" sz="2400" dirty="0" smtClean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 algn="just">
              <a:spcBef>
                <a:spcPts val="500"/>
              </a:spcBef>
              <a:spcAft>
                <a:spcPts val="1200"/>
              </a:spcAft>
            </a:pPr>
            <a:r>
              <a:rPr lang="vi-VN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 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Nhưng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điều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đáng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nói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quyền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lợi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bậc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thang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xã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hội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-chi-tan,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đứng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trên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hết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kế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đó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người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giả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trang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còn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nấc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cuối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cùng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...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điều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này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thể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hiện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nhiều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tập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quán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xã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hội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chẳng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hạn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muốn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tham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môt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lễ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hội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phải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mời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giá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vé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vào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cửa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20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pê-xô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dành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cho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chính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cống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hoặc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chàng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trai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giả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gái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còn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: 70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pê-xô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hiều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chàng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trai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mới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lớn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thèm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thuồng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quyền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lợi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đến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nỗi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có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lắm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anh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tìm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cách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trở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... con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gái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</a:t>
            </a:r>
            <a:endParaRPr lang="en-US" sz="2400" dirty="0" smtClean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                          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					</a:t>
            </a:r>
            <a:r>
              <a:rPr lang="en-US" sz="24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Theo </a:t>
            </a:r>
            <a:r>
              <a:rPr lang="en-US" sz="2400" i="1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Tạp</a:t>
            </a:r>
            <a:r>
              <a:rPr lang="en-US" sz="24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chí</a:t>
            </a:r>
            <a:r>
              <a:rPr lang="en-US" sz="24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4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THẾ GIỚI MỚI</a:t>
            </a:r>
            <a:endParaRPr lang="en-US" sz="2400" dirty="0" smtClean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 algn="r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 </a:t>
            </a:r>
            <a:endParaRPr lang="en-US" sz="2400" dirty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7351" y="281154"/>
            <a:ext cx="107112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</a:pPr>
            <a:r>
              <a:rPr lang="en-US" sz="2800" b="1" dirty="0" err="1">
                <a:solidFill>
                  <a:srgbClr val="FF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2: </a:t>
            </a:r>
            <a:r>
              <a:rPr lang="en-US" sz="2800" dirty="0" err="1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đặt</a:t>
            </a:r>
            <a:r>
              <a:rPr lang="en-US" sz="28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dấu</a:t>
            </a:r>
            <a:r>
              <a:rPr lang="en-US" sz="2800" b="1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chấm</a:t>
            </a:r>
            <a:r>
              <a:rPr lang="en-US" sz="2800" b="1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chỗ</a:t>
            </a:r>
            <a:r>
              <a:rPr lang="en-US" sz="28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? </a:t>
            </a:r>
            <a:r>
              <a:rPr lang="en-US" sz="2800" dirty="0" err="1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Viết</a:t>
            </a:r>
            <a:r>
              <a:rPr lang="en-US" sz="2800" dirty="0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đúng</a:t>
            </a:r>
            <a:r>
              <a:rPr lang="en-US" sz="28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quy</a:t>
            </a:r>
            <a:r>
              <a:rPr lang="en-US" sz="28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</a:t>
            </a:r>
            <a:endParaRPr lang="en-US" sz="2800" dirty="0">
              <a:uFill>
                <a:solidFill>
                  <a:srgbClr val="FF0000"/>
                </a:solidFill>
              </a:uFill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225114" y="653745"/>
            <a:ext cx="5350475" cy="442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95214" y="1137007"/>
            <a:ext cx="6269413" cy="47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9554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8">
            <a:extLst>
              <a:ext uri="{FF2B5EF4-FFF2-40B4-BE49-F238E27FC236}">
                <a16:creationId xmlns:a16="http://schemas.microsoft.com/office/drawing/2014/main" xmlns="" id="{6C9ACB49-5A30-4BBA-9E34-FCD522940921}"/>
              </a:ext>
            </a:extLst>
          </p:cNvPr>
          <p:cNvSpPr/>
          <p:nvPr/>
        </p:nvSpPr>
        <p:spPr>
          <a:xfrm>
            <a:off x="203200" y="3852335"/>
            <a:ext cx="11783368" cy="1173358"/>
          </a:xfrm>
          <a:prstGeom prst="rect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0" name="矩形 8">
            <a:extLst>
              <a:ext uri="{FF2B5EF4-FFF2-40B4-BE49-F238E27FC236}">
                <a16:creationId xmlns:a16="http://schemas.microsoft.com/office/drawing/2014/main" xmlns="" id="{6C9ACB49-5A30-4BBA-9E34-FCD522940921}"/>
              </a:ext>
            </a:extLst>
          </p:cNvPr>
          <p:cNvSpPr/>
          <p:nvPr/>
        </p:nvSpPr>
        <p:spPr>
          <a:xfrm>
            <a:off x="203200" y="2159570"/>
            <a:ext cx="11796068" cy="1125726"/>
          </a:xfrm>
          <a:prstGeom prst="rect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861" t="-1" r="80865" b="90941"/>
          <a:stretch/>
        </p:blipFill>
        <p:spPr>
          <a:xfrm>
            <a:off x="4030226" y="749130"/>
            <a:ext cx="2271720" cy="1207358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6861" t="-1" r="80865" b="90941"/>
          <a:stretch/>
        </p:blipFill>
        <p:spPr>
          <a:xfrm>
            <a:off x="6544224" y="810913"/>
            <a:ext cx="1747160" cy="1162048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/>
          <p:cNvSpPr txBox="1"/>
          <p:nvPr/>
        </p:nvSpPr>
        <p:spPr>
          <a:xfrm>
            <a:off x="4473145" y="663149"/>
            <a:ext cx="61660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C00000"/>
                </a:solidFill>
                <a:latin typeface="#9Slide03 AmpleSoft Bold" panose="02000000000000000000" pitchFamily="2" charset="0"/>
              </a:rPr>
              <a:t>MỤC TIÊU</a:t>
            </a:r>
            <a:endParaRPr lang="en-US" sz="6600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88142" y="2195294"/>
            <a:ext cx="10173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- Ôn tập về cách sử dụng dấu chấm, </a:t>
            </a:r>
            <a:r>
              <a:rPr lang="en-US" sz="3600" dirty="0" err="1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dấu</a:t>
            </a:r>
            <a:r>
              <a:rPr lang="en-US" sz="36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sz="36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chấm </a:t>
            </a:r>
            <a:r>
              <a:rPr lang="vi-VN" sz="36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hỏi, </a:t>
            </a:r>
            <a:r>
              <a:rPr lang="en-US" sz="3600" dirty="0" err="1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dấu</a:t>
            </a:r>
            <a:r>
              <a:rPr lang="en-US" sz="36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sz="36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chấm </a:t>
            </a:r>
            <a:r>
              <a:rPr lang="vi-VN" sz="36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than.</a:t>
            </a:r>
            <a:endParaRPr lang="en-US" sz="36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16496" y="3886739"/>
            <a:ext cx="98216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- </a:t>
            </a:r>
            <a:r>
              <a:rPr lang="vi-VN" sz="36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Nâng cao kĩ năng phát hiện, sử dụng dấu chấm, </a:t>
            </a:r>
            <a:r>
              <a:rPr lang="en-US" sz="3600" dirty="0" err="1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dấu</a:t>
            </a:r>
            <a:r>
              <a:rPr lang="en-US" sz="36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sz="36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chấm </a:t>
            </a:r>
            <a:r>
              <a:rPr lang="vi-VN" sz="36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hỏi, </a:t>
            </a:r>
            <a:r>
              <a:rPr lang="en-US" sz="3600" dirty="0" err="1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dấu</a:t>
            </a:r>
            <a:r>
              <a:rPr lang="en-US" sz="36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sz="36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chấm </a:t>
            </a:r>
            <a:r>
              <a:rPr lang="vi-VN" sz="36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than.</a:t>
            </a:r>
            <a:endParaRPr lang="vi-VN" sz="3600" i="0" dirty="0">
              <a:solidFill>
                <a:srgbClr val="000000"/>
              </a:solidFill>
              <a:effectLst/>
              <a:latin typeface="Baloo 2" pitchFamily="2" charset="0"/>
              <a:cs typeface="Baloo 2" pitchFamily="2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17297" y="1897959"/>
            <a:ext cx="1285102" cy="1384980"/>
            <a:chOff x="346022" y="1771145"/>
            <a:chExt cx="1285102" cy="13849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243" b="63243" l="67432" r="94189"/>
                      </a14:imgEffect>
                    </a14:imgLayer>
                  </a14:imgProps>
                </a:ext>
              </a:extLst>
            </a:blip>
            <a:srcRect l="64184" t="35542" r="2465" b="36238"/>
            <a:stretch/>
          </p:blipFill>
          <p:spPr>
            <a:xfrm>
              <a:off x="346022" y="2068731"/>
              <a:ext cx="1285102" cy="108739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32350"/>
            <a:stretch/>
          </p:blipFill>
          <p:spPr>
            <a:xfrm>
              <a:off x="569473" y="1771145"/>
              <a:ext cx="838200" cy="567039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317297" y="3584065"/>
            <a:ext cx="1285102" cy="1384980"/>
            <a:chOff x="346022" y="1771145"/>
            <a:chExt cx="1285102" cy="138498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243" b="63243" l="67432" r="94189"/>
                      </a14:imgEffect>
                    </a14:imgLayer>
                  </a14:imgProps>
                </a:ext>
              </a:extLst>
            </a:blip>
            <a:srcRect l="64184" t="35542" r="2465" b="36238"/>
            <a:stretch/>
          </p:blipFill>
          <p:spPr>
            <a:xfrm>
              <a:off x="346022" y="2068731"/>
              <a:ext cx="1285102" cy="108739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32350"/>
            <a:stretch/>
          </p:blipFill>
          <p:spPr>
            <a:xfrm>
              <a:off x="569473" y="1771145"/>
              <a:ext cx="838200" cy="567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57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0" grpId="0" animBg="1"/>
      <p:bldP spid="23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47135" y="160635"/>
            <a:ext cx="11763633" cy="6561438"/>
          </a:xfrm>
          <a:prstGeom prst="round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7880" y="160635"/>
            <a:ext cx="10960443" cy="7299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ctr">
              <a:spcBef>
                <a:spcPts val="500"/>
              </a:spcBef>
              <a:spcAft>
                <a:spcPts val="1200"/>
              </a:spcAft>
            </a:pP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Thiên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đường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endParaRPr lang="en-US" sz="2800" b="1" dirty="0" smtClean="0">
              <a:solidFill>
                <a:srgbClr val="FFC000"/>
              </a:solidFill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 algn="just">
              <a:spcBef>
                <a:spcPts val="500"/>
              </a:spcBef>
              <a:spcAft>
                <a:spcPts val="1200"/>
              </a:spcAft>
            </a:pP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 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Thành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phố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-chi-tan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nằm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phía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nam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Mê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-hi-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cô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thiên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đường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Ở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đây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vẻ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mảnh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mai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đẫy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mạnh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mẽ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mỗi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đình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khi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đứa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bé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sinh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ra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đẹp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thì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cả nhà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nhảy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cẫng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vì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vui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sướng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hết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lời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ơn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đấng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tối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cao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 </a:t>
            </a:r>
            <a:endParaRPr lang="en-US" sz="2800" dirty="0" smtClean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 algn="just">
              <a:spcBef>
                <a:spcPts val="500"/>
              </a:spcBef>
              <a:spcAft>
                <a:spcPts val="1200"/>
              </a:spcAft>
            </a:pP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 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Nhưng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đáng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nói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quyền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lợi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bậc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thang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xã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hội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-chi-tan,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đứng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hết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kế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người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trang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nấc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cuối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cùng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...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này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tập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quán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xã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hội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chẳng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hạn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muốn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tham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môt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lễ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hội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phải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mời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vé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vào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cửa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20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pê-xô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dành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chính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cống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hoặc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chàng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trai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: 70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pê-xô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chàng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trai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mới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lớn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thèm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thuồng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quyền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lợi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đến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nỗi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lắm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anh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tìm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cách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trở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thành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... con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</a:t>
            </a:r>
            <a:endParaRPr lang="en-US" sz="2800" dirty="0" smtClean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                          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					</a:t>
            </a:r>
            <a:r>
              <a:rPr lang="en-US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Theo </a:t>
            </a:r>
            <a:r>
              <a:rPr lang="en-US" sz="2800" i="1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Tạp</a:t>
            </a:r>
            <a:r>
              <a:rPr lang="en-US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chí</a:t>
            </a:r>
            <a:r>
              <a:rPr lang="en-US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THẾ GIỚI MỚI</a:t>
            </a:r>
            <a:endParaRPr lang="en-US" sz="2800" dirty="0" smtClean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 algn="r"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 </a:t>
            </a:r>
            <a:endParaRPr lang="en-US" sz="2800" dirty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7880" y="160635"/>
            <a:ext cx="10960443" cy="7299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ctr">
              <a:spcBef>
                <a:spcPts val="500"/>
              </a:spcBef>
              <a:spcAft>
                <a:spcPts val="1200"/>
              </a:spcAft>
            </a:pP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Thiên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đường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endParaRPr lang="en-US" sz="2800" b="1" dirty="0" smtClean="0">
              <a:solidFill>
                <a:srgbClr val="FFC000"/>
              </a:solidFill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 algn="just">
              <a:spcBef>
                <a:spcPts val="500"/>
              </a:spcBef>
              <a:spcAft>
                <a:spcPts val="1200"/>
              </a:spcAft>
            </a:pP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 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Thành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phố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-chi-tan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nằm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phía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nam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Mê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-hi-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cô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thiên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đường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Ở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đây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vẻ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mảnh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mai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đẫy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mạnh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mẽ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rong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mỗi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đình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khi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đứa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bé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sinh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ra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đẹp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thì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cả nhà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nhảy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cẫng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vì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vui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sướng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hết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lời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ơn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đấng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tối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cao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 </a:t>
            </a:r>
            <a:endParaRPr lang="en-US" sz="2800" dirty="0" smtClean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 algn="just">
              <a:spcBef>
                <a:spcPts val="500"/>
              </a:spcBef>
              <a:spcAft>
                <a:spcPts val="1200"/>
              </a:spcAft>
            </a:pP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 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Nhưng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đáng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nói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quyền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lợi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bậc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thang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xã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hội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-chi-tan,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đứng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hết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kế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người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trang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nấc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cuối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cùng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...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này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tập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quán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xã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hội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chẳng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hạn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muốn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tham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môt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lễ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hội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phải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mời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vé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vào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cửa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20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pê-xô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dành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chính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cống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hoặc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chàng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trai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: 70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pê-xô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chàng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trai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mới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lớn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thèm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thuồng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quyền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lợi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đến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nỗi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lắm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anh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tìm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cách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trở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thành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... con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</a:t>
            </a:r>
            <a:endParaRPr lang="en-US" sz="2800" dirty="0" smtClean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                          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					</a:t>
            </a:r>
            <a:r>
              <a:rPr lang="en-US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Theo </a:t>
            </a:r>
            <a:r>
              <a:rPr lang="en-US" sz="2800" i="1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Tạp</a:t>
            </a:r>
            <a:r>
              <a:rPr lang="en-US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chí</a:t>
            </a:r>
            <a:r>
              <a:rPr lang="en-US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THẾ GIỚI MỚI</a:t>
            </a:r>
            <a:endParaRPr lang="en-US" sz="2800" dirty="0" smtClean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 algn="r"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 </a:t>
            </a:r>
            <a:endParaRPr lang="en-US" sz="2800" dirty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7880" y="160635"/>
            <a:ext cx="10960443" cy="7299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ctr">
              <a:spcBef>
                <a:spcPts val="500"/>
              </a:spcBef>
              <a:spcAft>
                <a:spcPts val="1200"/>
              </a:spcAft>
            </a:pP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Thiên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đường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endParaRPr lang="en-US" sz="2800" b="1" dirty="0" smtClean="0">
              <a:solidFill>
                <a:srgbClr val="FFC000"/>
              </a:solidFill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 algn="just">
              <a:spcBef>
                <a:spcPts val="500"/>
              </a:spcBef>
              <a:spcAft>
                <a:spcPts val="1200"/>
              </a:spcAft>
            </a:pP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 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Thành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phố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-chi-tan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nằm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phía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nam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Mê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-hi-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cô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thiên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đường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Ở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đây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vẻ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mảnh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mai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đẫy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mạnh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mẽ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rong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mỗi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đình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khi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đứa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bé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sinh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ra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đẹp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thì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cả nhà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nhảy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cẫng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vì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vui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sướng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hết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lời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ơn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đấng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tối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cao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 </a:t>
            </a:r>
            <a:endParaRPr lang="en-US" sz="2800" dirty="0" smtClean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 algn="just">
              <a:spcBef>
                <a:spcPts val="500"/>
              </a:spcBef>
              <a:spcAft>
                <a:spcPts val="1200"/>
              </a:spcAft>
            </a:pP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 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Nhưng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đáng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nói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quyền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lợi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 T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rong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bậc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thang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xã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hội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-chi-tan,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đứng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hết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kế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người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trang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nấc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cuối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cùng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...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này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tập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quán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xã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hội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chẳng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hạn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muốn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tham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môt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lễ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hội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phải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mời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vé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vào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cửa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20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pê-xô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dành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chính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cống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hoặc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chàng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trai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: 70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pê-xô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chàng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trai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mới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lớn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thèm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thuồng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quyền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lợi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đến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nỗi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lắm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anh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tìm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cách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trở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thành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... con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</a:t>
            </a:r>
            <a:endParaRPr lang="en-US" sz="2800" dirty="0" smtClean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                          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					</a:t>
            </a:r>
            <a:r>
              <a:rPr lang="en-US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Theo </a:t>
            </a:r>
            <a:r>
              <a:rPr lang="en-US" sz="2800" i="1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Tạp</a:t>
            </a:r>
            <a:r>
              <a:rPr lang="en-US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chí</a:t>
            </a:r>
            <a:r>
              <a:rPr lang="en-US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THẾ GIỚI MỚI</a:t>
            </a:r>
            <a:endParaRPr lang="en-US" sz="2800" dirty="0" smtClean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 algn="r"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 </a:t>
            </a:r>
            <a:endParaRPr lang="en-US" sz="2800" dirty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7880" y="160635"/>
            <a:ext cx="10960443" cy="7299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ctr">
              <a:spcBef>
                <a:spcPts val="500"/>
              </a:spcBef>
              <a:spcAft>
                <a:spcPts val="1200"/>
              </a:spcAft>
            </a:pP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Thiên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đường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endParaRPr lang="en-US" sz="2800" b="1" dirty="0" smtClean="0">
              <a:solidFill>
                <a:srgbClr val="FFC000"/>
              </a:solidFill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 algn="just">
              <a:spcBef>
                <a:spcPts val="500"/>
              </a:spcBef>
              <a:spcAft>
                <a:spcPts val="1200"/>
              </a:spcAft>
            </a:pP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 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Thành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phố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-chi-tan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nằm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phía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nam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Mê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-hi-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cô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thiên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đường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Ở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đây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vẻ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mảnh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mai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đẫy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mạnh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mẽ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rong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mỗi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đình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khi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đứa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bé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sinh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ra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đẹp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thì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cả nhà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nhảy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cẫng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vì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vui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sướng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hết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lời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ơn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đấng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tối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cao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 </a:t>
            </a:r>
            <a:endParaRPr lang="en-US" sz="2800" dirty="0" smtClean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 algn="just">
              <a:spcBef>
                <a:spcPts val="500"/>
              </a:spcBef>
              <a:spcAft>
                <a:spcPts val="1200"/>
              </a:spcAft>
            </a:pP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 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Nhưng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đáng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nói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quyền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lợi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 T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rong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bậc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thang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xã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hội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-chi-tan,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đứng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hết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kế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người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trang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nấc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cuối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cùng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...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 Đ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này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tập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quán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xã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hội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chẳng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hạn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muốn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tham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môt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lễ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hội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phải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mời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vé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vào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cửa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20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pê-xô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dành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chính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cống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hoặc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chàng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trai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: 70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pê-xô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chàng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trai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mới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lớn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thèm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thuồng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quyền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lợi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đến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nỗi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lắm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anh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tìm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cách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trở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thành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... con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</a:t>
            </a:r>
            <a:endParaRPr lang="en-US" sz="2800" dirty="0" smtClean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                          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					</a:t>
            </a:r>
            <a:r>
              <a:rPr lang="en-US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Theo </a:t>
            </a:r>
            <a:r>
              <a:rPr lang="en-US" sz="2800" i="1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Tạp</a:t>
            </a:r>
            <a:r>
              <a:rPr lang="en-US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chí</a:t>
            </a:r>
            <a:r>
              <a:rPr lang="en-US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THẾ GIỚI MỚI</a:t>
            </a:r>
            <a:endParaRPr lang="en-US" sz="2800" dirty="0" smtClean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 algn="r"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 </a:t>
            </a:r>
            <a:endParaRPr lang="en-US" sz="2800" dirty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7880" y="160635"/>
            <a:ext cx="10960443" cy="7299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ctr">
              <a:spcBef>
                <a:spcPts val="500"/>
              </a:spcBef>
              <a:spcAft>
                <a:spcPts val="1200"/>
              </a:spcAft>
            </a:pP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Thiên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đường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endParaRPr lang="en-US" sz="2800" b="1" dirty="0" smtClean="0">
              <a:solidFill>
                <a:srgbClr val="FFC000"/>
              </a:solidFill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 algn="just">
              <a:spcBef>
                <a:spcPts val="500"/>
              </a:spcBef>
              <a:spcAft>
                <a:spcPts val="1200"/>
              </a:spcAft>
            </a:pP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 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Thành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phố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-chi-tan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nằm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phía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nam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Mê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-hi-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cô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thiên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đường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Ở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đây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vẻ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mảnh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mai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đẫy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mạnh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mẽ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rong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mỗi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đình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khi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đứa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bé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sinh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ra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đẹp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thì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cả nhà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nhảy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cẫng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vì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vui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sướng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hết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lời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ơn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đấng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tối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cao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 </a:t>
            </a:r>
            <a:endParaRPr lang="en-US" sz="2800" dirty="0" smtClean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 algn="just">
              <a:spcBef>
                <a:spcPts val="500"/>
              </a:spcBef>
              <a:spcAft>
                <a:spcPts val="1200"/>
              </a:spcAft>
            </a:pP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 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Nhưng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đáng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nói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quyền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lợi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 T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rong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bậc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thang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xã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hội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-chi-tan,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đứng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hết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kế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người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trang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nấc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cuối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cùng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...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 Đ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này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tập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quán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xã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hội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 C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hẳng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hạn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muốn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tham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môt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lễ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hội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phải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mời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vé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vào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cửa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20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pê-xô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dành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chính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cống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hoặc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chàng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trai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: 70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pê-xô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chàng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trai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mới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lớn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thèm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thuồng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quyền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lợi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đến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nỗi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lắm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anh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tìm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cách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trở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thành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... con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</a:t>
            </a:r>
            <a:endParaRPr lang="en-US" sz="2800" dirty="0" smtClean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                          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					</a:t>
            </a:r>
            <a:r>
              <a:rPr lang="en-US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Theo </a:t>
            </a:r>
            <a:r>
              <a:rPr lang="en-US" sz="2800" i="1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Tạp</a:t>
            </a:r>
            <a:r>
              <a:rPr lang="en-US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chí</a:t>
            </a:r>
            <a:r>
              <a:rPr lang="en-US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THẾ GIỚI MỚI</a:t>
            </a:r>
            <a:endParaRPr lang="en-US" sz="2800" dirty="0" smtClean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 algn="r"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 </a:t>
            </a:r>
            <a:endParaRPr lang="en-US" sz="2800" dirty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7880" y="160635"/>
            <a:ext cx="10960443" cy="7299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ctr">
              <a:spcBef>
                <a:spcPts val="500"/>
              </a:spcBef>
              <a:spcAft>
                <a:spcPts val="1200"/>
              </a:spcAft>
            </a:pP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Thiên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đường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endParaRPr lang="en-US" sz="2800" b="1" dirty="0" smtClean="0">
              <a:solidFill>
                <a:srgbClr val="FFC000"/>
              </a:solidFill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 algn="just">
              <a:spcBef>
                <a:spcPts val="500"/>
              </a:spcBef>
              <a:spcAft>
                <a:spcPts val="1200"/>
              </a:spcAft>
            </a:pP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 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Thành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phố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-chi-tan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nằm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phía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nam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Mê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-hi-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cô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thiên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đường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Ở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đây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vẻ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mảnh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mai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đẫy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mạnh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mẽ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rong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mỗi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đình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khi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đứa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bé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sinh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ra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đẹp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thì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cả nhà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nhảy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cẫng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vì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vui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sướng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hết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lời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ơn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đấng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tối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cao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 </a:t>
            </a:r>
            <a:endParaRPr lang="en-US" sz="2800" dirty="0" smtClean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 algn="just">
              <a:spcBef>
                <a:spcPts val="500"/>
              </a:spcBef>
              <a:spcAft>
                <a:spcPts val="1200"/>
              </a:spcAft>
            </a:pP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 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Nhưng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đáng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nói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quyền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lợi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 T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rong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bậc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thang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xã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hội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-chi-tan,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đứng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hết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kế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người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trang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nấc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cuối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cùng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...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 Đ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này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tập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quán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xã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hội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 C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hẳng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hạn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muốn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tham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môt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lễ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hội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phải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mời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vé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vào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cửa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20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pê-xô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dành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chính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cống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hoặc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chàng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trai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: 70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pê-xô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 N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chàng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trai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mới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lớn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thèm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thuồng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quyền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lợi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đến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nỗi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lắm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anh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tìm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cách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trở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thành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... con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</a:t>
            </a:r>
            <a:endParaRPr lang="en-US" sz="2800" dirty="0" smtClean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                          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					</a:t>
            </a:r>
            <a:r>
              <a:rPr lang="en-US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Theo </a:t>
            </a:r>
            <a:r>
              <a:rPr lang="en-US" sz="2800" i="1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Tạp</a:t>
            </a:r>
            <a:r>
              <a:rPr lang="en-US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chí</a:t>
            </a:r>
            <a:r>
              <a:rPr lang="en-US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THẾ GIỚI MỚI</a:t>
            </a:r>
            <a:endParaRPr lang="en-US" sz="2800" dirty="0" smtClean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 algn="r"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 </a:t>
            </a:r>
            <a:endParaRPr lang="en-US" sz="2800" dirty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7879" y="160635"/>
            <a:ext cx="10960443" cy="7299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ctr">
              <a:spcBef>
                <a:spcPts val="500"/>
              </a:spcBef>
              <a:spcAft>
                <a:spcPts val="1200"/>
              </a:spcAft>
            </a:pP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Thiên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đường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endParaRPr lang="en-US" sz="2800" b="1" dirty="0" smtClean="0">
              <a:solidFill>
                <a:srgbClr val="FFC000"/>
              </a:solidFill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 algn="just">
              <a:spcBef>
                <a:spcPts val="500"/>
              </a:spcBef>
              <a:spcAft>
                <a:spcPts val="1200"/>
              </a:spcAft>
            </a:pP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 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Thành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phố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-chi-tan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nằm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phía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nam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Mê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-hi-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cô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thiên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đường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đây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vẻ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mảnh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mai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đẫy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mạnh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mẽ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mỗi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đình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khi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đứa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bé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sinh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ra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đẹp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thì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cả nhà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nhảy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cẫng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vì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vui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sướng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hết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lời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ơn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đấng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tối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cao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 </a:t>
            </a:r>
            <a:endParaRPr lang="en-US" sz="2800" dirty="0" smtClean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 algn="just">
              <a:spcBef>
                <a:spcPts val="500"/>
              </a:spcBef>
              <a:spcAft>
                <a:spcPts val="1200"/>
              </a:spcAft>
            </a:pP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 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Nhưng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đáng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nói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quyền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lợi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bậc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thang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xã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hội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-chi-tan,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đứng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hết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kế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người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trang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nấc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cuối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cùng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...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này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tập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quán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xã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hội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chẳng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hạn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muốn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tham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môt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lễ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hội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phải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mời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vé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vào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cửa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20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pê-xô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dành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chính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cống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hoặc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chàng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trai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: 70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pê-xô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chàng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trai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mới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lớn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thèm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thuồng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quyền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lợi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đến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nỗi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lắm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anh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tìm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cách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trở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thành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... con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</a:t>
            </a:r>
            <a:endParaRPr lang="en-US" sz="2800" dirty="0" smtClean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                          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					</a:t>
            </a:r>
            <a:r>
              <a:rPr lang="en-US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Theo </a:t>
            </a:r>
            <a:r>
              <a:rPr lang="en-US" sz="2800" i="1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Tạp</a:t>
            </a:r>
            <a:r>
              <a:rPr lang="en-US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chí</a:t>
            </a:r>
            <a:r>
              <a:rPr lang="en-US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THẾ GIỚI MỚI</a:t>
            </a:r>
            <a:endParaRPr lang="en-US" sz="2800" dirty="0" smtClean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 algn="r"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 </a:t>
            </a:r>
            <a:endParaRPr lang="en-US" sz="2800" dirty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0298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7135" y="160635"/>
            <a:ext cx="11677135" cy="6561438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2210" y="160635"/>
            <a:ext cx="10960443" cy="7299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ctr">
              <a:spcBef>
                <a:spcPts val="500"/>
              </a:spcBef>
              <a:spcAft>
                <a:spcPts val="1200"/>
              </a:spcAft>
            </a:pP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Thiên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đường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b="1" dirty="0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endParaRPr lang="en-US" sz="2800" b="1" dirty="0" smtClean="0">
              <a:solidFill>
                <a:srgbClr val="FFC000"/>
              </a:solidFill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 algn="just">
              <a:spcBef>
                <a:spcPts val="500"/>
              </a:spcBef>
              <a:spcAft>
                <a:spcPts val="1200"/>
              </a:spcAft>
            </a:pP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 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Thành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phố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-chi-tan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nằm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phía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nam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Mê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-hi-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cô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thiên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đường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Ở</a:t>
            </a:r>
            <a:r>
              <a:rPr lang="en-US" sz="2800" b="1" dirty="0">
                <a:solidFill>
                  <a:srgbClr val="FF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đây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vẻ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mảnh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mai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đẫy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mạnh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mẽ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rong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mỗi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đình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khi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đứa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bé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sinh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ra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đẹp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thì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cả nhà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nhảy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cẫng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vì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vui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sướng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hết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lời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ơn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đấng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tối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cao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 </a:t>
            </a:r>
            <a:endParaRPr lang="en-US" sz="2800" dirty="0" smtClean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 algn="just">
              <a:spcBef>
                <a:spcPts val="500"/>
              </a:spcBef>
              <a:spcAft>
                <a:spcPts val="1200"/>
              </a:spcAft>
            </a:pP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 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Nhưng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đáng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nói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quyền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lợi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 T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rong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bậc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thang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xã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hội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-chi-tan,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đứng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hết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kế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người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trang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nấc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cuối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cùng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...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 Đ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này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tập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quán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xã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hội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 C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hẳng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hạn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muốn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tham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môt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lễ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hội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phải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mời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vé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vào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cửa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20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pê-xô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dành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chính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cống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hoặc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chàng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trai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giả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đàn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: 70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pê-xô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 N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hiều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chàng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trai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mới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lớn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thèm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thuồng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quyền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lợi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phụ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nữ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đến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nỗi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lắm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anh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tìm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cách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trở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thành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... con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gái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.</a:t>
            </a:r>
            <a:endParaRPr lang="en-US" sz="2800" dirty="0" smtClean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                          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    					</a:t>
            </a:r>
            <a:r>
              <a:rPr lang="en-US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Theo </a:t>
            </a:r>
            <a:r>
              <a:rPr lang="en-US" sz="2800" i="1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Tạp</a:t>
            </a:r>
            <a:r>
              <a:rPr lang="en-US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chí</a:t>
            </a:r>
            <a:r>
              <a:rPr lang="en-US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i="1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THẾ GIỚI MỚI</a:t>
            </a:r>
            <a:endParaRPr lang="en-US" sz="2800" dirty="0" smtClean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  <a:p>
            <a:pPr marL="30480" marR="30480" algn="r"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Baloo 2" pitchFamily="2" charset="0"/>
                <a:ea typeface="Times New Roman" panose="02020603050405020304" pitchFamily="18" charset="0"/>
                <a:cs typeface="Baloo 2" pitchFamily="2" charset="0"/>
              </a:rPr>
              <a:t> </a:t>
            </a:r>
            <a:endParaRPr lang="en-US" sz="2800" dirty="0">
              <a:effectLst/>
              <a:latin typeface="Baloo 2" pitchFamily="2" charset="0"/>
              <a:ea typeface="Times New Roman" panose="02020603050405020304" pitchFamily="18" charset="0"/>
              <a:cs typeface="Baloo 2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7997" y="704335"/>
            <a:ext cx="5931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 smtClean="0">
                <a:solidFill>
                  <a:srgbClr val="00B050"/>
                </a:solidFill>
                <a:latin typeface="Baloo 2" pitchFamily="2" charset="0"/>
                <a:cs typeface="Baloo 2" pitchFamily="2" charset="0"/>
              </a:rPr>
              <a:t>(1)</a:t>
            </a:r>
            <a:endParaRPr lang="en-US" sz="2200" dirty="0">
              <a:solidFill>
                <a:srgbClr val="00B05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20354" y="1135222"/>
            <a:ext cx="5931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 smtClean="0">
                <a:solidFill>
                  <a:srgbClr val="00B050"/>
                </a:solidFill>
                <a:latin typeface="Baloo 2" pitchFamily="2" charset="0"/>
                <a:cs typeface="Baloo 2" pitchFamily="2" charset="0"/>
              </a:rPr>
              <a:t>(2)</a:t>
            </a:r>
            <a:endParaRPr lang="en-US" sz="2200" dirty="0">
              <a:solidFill>
                <a:srgbClr val="00B05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35891" y="1566109"/>
            <a:ext cx="5931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 smtClean="0">
                <a:solidFill>
                  <a:srgbClr val="00B050"/>
                </a:solidFill>
                <a:latin typeface="Baloo 2" pitchFamily="2" charset="0"/>
                <a:cs typeface="Baloo 2" pitchFamily="2" charset="0"/>
              </a:rPr>
              <a:t>(3)</a:t>
            </a:r>
            <a:endParaRPr lang="en-US" sz="2200" dirty="0">
              <a:solidFill>
                <a:srgbClr val="00B05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7997" y="2772453"/>
            <a:ext cx="5931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 smtClean="0">
                <a:solidFill>
                  <a:srgbClr val="00B050"/>
                </a:solidFill>
                <a:latin typeface="Baloo 2" pitchFamily="2" charset="0"/>
                <a:cs typeface="Baloo 2" pitchFamily="2" charset="0"/>
              </a:rPr>
              <a:t>(4)</a:t>
            </a:r>
            <a:endParaRPr lang="en-US" sz="2200" dirty="0">
              <a:solidFill>
                <a:srgbClr val="00B05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16064" y="2479843"/>
            <a:ext cx="5931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 smtClean="0">
                <a:solidFill>
                  <a:srgbClr val="00B050"/>
                </a:solidFill>
                <a:latin typeface="Baloo 2" pitchFamily="2" charset="0"/>
                <a:cs typeface="Baloo 2" pitchFamily="2" charset="0"/>
              </a:rPr>
              <a:t>(5)</a:t>
            </a:r>
            <a:endParaRPr lang="en-US" sz="2200" dirty="0">
              <a:solidFill>
                <a:srgbClr val="00B05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16313" y="3444186"/>
            <a:ext cx="5931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 smtClean="0">
                <a:solidFill>
                  <a:srgbClr val="00B050"/>
                </a:solidFill>
                <a:latin typeface="Baloo 2" pitchFamily="2" charset="0"/>
                <a:cs typeface="Baloo 2" pitchFamily="2" charset="0"/>
              </a:rPr>
              <a:t>(6)</a:t>
            </a:r>
            <a:endParaRPr lang="en-US" sz="2200" dirty="0">
              <a:solidFill>
                <a:srgbClr val="00B05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21858" y="3875073"/>
            <a:ext cx="5931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 smtClean="0">
                <a:solidFill>
                  <a:srgbClr val="00B050"/>
                </a:solidFill>
                <a:latin typeface="Baloo 2" pitchFamily="2" charset="0"/>
                <a:cs typeface="Baloo 2" pitchFamily="2" charset="0"/>
              </a:rPr>
              <a:t>(7)</a:t>
            </a:r>
            <a:endParaRPr lang="en-US" sz="2200" dirty="0">
              <a:solidFill>
                <a:srgbClr val="00B05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9015" y="5144530"/>
            <a:ext cx="5931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 smtClean="0">
                <a:solidFill>
                  <a:srgbClr val="00B050"/>
                </a:solidFill>
                <a:latin typeface="Baloo 2" pitchFamily="2" charset="0"/>
                <a:cs typeface="Baloo 2" pitchFamily="2" charset="0"/>
              </a:rPr>
              <a:t>(8)</a:t>
            </a:r>
            <a:endParaRPr lang="en-US" sz="2200" dirty="0">
              <a:solidFill>
                <a:srgbClr val="00B050"/>
              </a:solidFill>
              <a:latin typeface="Baloo 2" pitchFamily="2" charset="0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2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4">
            <a:extLst>
              <a:ext uri="{FF2B5EF4-FFF2-40B4-BE49-F238E27FC236}">
                <a16:creationId xmlns:a16="http://schemas.microsoft.com/office/drawing/2014/main" xmlns="" id="{3E514DFE-8F68-4686-A889-5049D2BDDF54}"/>
              </a:ext>
            </a:extLst>
          </p:cNvPr>
          <p:cNvSpPr/>
          <p:nvPr/>
        </p:nvSpPr>
        <p:spPr>
          <a:xfrm>
            <a:off x="123568" y="2569563"/>
            <a:ext cx="11791173" cy="2488760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4726" y="940002"/>
            <a:ext cx="102376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4400" dirty="0" smtClean="0">
                <a:solidFill>
                  <a:srgbClr val="FF0000"/>
                </a:solidFill>
                <a:latin typeface="UVF Lobster12" panose="02000506000000020003" pitchFamily="2" charset="0"/>
                <a:ea typeface="SimSun" panose="02010600030101010101" pitchFamily="2" charset="-122"/>
                <a:cs typeface="Baloo 2" pitchFamily="2" charset="0"/>
              </a:rPr>
              <a:t>Bài văn nói về điều gì</a:t>
            </a:r>
            <a:r>
              <a:rPr lang="nl-NL" sz="4400" dirty="0" smtClean="0">
                <a:solidFill>
                  <a:srgbClr val="FF0000"/>
                </a:solidFill>
                <a:latin typeface="UVF Lobster12" panose="02000506000000020003" pitchFamily="2" charset="0"/>
                <a:ea typeface="SimSun" panose="02010600030101010101" pitchFamily="2" charset="-122"/>
                <a:cs typeface="Baloo 2" pitchFamily="2" charset="0"/>
              </a:rPr>
              <a:t>?</a:t>
            </a:r>
            <a:endParaRPr lang="vi-VN" sz="4400" b="1" dirty="0">
              <a:solidFill>
                <a:srgbClr val="FF0000"/>
              </a:solidFill>
              <a:effectLst/>
              <a:latin typeface="Baloo 2" pitchFamily="2" charset="0"/>
              <a:ea typeface="SimSun" panose="02010600030101010101" pitchFamily="2" charset="-122"/>
              <a:cs typeface="Baloo 2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65841" y="3029113"/>
            <a:ext cx="89288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600"/>
              </a:spcBef>
              <a:spcAft>
                <a:spcPts val="600"/>
              </a:spcAft>
            </a:pPr>
            <a:r>
              <a:rPr lang="vi-VN" sz="3600" dirty="0" smtClean="0">
                <a:solidFill>
                  <a:srgbClr val="000000"/>
                </a:solidFill>
                <a:latin typeface="Baloo 2" pitchFamily="2" charset="0"/>
                <a:ea typeface="SimSun" panose="02010600030101010101" pitchFamily="2" charset="-122"/>
                <a:cs typeface="Baloo 2" pitchFamily="2" charset="0"/>
              </a:rPr>
              <a:t>Kể chuyện thành phố Giu-chi-tan ở Mê-hi-cô là nơi phụ nữ được đề cao, được hưởng những đặc quyền đặc lợi.</a:t>
            </a:r>
            <a:endParaRPr lang="vi-VN" sz="3600" b="1" dirty="0">
              <a:solidFill>
                <a:srgbClr val="000000"/>
              </a:solidFill>
              <a:effectLst/>
              <a:latin typeface="Baloo 2" pitchFamily="2" charset="0"/>
              <a:ea typeface="SimSun" panose="02010600030101010101" pitchFamily="2" charset="-122"/>
              <a:cs typeface="Baloo 2" pitchFamily="2" charset="0"/>
            </a:endParaRPr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xmlns="" id="{3D7FD903-98DB-4ED3-A516-23ABC2315A65}"/>
              </a:ext>
            </a:extLst>
          </p:cNvPr>
          <p:cNvSpPr/>
          <p:nvPr/>
        </p:nvSpPr>
        <p:spPr>
          <a:xfrm>
            <a:off x="223666" y="3436753"/>
            <a:ext cx="1722120" cy="754380"/>
          </a:xfrm>
          <a:prstGeom prst="rightArrow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45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7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306B2557-EDA2-434E-BCA1-AEF91036A168}"/>
              </a:ext>
            </a:extLst>
          </p:cNvPr>
          <p:cNvSpPr/>
          <p:nvPr/>
        </p:nvSpPr>
        <p:spPr>
          <a:xfrm>
            <a:off x="3279458" y="1502481"/>
            <a:ext cx="5668758" cy="1002773"/>
          </a:xfrm>
          <a:prstGeom prst="roundRect">
            <a:avLst>
              <a:gd name="adj" fmla="val 50000"/>
            </a:avLst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altLang="zh-CN" sz="4000" b="1" dirty="0" smtClean="0">
                <a:solidFill>
                  <a:srgbClr val="002060"/>
                </a:solidFill>
                <a:latin typeface="#9Slide03 AmpleSoft Bold" panose="02000000000000000000" pitchFamily="2" charset="0"/>
                <a:cs typeface="Baloo 2" pitchFamily="2" charset="0"/>
              </a:rPr>
              <a:t>CÓ THỂ BẠN CHƯA BIẾT</a:t>
            </a:r>
            <a:endParaRPr lang="zh-CN" altLang="en-US" sz="4000" b="1" dirty="0">
              <a:solidFill>
                <a:srgbClr val="002060"/>
              </a:solidFill>
              <a:latin typeface="#9Slide03 AmpleSoft Bold" panose="02000000000000000000" pitchFamily="2" charset="0"/>
              <a:cs typeface="Baloo 2" pitchFamily="2" charset="0"/>
            </a:endParaRPr>
          </a:p>
        </p:txBody>
      </p:sp>
      <p:sp>
        <p:nvSpPr>
          <p:cNvPr id="13" name="箭头: 右 19">
            <a:extLst>
              <a:ext uri="{FF2B5EF4-FFF2-40B4-BE49-F238E27FC236}">
                <a16:creationId xmlns:a16="http://schemas.microsoft.com/office/drawing/2014/main" xmlns="" id="{8DB415D2-4E6F-4CC2-8685-FFE6DE83EE13}"/>
              </a:ext>
            </a:extLst>
          </p:cNvPr>
          <p:cNvSpPr/>
          <p:nvPr/>
        </p:nvSpPr>
        <p:spPr>
          <a:xfrm>
            <a:off x="6481951" y="2995634"/>
            <a:ext cx="924210" cy="754380"/>
          </a:xfrm>
          <a:prstGeom prst="rightArrow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zh-CN" altLang="en-US" sz="4000" dirty="0">
              <a:solidFill>
                <a:schemeClr val="bg1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14" name="箭头: 右 19">
            <a:extLst>
              <a:ext uri="{FF2B5EF4-FFF2-40B4-BE49-F238E27FC236}">
                <a16:creationId xmlns:a16="http://schemas.microsoft.com/office/drawing/2014/main" xmlns="" id="{8DB415D2-4E6F-4CC2-8685-FFE6DE83EE13}"/>
              </a:ext>
            </a:extLst>
          </p:cNvPr>
          <p:cNvSpPr/>
          <p:nvPr/>
        </p:nvSpPr>
        <p:spPr>
          <a:xfrm>
            <a:off x="6494308" y="4272046"/>
            <a:ext cx="924210" cy="754380"/>
          </a:xfrm>
          <a:prstGeom prst="rightArrow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zh-CN" altLang="en-US" sz="4000" dirty="0">
              <a:solidFill>
                <a:schemeClr val="bg1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16" b="9763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2853" y="3256270"/>
            <a:ext cx="5019930" cy="401594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773239" y="2988825"/>
            <a:ext cx="28007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202124"/>
                </a:solidFill>
                <a:latin typeface="Baloo 2" pitchFamily="2" charset="0"/>
                <a:cs typeface="Baloo 2" pitchFamily="2" charset="0"/>
              </a:rPr>
              <a:t>21.806</a:t>
            </a:r>
            <a:r>
              <a:rPr lang="en-US" sz="4000" dirty="0">
                <a:solidFill>
                  <a:srgbClr val="202124"/>
                </a:solidFill>
                <a:latin typeface="Baloo 2" pitchFamily="2" charset="0"/>
                <a:cs typeface="Baloo 2" pitchFamily="2" charset="0"/>
              </a:rPr>
              <a:t> </a:t>
            </a:r>
            <a:r>
              <a:rPr lang="vi-VN" sz="4000" dirty="0" err="1">
                <a:solidFill>
                  <a:srgbClr val="202124"/>
                </a:solidFill>
                <a:latin typeface="Baloo 2" pitchFamily="2" charset="0"/>
                <a:cs typeface="Baloo 2" pitchFamily="2" charset="0"/>
              </a:rPr>
              <a:t>đ</a:t>
            </a:r>
            <a:r>
              <a:rPr lang="en-US" sz="4000" dirty="0" err="1" smtClean="0">
                <a:solidFill>
                  <a:srgbClr val="202124"/>
                </a:solidFill>
                <a:latin typeface="Baloo 2" pitchFamily="2" charset="0"/>
                <a:cs typeface="Baloo 2" pitchFamily="2" charset="0"/>
              </a:rPr>
              <a:t>ồng</a:t>
            </a:r>
            <a:endParaRPr lang="en-US" sz="4000" dirty="0">
              <a:latin typeface="Baloo 2" pitchFamily="2" charset="0"/>
              <a:cs typeface="Baloo 2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785597" y="4318540"/>
            <a:ext cx="27045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202124"/>
                </a:solidFill>
                <a:latin typeface="Baloo 2" pitchFamily="2" charset="0"/>
                <a:cs typeface="Baloo 2" pitchFamily="2" charset="0"/>
              </a:rPr>
              <a:t>76.321</a:t>
            </a:r>
            <a:r>
              <a:rPr lang="en-US" sz="4000" dirty="0">
                <a:solidFill>
                  <a:srgbClr val="202124"/>
                </a:solidFill>
                <a:latin typeface="Baloo 2" pitchFamily="2" charset="0"/>
                <a:cs typeface="Baloo 2" pitchFamily="2" charset="0"/>
              </a:rPr>
              <a:t> </a:t>
            </a:r>
            <a:r>
              <a:rPr lang="vi-VN" sz="4000" dirty="0" err="1">
                <a:solidFill>
                  <a:srgbClr val="202124"/>
                </a:solidFill>
                <a:latin typeface="Baloo 2" pitchFamily="2" charset="0"/>
                <a:cs typeface="Baloo 2" pitchFamily="2" charset="0"/>
              </a:rPr>
              <a:t>đ</a:t>
            </a:r>
            <a:r>
              <a:rPr lang="en-US" sz="4000" dirty="0" err="1" smtClean="0">
                <a:solidFill>
                  <a:srgbClr val="202124"/>
                </a:solidFill>
                <a:latin typeface="Baloo 2" pitchFamily="2" charset="0"/>
                <a:cs typeface="Baloo 2" pitchFamily="2" charset="0"/>
              </a:rPr>
              <a:t>ồng</a:t>
            </a:r>
            <a:endParaRPr lang="en-US" sz="4000" dirty="0">
              <a:latin typeface="Baloo 2" pitchFamily="2" charset="0"/>
              <a:cs typeface="Baloo 2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10000" y="3036057"/>
            <a:ext cx="23294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 smtClean="0">
                <a:solidFill>
                  <a:srgbClr val="202124"/>
                </a:solidFill>
                <a:latin typeface="Baloo 2" pitchFamily="2" charset="0"/>
                <a:cs typeface="Baloo 2" pitchFamily="2" charset="0"/>
              </a:rPr>
              <a:t>20 pê - xô</a:t>
            </a:r>
            <a:endParaRPr lang="en-US" sz="4000" dirty="0">
              <a:latin typeface="Baloo 2" pitchFamily="2" charset="0"/>
              <a:cs typeface="Baloo 2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22358" y="4365772"/>
            <a:ext cx="23038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 smtClean="0">
                <a:solidFill>
                  <a:srgbClr val="202124"/>
                </a:solidFill>
                <a:latin typeface="Baloo 2" pitchFamily="2" charset="0"/>
                <a:cs typeface="Baloo 2" pitchFamily="2" charset="0"/>
              </a:rPr>
              <a:t>70 pê - xô</a:t>
            </a:r>
            <a:endParaRPr lang="en-US" sz="4000" dirty="0">
              <a:latin typeface="Baloo 2" pitchFamily="2" charset="0"/>
              <a:cs typeface="Baloo 2" pitchFamily="2" charset="0"/>
            </a:endParaRPr>
          </a:p>
        </p:txBody>
      </p:sp>
      <p:pic>
        <p:nvPicPr>
          <p:cNvPr id="22530" name="Picture 2" descr="Đồ họa vector Đồ họa mạng di động Adobe Photoshop Speech Balloon Image - mũi  tên bằng gỗ 1000*1000 minh bạch Png Tải về miễn phí - Trái Cam, Màu Vàng,  Lời Nói Bóng.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06186" y="5399903"/>
            <a:ext cx="1785814" cy="178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9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9" grpId="0"/>
      <p:bldP spid="21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7135" y="160635"/>
            <a:ext cx="11677135" cy="6561438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0450" y="516695"/>
            <a:ext cx="1093509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Bài 3: </a:t>
            </a:r>
            <a:r>
              <a:rPr lang="vi-VN" sz="3000" b="1" dirty="0" smtClean="0">
                <a:solidFill>
                  <a:srgbClr val="00B050"/>
                </a:solidFill>
                <a:latin typeface="Baloo 2" pitchFamily="2" charset="0"/>
                <a:cs typeface="Baloo 2" pitchFamily="2" charset="0"/>
              </a:rPr>
              <a:t>Khi chép lại mẩu chuyện vui dưới đây, </a:t>
            </a:r>
            <a:r>
              <a:rPr lang="vi-VN" sz="3000" b="1" dirty="0" smtClean="0">
                <a:solidFill>
                  <a:srgbClr val="00B05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cs typeface="Baloo 2" pitchFamily="2" charset="0"/>
              </a:rPr>
              <a:t>bạn Hùng đã dùng sai một số dấu câu.</a:t>
            </a:r>
            <a:r>
              <a:rPr lang="vi-VN" sz="3000" b="1" dirty="0" smtClean="0">
                <a:solidFill>
                  <a:srgbClr val="00B050"/>
                </a:solidFill>
                <a:latin typeface="Baloo 2" pitchFamily="2" charset="0"/>
                <a:cs typeface="Baloo 2" pitchFamily="2" charset="0"/>
              </a:rPr>
              <a:t> Em hãy giúp bạn </a:t>
            </a:r>
            <a:r>
              <a:rPr lang="vi-VN" sz="3000" b="1" dirty="0" smtClean="0">
                <a:solidFill>
                  <a:srgbClr val="00B050"/>
                </a:solidFill>
                <a:uFill>
                  <a:solidFill>
                    <a:srgbClr val="FF0000"/>
                  </a:solidFill>
                </a:uFill>
                <a:latin typeface="Baloo 2" pitchFamily="2" charset="0"/>
                <a:cs typeface="Baloo 2" pitchFamily="2" charset="0"/>
              </a:rPr>
              <a:t>chữa lại những lỗi đó.</a:t>
            </a:r>
          </a:p>
          <a:p>
            <a:pPr algn="ctr"/>
            <a:endParaRPr lang="vi-VN" sz="3000" b="1" dirty="0" smtClean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3200" b="1" dirty="0" smtClean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Tỉ số chưa được mở</a:t>
            </a:r>
            <a:endParaRPr lang="vi-VN" sz="3200" u="sng" dirty="0" smtClean="0">
              <a:solidFill>
                <a:srgbClr val="FFC000"/>
              </a:solidFill>
              <a:latin typeface="Baloo 2" pitchFamily="2" charset="0"/>
              <a:cs typeface="Baloo 2" pitchFamily="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Nam: </a:t>
            </a:r>
            <a:r>
              <a:rPr lang="vi-VN" sz="3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   - </a:t>
            </a:r>
            <a:r>
              <a:rPr lang="vi-VN" sz="3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Hùng này, hai bài kiểm tra Tiếng Việt và Toán hôm qua, </a:t>
            </a:r>
            <a:r>
              <a:rPr lang="vi-VN" sz="3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	     cậu </a:t>
            </a:r>
            <a:r>
              <a:rPr lang="vi-VN" sz="3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được mấy </a:t>
            </a:r>
            <a:r>
              <a:rPr lang="vi-VN" sz="3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điểm.</a:t>
            </a:r>
            <a:endParaRPr lang="vi-VN" sz="3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Hùng: </a:t>
            </a:r>
            <a:r>
              <a:rPr lang="vi-VN" sz="3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 - </a:t>
            </a:r>
            <a:r>
              <a:rPr lang="vi-VN" sz="3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Vẫn chưa mở được tỉ số.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Nam: </a:t>
            </a:r>
            <a:r>
              <a:rPr lang="vi-VN" sz="3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   - </a:t>
            </a:r>
            <a:r>
              <a:rPr lang="vi-VN" sz="3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Nghĩa là </a:t>
            </a:r>
            <a:r>
              <a:rPr lang="vi-VN" sz="3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sao!</a:t>
            </a:r>
            <a:endParaRPr lang="vi-VN" sz="3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Hùng: </a:t>
            </a:r>
            <a:r>
              <a:rPr lang="vi-VN" sz="3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 - </a:t>
            </a:r>
            <a:r>
              <a:rPr lang="vi-VN" sz="3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Vẫn đang hòa không </a:t>
            </a:r>
            <a:r>
              <a:rPr lang="vi-VN" sz="3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– không?</a:t>
            </a:r>
            <a:endParaRPr lang="vi-VN" sz="3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Nam: </a:t>
            </a:r>
            <a:r>
              <a:rPr lang="vi-VN" sz="3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   ?!                                                                        </a:t>
            </a:r>
            <a:endParaRPr lang="en-US" sz="3000" dirty="0" smtClean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r>
              <a:rPr lang="en-US" sz="3000" b="1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000" b="1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                                                                       </a:t>
            </a:r>
            <a:r>
              <a:rPr lang="vi-VN" sz="3000" b="1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MINH CHÂU </a:t>
            </a:r>
            <a:r>
              <a:rPr lang="vi-VN" sz="3000" i="1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sưu tầm</a:t>
            </a:r>
            <a:endParaRPr lang="vi-VN" sz="3000" i="1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38054" y="3055852"/>
            <a:ext cx="593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(1)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1495" y="3673522"/>
            <a:ext cx="593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(2)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52534" y="4287008"/>
            <a:ext cx="593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(3)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01251" y="4917197"/>
            <a:ext cx="593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(4)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7172" y="5515832"/>
            <a:ext cx="593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(5)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6901251" y="1407244"/>
            <a:ext cx="367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186021" y="954163"/>
            <a:ext cx="302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79040" y="1409894"/>
            <a:ext cx="302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868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7135" y="160635"/>
            <a:ext cx="11677135" cy="6561438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6025" y="629385"/>
            <a:ext cx="745046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sz="3000" b="1" dirty="0" smtClean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3200" b="1" dirty="0" smtClean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Tỉ số chưa được mở</a:t>
            </a:r>
            <a:endParaRPr lang="vi-VN" sz="3200" u="sng" dirty="0" smtClean="0">
              <a:solidFill>
                <a:srgbClr val="FFC000"/>
              </a:solidFill>
              <a:latin typeface="Baloo 2" pitchFamily="2" charset="0"/>
              <a:cs typeface="Baloo 2" pitchFamily="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Nam: </a:t>
            </a:r>
            <a:r>
              <a:rPr lang="vi-VN" sz="3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   - </a:t>
            </a:r>
            <a:r>
              <a:rPr lang="vi-VN" sz="3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Hùng này, hai bài kiểm tra Tiếng Việt và Toán hôm </a:t>
            </a:r>
            <a:r>
              <a:rPr lang="vi-VN" sz="3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qua, cậu </a:t>
            </a:r>
            <a:r>
              <a:rPr lang="vi-VN" sz="3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được mấy </a:t>
            </a:r>
            <a:r>
              <a:rPr lang="vi-VN" sz="3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điểm</a:t>
            </a:r>
            <a:endParaRPr lang="vi-VN" sz="3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Hùng: </a:t>
            </a:r>
            <a:r>
              <a:rPr lang="vi-VN" sz="3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 - </a:t>
            </a:r>
            <a:r>
              <a:rPr lang="vi-VN" sz="3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Vẫn chưa mở được tỉ </a:t>
            </a:r>
            <a:r>
              <a:rPr lang="vi-VN" sz="3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số.</a:t>
            </a:r>
            <a:endParaRPr lang="vi-VN" sz="3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Nam: </a:t>
            </a:r>
            <a:r>
              <a:rPr lang="vi-VN" sz="3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   - </a:t>
            </a:r>
            <a:r>
              <a:rPr lang="vi-VN" sz="3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Nghĩa là </a:t>
            </a:r>
            <a:r>
              <a:rPr lang="vi-VN" sz="3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sao</a:t>
            </a:r>
            <a:endParaRPr lang="vi-VN" sz="3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Hùng: </a:t>
            </a:r>
            <a:r>
              <a:rPr lang="vi-VN" sz="3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 - </a:t>
            </a:r>
            <a:r>
              <a:rPr lang="vi-VN" sz="3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Vẫn đang hòa không </a:t>
            </a:r>
            <a:r>
              <a:rPr lang="vi-VN" sz="3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– không</a:t>
            </a:r>
            <a:endParaRPr lang="vi-VN" sz="30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0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Nam: </a:t>
            </a:r>
            <a:r>
              <a:rPr lang="vi-VN" sz="30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   ?!                                                                        </a:t>
            </a:r>
            <a:endParaRPr lang="en-US" sz="3000" dirty="0" smtClean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  <a:p>
            <a:r>
              <a:rPr lang="vi-VN" sz="3000" b="1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		MINH CHÂU </a:t>
            </a:r>
            <a:r>
              <a:rPr lang="vi-VN" sz="3000" i="1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sưu tầm</a:t>
            </a:r>
            <a:endParaRPr lang="vi-VN" sz="3000" i="1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1489" y="2918134"/>
            <a:ext cx="593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(2)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32582" y="2288337"/>
            <a:ext cx="4448433" cy="3573250"/>
            <a:chOff x="7411329" y="2225472"/>
            <a:chExt cx="4448433" cy="357325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35150880-4B1D-4364-A329-AADC47609B5B}"/>
                </a:ext>
              </a:extLst>
            </p:cNvPr>
            <p:cNvGrpSpPr/>
            <p:nvPr/>
          </p:nvGrpSpPr>
          <p:grpSpPr>
            <a:xfrm>
              <a:off x="7411329" y="2225472"/>
              <a:ext cx="4448433" cy="3573250"/>
              <a:chOff x="609600" y="1694845"/>
              <a:chExt cx="5313576" cy="4265687"/>
            </a:xfrm>
          </p:grpSpPr>
          <p:sp>
            <p:nvSpPr>
              <p:cNvPr id="10" name="Rectangle: Rounded Corners 2">
                <a:extLst>
                  <a:ext uri="{FF2B5EF4-FFF2-40B4-BE49-F238E27FC236}">
                    <a16:creationId xmlns:a16="http://schemas.microsoft.com/office/drawing/2014/main" xmlns="" id="{0AFD7BA0-8298-4D25-BE22-04317A2953FF}"/>
                  </a:ext>
                </a:extLst>
              </p:cNvPr>
              <p:cNvSpPr/>
              <p:nvPr/>
            </p:nvSpPr>
            <p:spPr>
              <a:xfrm>
                <a:off x="609600" y="2043853"/>
                <a:ext cx="5313576" cy="3916679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xmlns="" id="{755D9655-6828-47C5-8866-64C439E8B589}"/>
                  </a:ext>
                </a:extLst>
              </p:cNvPr>
              <p:cNvSpPr/>
              <p:nvPr/>
            </p:nvSpPr>
            <p:spPr>
              <a:xfrm>
                <a:off x="1896534" y="1694845"/>
                <a:ext cx="2590799" cy="617270"/>
              </a:xfrm>
              <a:prstGeom prst="flowChartTerminator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 smtClean="0">
                    <a:solidFill>
                      <a:srgbClr val="5F7700"/>
                    </a:solidFill>
                    <a:latin typeface="Baloo 2" pitchFamily="2" charset="0"/>
                    <a:cs typeface="Baloo 2" pitchFamily="2" charset="0"/>
                  </a:rPr>
                  <a:t>Sửa lỗi</a:t>
                </a:r>
                <a:endParaRPr lang="en-US" sz="3600" dirty="0">
                  <a:solidFill>
                    <a:srgbClr val="5F77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7595335" y="3373444"/>
              <a:ext cx="395575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</a:rPr>
                <a:t>Câu </a:t>
              </a:r>
              <a:r>
                <a:rPr lang="vi-VN" sz="3200" dirty="0" smtClean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rPr>
                <a:t>(1) </a:t>
              </a:r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</a:rPr>
                <a:t>là câu hỏi</a:t>
              </a:r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 phải sửa </a:t>
              </a:r>
              <a:r>
                <a:rPr lang="vi-VN" sz="3200" dirty="0" smtClean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dấu chấm </a:t>
              </a:r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thành </a:t>
              </a:r>
              <a:r>
                <a:rPr lang="vi-VN" sz="3200" dirty="0" smtClean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dấu chấm hỏi</a:t>
              </a:r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.</a:t>
              </a:r>
              <a:endParaRPr lang="en-US" sz="3200" dirty="0">
                <a:solidFill>
                  <a:schemeClr val="accent6">
                    <a:lumMod val="75000"/>
                  </a:schemeClr>
                </a:solidFill>
                <a:latin typeface="Baloo 2" pitchFamily="2" charset="0"/>
                <a:cs typeface="Baloo 2" pitchFamily="2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584152" y="2225472"/>
            <a:ext cx="848430" cy="584775"/>
            <a:chOff x="6629034" y="2259031"/>
            <a:chExt cx="848430" cy="584775"/>
          </a:xfrm>
        </p:grpSpPr>
        <p:sp>
          <p:nvSpPr>
            <p:cNvPr id="4" name="TextBox 3"/>
            <p:cNvSpPr txBox="1"/>
            <p:nvPr/>
          </p:nvSpPr>
          <p:spPr>
            <a:xfrm>
              <a:off x="6884340" y="2289809"/>
              <a:ext cx="5931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 smtClean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rPr>
                <a:t>(1)</a:t>
              </a:r>
              <a:endParaRPr lang="en-US" sz="2800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29034" y="2259031"/>
              <a:ext cx="25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 smtClean="0">
                  <a:solidFill>
                    <a:srgbClr val="000000"/>
                  </a:solidFill>
                  <a:latin typeface="Baloo 2" pitchFamily="2" charset="0"/>
                  <a:cs typeface="Baloo 2" pitchFamily="2" charset="0"/>
                </a:rPr>
                <a:t>.</a:t>
              </a:r>
              <a:endParaRPr lang="en-US" sz="32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606077" y="2271639"/>
            <a:ext cx="593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?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821435" y="3466068"/>
            <a:ext cx="848430" cy="584775"/>
            <a:chOff x="6629034" y="2259031"/>
            <a:chExt cx="848430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884340" y="2289809"/>
              <a:ext cx="5931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 smtClean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rPr>
                <a:t>(3)</a:t>
              </a:r>
              <a:endParaRPr lang="en-US" sz="2800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29034" y="2259031"/>
              <a:ext cx="25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solidFill>
                    <a:srgbClr val="000000"/>
                  </a:solidFill>
                  <a:latin typeface="Baloo 2" pitchFamily="2" charset="0"/>
                  <a:cs typeface="Baloo 2" pitchFamily="2" charset="0"/>
                </a:rPr>
                <a:t>!</a:t>
              </a:r>
              <a:endParaRPr lang="en-US" sz="32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554864" y="4113946"/>
            <a:ext cx="848430" cy="584775"/>
            <a:chOff x="6629034" y="2259031"/>
            <a:chExt cx="848430" cy="584775"/>
          </a:xfrm>
        </p:grpSpPr>
        <p:sp>
          <p:nvSpPr>
            <p:cNvPr id="21" name="TextBox 20"/>
            <p:cNvSpPr txBox="1"/>
            <p:nvPr/>
          </p:nvSpPr>
          <p:spPr>
            <a:xfrm>
              <a:off x="6884340" y="2289809"/>
              <a:ext cx="5931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 smtClean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rPr>
                <a:t>(4)</a:t>
              </a:r>
              <a:endParaRPr lang="en-US" sz="2800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29034" y="2259031"/>
              <a:ext cx="25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 smtClean="0">
                  <a:solidFill>
                    <a:srgbClr val="000000"/>
                  </a:solidFill>
                  <a:latin typeface="Baloo 2" pitchFamily="2" charset="0"/>
                  <a:cs typeface="Baloo 2" pitchFamily="2" charset="0"/>
                </a:rPr>
                <a:t>?</a:t>
              </a:r>
              <a:endParaRPr lang="en-US" sz="32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432582" y="2288337"/>
            <a:ext cx="4448433" cy="3573250"/>
            <a:chOff x="7411329" y="2225472"/>
            <a:chExt cx="4448433" cy="357325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35150880-4B1D-4364-A329-AADC47609B5B}"/>
                </a:ext>
              </a:extLst>
            </p:cNvPr>
            <p:cNvGrpSpPr/>
            <p:nvPr/>
          </p:nvGrpSpPr>
          <p:grpSpPr>
            <a:xfrm>
              <a:off x="7411329" y="2225472"/>
              <a:ext cx="4448433" cy="3573250"/>
              <a:chOff x="609600" y="1694845"/>
              <a:chExt cx="5313576" cy="4265687"/>
            </a:xfrm>
          </p:grpSpPr>
          <p:sp>
            <p:nvSpPr>
              <p:cNvPr id="26" name="Rectangle: Rounded Corners 2">
                <a:extLst>
                  <a:ext uri="{FF2B5EF4-FFF2-40B4-BE49-F238E27FC236}">
                    <a16:creationId xmlns:a16="http://schemas.microsoft.com/office/drawing/2014/main" xmlns="" id="{0AFD7BA0-8298-4D25-BE22-04317A2953FF}"/>
                  </a:ext>
                </a:extLst>
              </p:cNvPr>
              <p:cNvSpPr/>
              <p:nvPr/>
            </p:nvSpPr>
            <p:spPr>
              <a:xfrm>
                <a:off x="609600" y="2043853"/>
                <a:ext cx="5313576" cy="3916679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Flowchart: Terminator 26">
                <a:extLst>
                  <a:ext uri="{FF2B5EF4-FFF2-40B4-BE49-F238E27FC236}">
                    <a16:creationId xmlns:a16="http://schemas.microsoft.com/office/drawing/2014/main" xmlns="" id="{755D9655-6828-47C5-8866-64C439E8B589}"/>
                  </a:ext>
                </a:extLst>
              </p:cNvPr>
              <p:cNvSpPr/>
              <p:nvPr/>
            </p:nvSpPr>
            <p:spPr>
              <a:xfrm>
                <a:off x="1896534" y="1694845"/>
                <a:ext cx="2590799" cy="617270"/>
              </a:xfrm>
              <a:prstGeom prst="flowChartTerminator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 smtClean="0">
                    <a:solidFill>
                      <a:srgbClr val="5F7700"/>
                    </a:solidFill>
                    <a:latin typeface="Baloo 2" pitchFamily="2" charset="0"/>
                    <a:cs typeface="Baloo 2" pitchFamily="2" charset="0"/>
                  </a:rPr>
                  <a:t>Sửa lỗi</a:t>
                </a:r>
                <a:endParaRPr lang="en-US" sz="3600" dirty="0">
                  <a:solidFill>
                    <a:srgbClr val="5F77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7595335" y="3373444"/>
              <a:ext cx="395575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</a:rPr>
                <a:t>Câu </a:t>
              </a:r>
              <a:r>
                <a:rPr lang="vi-VN" sz="3200" dirty="0" smtClean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rPr>
                <a:t>(2) </a:t>
              </a:r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</a:rPr>
                <a:t>là câu kể</a:t>
              </a:r>
            </a:p>
            <a:p>
              <a:pPr marL="457200" indent="-457200" algn="ctr">
                <a:buFont typeface="Wingdings" panose="05000000000000000000" pitchFamily="2" charset="2"/>
                <a:buChar char="à"/>
              </a:pPr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dấu chấm </a:t>
              </a:r>
            </a:p>
            <a:p>
              <a:pPr algn="ctr"/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      dùng </a:t>
              </a:r>
              <a:r>
                <a:rPr lang="vi-VN" sz="3200" b="1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đúng</a:t>
              </a:r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.</a:t>
              </a:r>
              <a:endParaRPr lang="en-US" sz="3200" dirty="0">
                <a:solidFill>
                  <a:schemeClr val="accent6">
                    <a:lumMod val="75000"/>
                  </a:schemeClr>
                </a:solidFill>
                <a:latin typeface="Baloo 2" pitchFamily="2" charset="0"/>
                <a:cs typeface="Baloo 2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821435" y="3509087"/>
            <a:ext cx="593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?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425000" y="2284242"/>
            <a:ext cx="4448433" cy="3573250"/>
            <a:chOff x="7411329" y="2225472"/>
            <a:chExt cx="4448433" cy="357325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35150880-4B1D-4364-A329-AADC47609B5B}"/>
                </a:ext>
              </a:extLst>
            </p:cNvPr>
            <p:cNvGrpSpPr/>
            <p:nvPr/>
          </p:nvGrpSpPr>
          <p:grpSpPr>
            <a:xfrm>
              <a:off x="7411329" y="2225472"/>
              <a:ext cx="4448433" cy="3573250"/>
              <a:chOff x="609600" y="1694845"/>
              <a:chExt cx="5313576" cy="4265687"/>
            </a:xfrm>
          </p:grpSpPr>
          <p:sp>
            <p:nvSpPr>
              <p:cNvPr id="37" name="Rectangle: Rounded Corners 2">
                <a:extLst>
                  <a:ext uri="{FF2B5EF4-FFF2-40B4-BE49-F238E27FC236}">
                    <a16:creationId xmlns:a16="http://schemas.microsoft.com/office/drawing/2014/main" xmlns="" id="{0AFD7BA0-8298-4D25-BE22-04317A2953FF}"/>
                  </a:ext>
                </a:extLst>
              </p:cNvPr>
              <p:cNvSpPr/>
              <p:nvPr/>
            </p:nvSpPr>
            <p:spPr>
              <a:xfrm>
                <a:off x="609600" y="2043853"/>
                <a:ext cx="5313576" cy="3916679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Flowchart: Terminator 37">
                <a:extLst>
                  <a:ext uri="{FF2B5EF4-FFF2-40B4-BE49-F238E27FC236}">
                    <a16:creationId xmlns:a16="http://schemas.microsoft.com/office/drawing/2014/main" xmlns="" id="{755D9655-6828-47C5-8866-64C439E8B589}"/>
                  </a:ext>
                </a:extLst>
              </p:cNvPr>
              <p:cNvSpPr/>
              <p:nvPr/>
            </p:nvSpPr>
            <p:spPr>
              <a:xfrm>
                <a:off x="1896534" y="1694845"/>
                <a:ext cx="2590799" cy="617270"/>
              </a:xfrm>
              <a:prstGeom prst="flowChartTerminator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 smtClean="0">
                    <a:solidFill>
                      <a:srgbClr val="5F7700"/>
                    </a:solidFill>
                    <a:latin typeface="Baloo 2" pitchFamily="2" charset="0"/>
                    <a:cs typeface="Baloo 2" pitchFamily="2" charset="0"/>
                  </a:rPr>
                  <a:t>Sửa lỗi</a:t>
                </a:r>
                <a:endParaRPr lang="en-US" sz="3600" dirty="0">
                  <a:solidFill>
                    <a:srgbClr val="5F77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7437548" y="3373444"/>
              <a:ext cx="43076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</a:rPr>
                <a:t>Câu </a:t>
              </a:r>
              <a:r>
                <a:rPr lang="vi-VN" sz="3200" dirty="0" smtClean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rPr>
                <a:t>(3) </a:t>
              </a:r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</a:rPr>
                <a:t>là câu hỏi</a:t>
              </a:r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 phải sửa </a:t>
              </a:r>
              <a:r>
                <a:rPr lang="vi-VN" sz="3200" dirty="0" smtClean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dấu chấm than </a:t>
              </a:r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thành </a:t>
              </a:r>
              <a:r>
                <a:rPr lang="vi-VN" sz="3200" dirty="0" smtClean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dấu chấm hỏi</a:t>
              </a:r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.</a:t>
              </a:r>
              <a:endParaRPr lang="en-US" sz="3200" dirty="0">
                <a:solidFill>
                  <a:schemeClr val="accent6">
                    <a:lumMod val="75000"/>
                  </a:schemeClr>
                </a:solidFill>
                <a:latin typeface="Baloo 2" pitchFamily="2" charset="0"/>
                <a:cs typeface="Baloo 2" pitchFamily="2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450227" y="2284242"/>
            <a:ext cx="4448433" cy="3573250"/>
            <a:chOff x="7411329" y="2225472"/>
            <a:chExt cx="4448433" cy="357325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35150880-4B1D-4364-A329-AADC47609B5B}"/>
                </a:ext>
              </a:extLst>
            </p:cNvPr>
            <p:cNvGrpSpPr/>
            <p:nvPr/>
          </p:nvGrpSpPr>
          <p:grpSpPr>
            <a:xfrm>
              <a:off x="7411329" y="2225472"/>
              <a:ext cx="4448433" cy="3573250"/>
              <a:chOff x="609600" y="1694845"/>
              <a:chExt cx="5313576" cy="4265687"/>
            </a:xfrm>
          </p:grpSpPr>
          <p:sp>
            <p:nvSpPr>
              <p:cNvPr id="42" name="Rectangle: Rounded Corners 2">
                <a:extLst>
                  <a:ext uri="{FF2B5EF4-FFF2-40B4-BE49-F238E27FC236}">
                    <a16:creationId xmlns:a16="http://schemas.microsoft.com/office/drawing/2014/main" xmlns="" id="{0AFD7BA0-8298-4D25-BE22-04317A2953FF}"/>
                  </a:ext>
                </a:extLst>
              </p:cNvPr>
              <p:cNvSpPr/>
              <p:nvPr/>
            </p:nvSpPr>
            <p:spPr>
              <a:xfrm>
                <a:off x="609600" y="2043853"/>
                <a:ext cx="5313576" cy="3916679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Flowchart: Terminator 42">
                <a:extLst>
                  <a:ext uri="{FF2B5EF4-FFF2-40B4-BE49-F238E27FC236}">
                    <a16:creationId xmlns:a16="http://schemas.microsoft.com/office/drawing/2014/main" xmlns="" id="{755D9655-6828-47C5-8866-64C439E8B589}"/>
                  </a:ext>
                </a:extLst>
              </p:cNvPr>
              <p:cNvSpPr/>
              <p:nvPr/>
            </p:nvSpPr>
            <p:spPr>
              <a:xfrm>
                <a:off x="1896534" y="1694845"/>
                <a:ext cx="2590799" cy="617270"/>
              </a:xfrm>
              <a:prstGeom prst="flowChartTerminator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 smtClean="0">
                    <a:solidFill>
                      <a:srgbClr val="5F7700"/>
                    </a:solidFill>
                    <a:latin typeface="Baloo 2" pitchFamily="2" charset="0"/>
                    <a:cs typeface="Baloo 2" pitchFamily="2" charset="0"/>
                  </a:rPr>
                  <a:t>Sửa lỗi</a:t>
                </a:r>
                <a:endParaRPr lang="en-US" sz="3600" dirty="0">
                  <a:solidFill>
                    <a:srgbClr val="5F77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7437548" y="3373444"/>
              <a:ext cx="43076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</a:rPr>
                <a:t>Câu </a:t>
              </a:r>
              <a:r>
                <a:rPr lang="vi-VN" sz="3200" dirty="0" smtClean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rPr>
                <a:t>(4) </a:t>
              </a:r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</a:rPr>
                <a:t>là câu kể</a:t>
              </a:r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 phải sửa </a:t>
              </a:r>
              <a:r>
                <a:rPr lang="vi-VN" sz="3200" dirty="0" smtClean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dấu chấm hỏi </a:t>
              </a:r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thành </a:t>
              </a:r>
              <a:r>
                <a:rPr lang="vi-VN" sz="3200" dirty="0" smtClean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dấu chấm</a:t>
              </a:r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.</a:t>
              </a:r>
              <a:endParaRPr lang="en-US" sz="3200" dirty="0">
                <a:solidFill>
                  <a:schemeClr val="accent6">
                    <a:lumMod val="75000"/>
                  </a:schemeClr>
                </a:solidFill>
                <a:latin typeface="Baloo 2" pitchFamily="2" charset="0"/>
                <a:cs typeface="Baloo 2" pitchFamily="2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6531967" y="4129335"/>
            <a:ext cx="593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.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7437380" y="2288337"/>
            <a:ext cx="4448433" cy="3573250"/>
            <a:chOff x="7411329" y="2225472"/>
            <a:chExt cx="4448433" cy="357325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35150880-4B1D-4364-A329-AADC47609B5B}"/>
                </a:ext>
              </a:extLst>
            </p:cNvPr>
            <p:cNvGrpSpPr/>
            <p:nvPr/>
          </p:nvGrpSpPr>
          <p:grpSpPr>
            <a:xfrm>
              <a:off x="7411329" y="2225472"/>
              <a:ext cx="4448433" cy="3573250"/>
              <a:chOff x="609599" y="1694845"/>
              <a:chExt cx="5313576" cy="4265686"/>
            </a:xfrm>
          </p:grpSpPr>
          <p:sp>
            <p:nvSpPr>
              <p:cNvPr id="58" name="Rectangle: Rounded Corners 2">
                <a:extLst>
                  <a:ext uri="{FF2B5EF4-FFF2-40B4-BE49-F238E27FC236}">
                    <a16:creationId xmlns:a16="http://schemas.microsoft.com/office/drawing/2014/main" xmlns="" id="{0AFD7BA0-8298-4D25-BE22-04317A2953FF}"/>
                  </a:ext>
                </a:extLst>
              </p:cNvPr>
              <p:cNvSpPr/>
              <p:nvPr/>
            </p:nvSpPr>
            <p:spPr>
              <a:xfrm>
                <a:off x="609599" y="2043853"/>
                <a:ext cx="5313576" cy="3916678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Flowchart: Terminator 58">
                <a:extLst>
                  <a:ext uri="{FF2B5EF4-FFF2-40B4-BE49-F238E27FC236}">
                    <a16:creationId xmlns:a16="http://schemas.microsoft.com/office/drawing/2014/main" xmlns="" id="{755D9655-6828-47C5-8866-64C439E8B589}"/>
                  </a:ext>
                </a:extLst>
              </p:cNvPr>
              <p:cNvSpPr/>
              <p:nvPr/>
            </p:nvSpPr>
            <p:spPr>
              <a:xfrm>
                <a:off x="1896534" y="1694845"/>
                <a:ext cx="2590799" cy="617270"/>
              </a:xfrm>
              <a:prstGeom prst="flowChartTerminator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 smtClean="0">
                    <a:solidFill>
                      <a:srgbClr val="5F7700"/>
                    </a:solidFill>
                    <a:latin typeface="Baloo 2" pitchFamily="2" charset="0"/>
                    <a:cs typeface="Baloo 2" pitchFamily="2" charset="0"/>
                  </a:rPr>
                  <a:t>Sửa lỗi</a:t>
                </a:r>
                <a:endParaRPr lang="en-US" sz="3600" dirty="0">
                  <a:solidFill>
                    <a:srgbClr val="5F77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7437548" y="3373444"/>
              <a:ext cx="430768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</a:rPr>
                <a:t>Hai </a:t>
              </a:r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dấu</a:t>
              </a:r>
              <a:r>
                <a:rPr lang="vi-VN" sz="3200" dirty="0" smtClean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 ? ! </a:t>
              </a:r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d</a:t>
              </a:r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ùng </a:t>
              </a:r>
              <a:r>
                <a:rPr lang="vi-VN" sz="3200" b="1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đúng</a:t>
              </a:r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.</a:t>
              </a:r>
            </a:p>
            <a:p>
              <a:pPr algn="ctr"/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Dấu </a:t>
              </a:r>
              <a:r>
                <a:rPr lang="vi-VN" sz="3200" dirty="0" smtClean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?</a:t>
              </a:r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 diễn tả thắc mắc của Nam, dấu</a:t>
              </a:r>
              <a:r>
                <a:rPr lang="vi-VN" sz="3200" dirty="0" smtClean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 ! </a:t>
              </a:r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t</a:t>
              </a:r>
              <a:r>
                <a:rPr lang="vi-VN" sz="3200" dirty="0" smtClean="0">
                  <a:solidFill>
                    <a:schemeClr val="accent6">
                      <a:lumMod val="75000"/>
                    </a:schemeClr>
                  </a:solidFill>
                  <a:latin typeface="Baloo 2" pitchFamily="2" charset="0"/>
                  <a:cs typeface="Baloo 2" pitchFamily="2" charset="0"/>
                  <a:sym typeface="Wingdings" panose="05000000000000000000" pitchFamily="2" charset="2"/>
                </a:rPr>
                <a:t>hể hiện cảm xúc của Nam.</a:t>
              </a:r>
              <a:endParaRPr lang="en-US" sz="3200" dirty="0">
                <a:solidFill>
                  <a:schemeClr val="accent6">
                    <a:lumMod val="75000"/>
                  </a:schemeClr>
                </a:solidFill>
                <a:latin typeface="Baloo 2" pitchFamily="2" charset="0"/>
                <a:cs typeface="Baloo 2" pitchFamily="2" charset="0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973955" y="4698721"/>
            <a:ext cx="593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(5)</a:t>
            </a:r>
            <a:endParaRPr lang="en-US" sz="2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645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28" grpId="0"/>
      <p:bldP spid="44" grpId="0"/>
      <p:bldP spid="6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4">
            <a:extLst>
              <a:ext uri="{FF2B5EF4-FFF2-40B4-BE49-F238E27FC236}">
                <a16:creationId xmlns:a16="http://schemas.microsoft.com/office/drawing/2014/main" xmlns="" id="{3E514DFE-8F68-4686-A889-5049D2BDDF54}"/>
              </a:ext>
            </a:extLst>
          </p:cNvPr>
          <p:cNvSpPr/>
          <p:nvPr/>
        </p:nvSpPr>
        <p:spPr>
          <a:xfrm>
            <a:off x="123568" y="2569563"/>
            <a:ext cx="11791173" cy="2488760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xmlns="" id="{3D7FD903-98DB-4ED3-A516-23ABC2315A65}"/>
              </a:ext>
            </a:extLst>
          </p:cNvPr>
          <p:cNvSpPr/>
          <p:nvPr/>
        </p:nvSpPr>
        <p:spPr>
          <a:xfrm>
            <a:off x="223666" y="3436753"/>
            <a:ext cx="1722120" cy="754380"/>
          </a:xfrm>
          <a:prstGeom prst="rightArrow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84726" y="1071431"/>
            <a:ext cx="1027105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800" dirty="0" smtClean="0">
                <a:solidFill>
                  <a:srgbClr val="FF0000"/>
                </a:solidFill>
                <a:latin typeface="UVF Lobster12" panose="02000506000000020003" pitchFamily="2" charset="0"/>
                <a:ea typeface="SimSun" panose="02010600030101010101" pitchFamily="2" charset="-122"/>
                <a:cs typeface="Baloo 2" pitchFamily="2" charset="0"/>
              </a:rPr>
              <a:t>Em</a:t>
            </a:r>
            <a:r>
              <a:rPr lang="nl-NL" sz="3800" dirty="0" smtClean="0">
                <a:solidFill>
                  <a:srgbClr val="FF0000"/>
                </a:solidFill>
                <a:latin typeface="UVF Lobster12" panose="02000506000000020003" pitchFamily="2" charset="0"/>
                <a:ea typeface="SimSun" panose="02010600030101010101" pitchFamily="2" charset="-122"/>
                <a:cs typeface="Baloo 2" pitchFamily="2" charset="0"/>
              </a:rPr>
              <a:t> hiểu </a:t>
            </a:r>
            <a:r>
              <a:rPr lang="nl-NL" sz="3800" dirty="0">
                <a:solidFill>
                  <a:srgbClr val="FF0000"/>
                </a:solidFill>
                <a:latin typeface="UVF Lobster12" panose="02000506000000020003" pitchFamily="2" charset="0"/>
                <a:ea typeface="SimSun" panose="02010600030101010101" pitchFamily="2" charset="-122"/>
                <a:cs typeface="Baloo 2" pitchFamily="2" charset="0"/>
              </a:rPr>
              <a:t>câu trả lời của Hùng trong mẩu chuyện vui </a:t>
            </a:r>
            <a:endParaRPr lang="vi-VN" sz="3800" dirty="0" smtClean="0">
              <a:solidFill>
                <a:srgbClr val="FF0000"/>
              </a:solidFill>
              <a:latin typeface="UVF Lobster12" panose="02000506000000020003" pitchFamily="2" charset="0"/>
              <a:ea typeface="SimSun" panose="02010600030101010101" pitchFamily="2" charset="-122"/>
              <a:cs typeface="Baloo 2" pitchFamily="2" charset="0"/>
            </a:endParaRPr>
          </a:p>
          <a:p>
            <a:pPr algn="ctr"/>
            <a:r>
              <a:rPr lang="nl-NL" sz="3800" i="1" dirty="0" smtClean="0">
                <a:solidFill>
                  <a:srgbClr val="00B050"/>
                </a:solidFill>
                <a:latin typeface="UVF Lobster12" panose="02000506000000020003" pitchFamily="2" charset="0"/>
                <a:ea typeface="SimSun" panose="02010600030101010101" pitchFamily="2" charset="-122"/>
                <a:cs typeface="Baloo 2" pitchFamily="2" charset="0"/>
              </a:rPr>
              <a:t>Tỉ </a:t>
            </a:r>
            <a:r>
              <a:rPr lang="nl-NL" sz="3800" i="1" dirty="0">
                <a:solidFill>
                  <a:srgbClr val="00B050"/>
                </a:solidFill>
                <a:latin typeface="UVF Lobster12" panose="02000506000000020003" pitchFamily="2" charset="0"/>
                <a:ea typeface="SimSun" panose="02010600030101010101" pitchFamily="2" charset="-122"/>
                <a:cs typeface="Baloo 2" pitchFamily="2" charset="0"/>
              </a:rPr>
              <a:t>số chưa được mở</a:t>
            </a:r>
            <a:r>
              <a:rPr lang="nl-NL" sz="3800" dirty="0">
                <a:solidFill>
                  <a:srgbClr val="00B050"/>
                </a:solidFill>
                <a:latin typeface="UVF Lobster12" panose="02000506000000020003" pitchFamily="2" charset="0"/>
                <a:ea typeface="SimSun" panose="02010600030101010101" pitchFamily="2" charset="-122"/>
                <a:cs typeface="Baloo 2" pitchFamily="2" charset="0"/>
              </a:rPr>
              <a:t> </a:t>
            </a:r>
            <a:r>
              <a:rPr lang="nl-NL" sz="3800" dirty="0">
                <a:solidFill>
                  <a:srgbClr val="FF0000"/>
                </a:solidFill>
                <a:latin typeface="UVF Lobster12" panose="02000506000000020003" pitchFamily="2" charset="0"/>
                <a:ea typeface="SimSun" panose="02010600030101010101" pitchFamily="2" charset="-122"/>
                <a:cs typeface="Baloo 2" pitchFamily="2" charset="0"/>
              </a:rPr>
              <a:t>như thế nào ?</a:t>
            </a:r>
            <a:endParaRPr lang="vi-VN" sz="3800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5786" y="3300047"/>
            <a:ext cx="980692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700" dirty="0" smtClean="0">
                <a:solidFill>
                  <a:srgbClr val="000000"/>
                </a:solidFill>
                <a:latin typeface="Baloo 2" pitchFamily="2" charset="0"/>
                <a:ea typeface="SimSun" panose="02010600030101010101" pitchFamily="2" charset="-122"/>
                <a:cs typeface="Baloo 2" pitchFamily="2" charset="0"/>
              </a:rPr>
              <a:t>Câu </a:t>
            </a:r>
            <a:r>
              <a:rPr lang="nl-NL" sz="3700" dirty="0" smtClean="0">
                <a:solidFill>
                  <a:srgbClr val="000000"/>
                </a:solidFill>
                <a:latin typeface="Baloo 2" pitchFamily="2" charset="0"/>
                <a:ea typeface="SimSun" panose="02010600030101010101" pitchFamily="2" charset="-122"/>
                <a:cs typeface="Baloo 2" pitchFamily="2" charset="0"/>
              </a:rPr>
              <a:t>trả </a:t>
            </a:r>
            <a:r>
              <a:rPr lang="nl-NL" sz="3700" dirty="0">
                <a:solidFill>
                  <a:srgbClr val="000000"/>
                </a:solidFill>
                <a:latin typeface="Baloo 2" pitchFamily="2" charset="0"/>
                <a:ea typeface="SimSun" panose="02010600030101010101" pitchFamily="2" charset="-122"/>
                <a:cs typeface="Baloo 2" pitchFamily="2" charset="0"/>
              </a:rPr>
              <a:t>lời của Hùng cho biết: </a:t>
            </a:r>
            <a:r>
              <a:rPr lang="nl-NL" sz="3700" i="1" dirty="0">
                <a:solidFill>
                  <a:srgbClr val="000000"/>
                </a:solidFill>
                <a:latin typeface="Baloo 2" pitchFamily="2" charset="0"/>
                <a:ea typeface="SimSun" panose="02010600030101010101" pitchFamily="2" charset="-122"/>
                <a:cs typeface="Baloo 2" pitchFamily="2" charset="0"/>
              </a:rPr>
              <a:t>Hùng được 0 điểm cả hai bài kiểm tra Tiếng Việt và Toán.</a:t>
            </a:r>
            <a:endParaRPr lang="vi-VN" sz="3700" i="1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11" name="Picture 2" descr="Đồ họa vector Đồ họa mạng di động Adobe Photoshop Speech Balloon Image - mũi  tên bằng gỗ 1000*1000 minh bạch Png Tải về miễn phí - Trái Cam, Màu Vàng,  Lời Nói Bóng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06186" y="5399903"/>
            <a:ext cx="1785814" cy="178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23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Nền rừng mê hoặc với ngôi nhà trên cây Vector cao cấ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hip And Dale PNG Pic | PNG 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92" y="4189518"/>
            <a:ext cx="3563808" cy="275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98024" y="5090984"/>
            <a:ext cx="1568896" cy="1371600"/>
            <a:chOff x="4597126" y="5368440"/>
            <a:chExt cx="1816031" cy="16119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02BE308E-EAF8-2F40-B5CE-41BEBC8FF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200" y="5368440"/>
              <a:ext cx="1645103" cy="1542293"/>
            </a:xfrm>
            <a:prstGeom prst="rect">
              <a:avLst/>
            </a:prstGeom>
          </p:spPr>
        </p:pic>
        <p:pic>
          <p:nvPicPr>
            <p:cNvPr id="6" name="Picture 4" descr="Trứng cá png | PNGEg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530" y="6005115"/>
              <a:ext cx="602151" cy="446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Trứng cá png | PNGEg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7543" y="6065750"/>
              <a:ext cx="602151" cy="446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Trứng cá png | PNGEg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036" y="5916455"/>
              <a:ext cx="602151" cy="446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Trứng cá png | PNGEg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3884" y="6119767"/>
              <a:ext cx="602151" cy="446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Trứng cá png | PNGEg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6767" y="6031551"/>
              <a:ext cx="602151" cy="446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31995D3-1519-0B41-8878-DC00C945C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4378" b="96996" l="5473" r="93532">
                          <a14:foregroundMark x1="47761" y1="97210" x2="47761" y2="97210"/>
                          <a14:foregroundMark x1="47761" y1="97210" x2="47761" y2="97210"/>
                          <a14:foregroundMark x1="5721" y1="66094" x2="5721" y2="66094"/>
                          <a14:foregroundMark x1="5721" y1="66094" x2="5721" y2="66094"/>
                          <a14:foregroundMark x1="5721" y1="64378" x2="5721" y2="64378"/>
                          <a14:foregroundMark x1="91542" y1="68240" x2="91542" y2="68240"/>
                          <a14:foregroundMark x1="93532" y1="64378" x2="93532" y2="643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89" b="1"/>
            <a:stretch/>
          </p:blipFill>
          <p:spPr>
            <a:xfrm>
              <a:off x="4597126" y="6197533"/>
              <a:ext cx="1816031" cy="782887"/>
            </a:xfrm>
            <a:prstGeom prst="rect">
              <a:avLst/>
            </a:prstGeom>
          </p:spPr>
        </p:pic>
        <p:pic>
          <p:nvPicPr>
            <p:cNvPr id="12" name="Picture 4" descr="Trứng cá png | PNGEg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193" y="5839310"/>
              <a:ext cx="602151" cy="446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1055798" y="2512975"/>
            <a:ext cx="10653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C000"/>
                </a:solidFill>
                <a:latin typeface="#9Slide03 AmpleSoft Bold" panose="02000000000000000000" pitchFamily="2" charset="0"/>
              </a:rPr>
              <a:t>VỀ ĐẾN NHÀ AN TOÀN RỒI</a:t>
            </a:r>
            <a:endParaRPr lang="en-US" sz="6600" dirty="0">
              <a:solidFill>
                <a:srgbClr val="FFC000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77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8">
            <a:extLst>
              <a:ext uri="{FF2B5EF4-FFF2-40B4-BE49-F238E27FC236}">
                <a16:creationId xmlns:a16="http://schemas.microsoft.com/office/drawing/2014/main" xmlns="" id="{6C9ACB49-5A30-4BBA-9E34-FCD522940921}"/>
              </a:ext>
            </a:extLst>
          </p:cNvPr>
          <p:cNvSpPr/>
          <p:nvPr/>
        </p:nvSpPr>
        <p:spPr>
          <a:xfrm>
            <a:off x="203200" y="3852335"/>
            <a:ext cx="11783368" cy="1173358"/>
          </a:xfrm>
          <a:prstGeom prst="rect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0" name="矩形 8">
            <a:extLst>
              <a:ext uri="{FF2B5EF4-FFF2-40B4-BE49-F238E27FC236}">
                <a16:creationId xmlns:a16="http://schemas.microsoft.com/office/drawing/2014/main" xmlns="" id="{6C9ACB49-5A30-4BBA-9E34-FCD522940921}"/>
              </a:ext>
            </a:extLst>
          </p:cNvPr>
          <p:cNvSpPr/>
          <p:nvPr/>
        </p:nvSpPr>
        <p:spPr>
          <a:xfrm>
            <a:off x="203200" y="2159570"/>
            <a:ext cx="11796068" cy="1125726"/>
          </a:xfrm>
          <a:prstGeom prst="rect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861" t="-1" r="80865" b="90941"/>
          <a:stretch/>
        </p:blipFill>
        <p:spPr>
          <a:xfrm>
            <a:off x="4030226" y="749130"/>
            <a:ext cx="2271720" cy="1207358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6861" t="-1" r="80865" b="90941"/>
          <a:stretch/>
        </p:blipFill>
        <p:spPr>
          <a:xfrm>
            <a:off x="6544224" y="810913"/>
            <a:ext cx="1747160" cy="1162048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/>
          <p:cNvSpPr txBox="1"/>
          <p:nvPr/>
        </p:nvSpPr>
        <p:spPr>
          <a:xfrm>
            <a:off x="2384854" y="663149"/>
            <a:ext cx="82543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C00000"/>
                </a:solidFill>
                <a:latin typeface="#9Slide03 AmpleSoft Bold" panose="02000000000000000000" pitchFamily="2" charset="0"/>
              </a:rPr>
              <a:t>ĐÁNH GIÁ MỤC TIÊU</a:t>
            </a:r>
            <a:endParaRPr lang="en-US" sz="6600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25849" y="2242429"/>
            <a:ext cx="9936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- Ôn tập về cách sử dụng dấu chấm, </a:t>
            </a:r>
            <a:r>
              <a:rPr lang="vi-VN" sz="36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dấu chấm </a:t>
            </a:r>
            <a:r>
              <a:rPr lang="vi-VN" sz="36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hỏi, </a:t>
            </a:r>
            <a:r>
              <a:rPr lang="vi-VN" sz="36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dấu chấm </a:t>
            </a:r>
            <a:r>
              <a:rPr lang="vi-VN" sz="36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than.</a:t>
            </a:r>
            <a:endParaRPr lang="en-US" sz="3600" dirty="0">
              <a:solidFill>
                <a:srgbClr val="00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16496" y="3886739"/>
            <a:ext cx="98216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- </a:t>
            </a:r>
            <a:r>
              <a:rPr lang="vi-VN" sz="3600" dirty="0" smtClean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Nâng cao kĩ năng phát hiện, sử dụng </a:t>
            </a:r>
            <a:r>
              <a:rPr lang="vi-VN" sz="3600" dirty="0">
                <a:solidFill>
                  <a:srgbClr val="000000"/>
                </a:solidFill>
                <a:latin typeface="Baloo 2" pitchFamily="2" charset="0"/>
                <a:cs typeface="Baloo 2" pitchFamily="2" charset="0"/>
              </a:rPr>
              <a:t>dấu chấm, dấu chấm hỏi, dấu chấm than.</a:t>
            </a:r>
            <a:endParaRPr lang="vi-VN" sz="3600" i="0" dirty="0">
              <a:solidFill>
                <a:srgbClr val="000000"/>
              </a:solidFill>
              <a:effectLst/>
              <a:latin typeface="Baloo 2" pitchFamily="2" charset="0"/>
              <a:cs typeface="Baloo 2" pitchFamily="2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17297" y="1897959"/>
            <a:ext cx="1285102" cy="1384980"/>
            <a:chOff x="346022" y="1771145"/>
            <a:chExt cx="1285102" cy="13849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243" b="63243" l="67432" r="94189"/>
                      </a14:imgEffect>
                    </a14:imgLayer>
                  </a14:imgProps>
                </a:ext>
              </a:extLst>
            </a:blip>
            <a:srcRect l="64184" t="35542" r="2465" b="36238"/>
            <a:stretch/>
          </p:blipFill>
          <p:spPr>
            <a:xfrm>
              <a:off x="346022" y="2068731"/>
              <a:ext cx="1285102" cy="108739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32350"/>
            <a:stretch/>
          </p:blipFill>
          <p:spPr>
            <a:xfrm>
              <a:off x="569473" y="1771145"/>
              <a:ext cx="838200" cy="567039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317297" y="3584065"/>
            <a:ext cx="1285102" cy="1384980"/>
            <a:chOff x="346022" y="1771145"/>
            <a:chExt cx="1285102" cy="138498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243" b="63243" l="67432" r="94189"/>
                      </a14:imgEffect>
                    </a14:imgLayer>
                  </a14:imgProps>
                </a:ext>
              </a:extLst>
            </a:blip>
            <a:srcRect l="64184" t="35542" r="2465" b="36238"/>
            <a:stretch/>
          </p:blipFill>
          <p:spPr>
            <a:xfrm>
              <a:off x="346022" y="2068731"/>
              <a:ext cx="1285102" cy="108739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32350"/>
            <a:stretch/>
          </p:blipFill>
          <p:spPr>
            <a:xfrm>
              <a:off x="569473" y="1771145"/>
              <a:ext cx="838200" cy="567039"/>
            </a:xfrm>
            <a:prstGeom prst="rect">
              <a:avLst/>
            </a:prstGeom>
          </p:spPr>
        </p:pic>
      </p:grpSp>
      <p:pic>
        <p:nvPicPr>
          <p:cNvPr id="23554" name="Picture 2" descr="Mùa xuân chồi cây nảy mầm trang trí đồ họa vector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00" b="96000" l="2333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95" y="1860801"/>
            <a:ext cx="1382189" cy="138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ùa xuân chồi cây nảy mầm trang trí đồ họa vector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00" b="96000" l="2333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0" y="3586856"/>
            <a:ext cx="1382189" cy="138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6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4">
            <a:extLst>
              <a:ext uri="{FF2B5EF4-FFF2-40B4-BE49-F238E27FC236}">
                <a16:creationId xmlns:a16="http://schemas.microsoft.com/office/drawing/2014/main" xmlns="" id="{3E514DFE-8F68-4686-A889-5049D2BDDF54}"/>
              </a:ext>
            </a:extLst>
          </p:cNvPr>
          <p:cNvSpPr/>
          <p:nvPr/>
        </p:nvSpPr>
        <p:spPr>
          <a:xfrm>
            <a:off x="1507524" y="2211858"/>
            <a:ext cx="9168714" cy="3039763"/>
          </a:xfrm>
          <a:prstGeom prst="rect">
            <a:avLst/>
          </a:prstGeom>
          <a:solidFill>
            <a:schemeClr val="accent1">
              <a:alpha val="23000"/>
            </a:schemeClr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vi-VN" altLang="zh-CN" sz="3200" dirty="0" smtClean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573" y="959712"/>
            <a:ext cx="82543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C00000"/>
                </a:solidFill>
                <a:latin typeface="#9Slide03 AmpleSoft Bold" panose="02000000000000000000" pitchFamily="2" charset="0"/>
              </a:rPr>
              <a:t>DẶN DÒ</a:t>
            </a:r>
            <a:endParaRPr lang="en-US" sz="6600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3" name="矩形 4">
            <a:extLst>
              <a:ext uri="{FF2B5EF4-FFF2-40B4-BE49-F238E27FC236}">
                <a16:creationId xmlns:a16="http://schemas.microsoft.com/office/drawing/2014/main" xmlns="" id="{3E514DFE-8F68-4686-A889-5049D2BDDF54}"/>
              </a:ext>
            </a:extLst>
          </p:cNvPr>
          <p:cNvSpPr/>
          <p:nvPr/>
        </p:nvSpPr>
        <p:spPr>
          <a:xfrm>
            <a:off x="1692876" y="2339647"/>
            <a:ext cx="8835081" cy="2772996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vi-VN" altLang="zh-CN" sz="3200" dirty="0" smtClean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- Ôn lại cách dùng dấu chấm, chấm hỏi, chấm than.</a:t>
            </a:r>
          </a:p>
          <a:p>
            <a:pPr algn="just"/>
            <a:r>
              <a:rPr lang="vi-VN" altLang="zh-CN" sz="3200" dirty="0" smtClean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- Chuẩn bị bài: “ Mở rộng vốn từ: Nam và nữ ”.</a:t>
            </a:r>
          </a:p>
          <a:p>
            <a:pPr algn="just"/>
            <a:r>
              <a:rPr lang="vi-VN" altLang="zh-CN" sz="3200" dirty="0" smtClean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- Kể lại những mẩu chuyện vui cho người thân nghe.</a:t>
            </a:r>
          </a:p>
        </p:txBody>
      </p:sp>
    </p:spTree>
    <p:extLst>
      <p:ext uri="{BB962C8B-B14F-4D97-AF65-F5344CB8AC3E}">
        <p14:creationId xmlns:p14="http://schemas.microsoft.com/office/powerpoint/2010/main" val="1269764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92748" y="2012871"/>
            <a:ext cx="6354625" cy="156966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9600" dirty="0" smtClean="0">
                <a:ln/>
                <a:solidFill>
                  <a:srgbClr val="FFC8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0"/>
              </a:rPr>
              <a:t>KH</a:t>
            </a:r>
            <a:r>
              <a:rPr lang="en-US" sz="9600" dirty="0" smtClean="0">
                <a:ln/>
                <a:solidFill>
                  <a:srgbClr val="FFC8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0"/>
              </a:rPr>
              <a:t>Ở</a:t>
            </a:r>
            <a:r>
              <a:rPr lang="vi-VN" sz="9600" dirty="0" smtClean="0">
                <a:ln/>
                <a:solidFill>
                  <a:srgbClr val="FFC8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0"/>
              </a:rPr>
              <a:t>I </a:t>
            </a:r>
            <a:r>
              <a:rPr lang="vi-VN" sz="9600" dirty="0" smtClean="0">
                <a:ln/>
                <a:solidFill>
                  <a:srgbClr val="FFC8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0"/>
              </a:rPr>
              <a:t>ĐỘNG</a:t>
            </a:r>
            <a:endParaRPr lang="en-US" sz="9600" cap="none" spc="0" dirty="0">
              <a:ln/>
              <a:solidFill>
                <a:srgbClr val="FFC81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mpleSoft Bold" panose="02000000000000000000" pitchFamily="2" charset="0"/>
            </a:endParaRPr>
          </a:p>
        </p:txBody>
      </p:sp>
      <p:pic>
        <p:nvPicPr>
          <p:cNvPr id="14" name="Picture 2" descr="Con sóc trên các vector miễn phí màu trắ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54737" y="-41514"/>
            <a:ext cx="4048630" cy="283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9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30957" y="1748624"/>
            <a:ext cx="10132903" cy="156966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9600" dirty="0" smtClean="0">
                <a:ln/>
                <a:solidFill>
                  <a:srgbClr val="FFC8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0"/>
              </a:rPr>
              <a:t>TẠM BIỆT CÁC EM</a:t>
            </a:r>
            <a:endParaRPr lang="en-US" sz="9600" cap="none" spc="0" dirty="0">
              <a:ln/>
              <a:solidFill>
                <a:srgbClr val="FFC81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mpleSoft Bold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 flipH="1">
            <a:off x="2878118" y="4024318"/>
            <a:ext cx="2712945" cy="2169527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660D569E-1E4D-42F2-B1A9-190BD2E173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19" y="4707813"/>
            <a:ext cx="2037638" cy="1574539"/>
          </a:xfrm>
          <a:prstGeom prst="rect">
            <a:avLst/>
          </a:prstGeom>
        </p:spPr>
      </p:pic>
      <p:pic>
        <p:nvPicPr>
          <p:cNvPr id="24578" name="Picture 2" descr="Chip &amp;amp;#39;n&amp;amp;#39; Dale Animated Stickers – LINE stickers | LINE STO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61" y="8504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34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ảnh rừng với nhiều loại cây rừng Miễn phí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rứng cá png | PNGEg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958" y="4900639"/>
            <a:ext cx="680235" cy="50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rứng cá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32" y="6178376"/>
            <a:ext cx="727220" cy="5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Trứng cá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507" y="6178377"/>
            <a:ext cx="727220" cy="5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aseball Clipart Gif Graphic Transparent Stock Chip - Chip And Dale Nut, HD  Png Download , Transparent Png Image - PNGitem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4" b="92697" l="7093" r="90000">
                        <a14:foregroundMark x1="37326" y1="41386" x2="26395" y2="76404"/>
                        <a14:foregroundMark x1="34535" y1="59176" x2="45581" y2="61985"/>
                        <a14:foregroundMark x1="43721" y1="55243" x2="44186" y2="55056"/>
                        <a14:foregroundMark x1="40000" y1="46442" x2="40000" y2="54307"/>
                        <a14:foregroundMark x1="64884" y1="12547" x2="60000" y2="19288"/>
                        <a14:foregroundMark x1="32326" y1="75468" x2="35465" y2="83895"/>
                        <a14:foregroundMark x1="19767" y1="75094" x2="28488" y2="70787"/>
                        <a14:foregroundMark x1="20698" y1="66105" x2="20349" y2="70599"/>
                        <a14:foregroundMark x1="63721" y1="47940" x2="67558" y2="57491"/>
                        <a14:foregroundMark x1="61279" y1="49625" x2="63372" y2="54682"/>
                        <a14:foregroundMark x1="31860" y1="40824" x2="31977" y2="456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8273" y="2174430"/>
            <a:ext cx="81915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82794" y="1066434"/>
            <a:ext cx="7811530" cy="1107996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6600" dirty="0" smtClean="0">
                <a:solidFill>
                  <a:srgbClr val="C00000"/>
                </a:solidFill>
                <a:latin typeface="#9Slide03 AmpleSoft Bold" panose="02000000000000000000" pitchFamily="2" charset="0"/>
              </a:rPr>
              <a:t>ĐI TÌM HẠT DẺ</a:t>
            </a:r>
            <a:endParaRPr lang="en-US" sz="6600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21506" name="Picture 2" descr="Illustrator Tutorial | New 3D Game Start Button UI Design/Graphic Design -  YouTub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852" y="4717605"/>
            <a:ext cx="3317248" cy="186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01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1 0.02662 L 0.35065 0.00834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 flipH="1">
            <a:off x="2383848" y="4049032"/>
            <a:ext cx="2712945" cy="2169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C845009-BFD2-AE4F-9379-27B4C8D88C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9954" y="1347064"/>
            <a:ext cx="810603" cy="726647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660D569E-1E4D-42F2-B1A9-190BD2E173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19" y="4707813"/>
            <a:ext cx="2037638" cy="1574539"/>
          </a:xfrm>
          <a:prstGeom prst="rect">
            <a:avLst/>
          </a:prstGeom>
        </p:spPr>
      </p:pic>
      <p:pic>
        <p:nvPicPr>
          <p:cNvPr id="9" name="Picture 8" descr="Ngôi nhà trên cây tưởng tượng bên trong thân cây Các vector miễn phí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26" y="1011452"/>
            <a:ext cx="5962650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7166918" y="2984611"/>
            <a:ext cx="1878227" cy="1426035"/>
            <a:chOff x="7166918" y="2984611"/>
            <a:chExt cx="1878227" cy="1426035"/>
          </a:xfrm>
        </p:grpSpPr>
        <p:pic>
          <p:nvPicPr>
            <p:cNvPr id="10" name="Picture 4" descr="Trứng cá png | PNGEg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1582" y="3346227"/>
              <a:ext cx="948311" cy="702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loud Callout 10"/>
            <p:cNvSpPr/>
            <p:nvPr/>
          </p:nvSpPr>
          <p:spPr>
            <a:xfrm>
              <a:off x="7166918" y="2984611"/>
              <a:ext cx="1878227" cy="1426035"/>
            </a:xfrm>
            <a:prstGeom prst="cloudCallout">
              <a:avLst/>
            </a:prstGeom>
            <a:solidFill>
              <a:schemeClr val="bg1">
                <a:alpha val="59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2" name="Cloud Callout 11"/>
          <p:cNvSpPr/>
          <p:nvPr/>
        </p:nvSpPr>
        <p:spPr>
          <a:xfrm>
            <a:off x="741405" y="111211"/>
            <a:ext cx="6425513" cy="3388536"/>
          </a:xfrm>
          <a:prstGeom prst="cloudCallout">
            <a:avLst>
              <a:gd name="adj1" fmla="val 3301"/>
              <a:gd name="adj2" fmla="val 71700"/>
            </a:avLst>
          </a:prstGeom>
          <a:solidFill>
            <a:schemeClr val="bg1">
              <a:alpha val="92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tabLst>
                <a:tab pos="444500" algn="l"/>
              </a:tabLst>
            </a:pPr>
            <a:r>
              <a:rPr lang="vi-VN" sz="3200" dirty="0" smtClean="0">
                <a:solidFill>
                  <a:srgbClr val="AE6100"/>
                </a:solidFill>
                <a:latin typeface="Baloo 2" pitchFamily="2" charset="0"/>
                <a:cs typeface="Baloo 2" pitchFamily="2" charset="0"/>
              </a:rPr>
              <a:t>Sắp đến mùa đông rồi, chúng ta vào rừng nhặt ít hạt dẻ để trữ qua mùa đông nào sóc con ơi.</a:t>
            </a:r>
            <a:endParaRPr lang="en-US" sz="3200" dirty="0" smtClean="0">
              <a:solidFill>
                <a:srgbClr val="AE61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7166917" y="2984610"/>
            <a:ext cx="1878227" cy="1426035"/>
          </a:xfrm>
          <a:prstGeom prst="cloudCallout">
            <a:avLst/>
          </a:prstGeom>
          <a:solidFill>
            <a:schemeClr val="bg1">
              <a:alpha val="93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4400" dirty="0" smtClean="0">
                <a:solidFill>
                  <a:srgbClr val="AE6100"/>
                </a:solidFill>
                <a:latin typeface="Baloo 2" pitchFamily="2" charset="0"/>
                <a:cs typeface="Baloo 2" pitchFamily="2" charset="0"/>
              </a:rPr>
              <a:t>Dạ.</a:t>
            </a:r>
            <a:r>
              <a:rPr lang="vi-VN" dirty="0" smtClean="0">
                <a:solidFill>
                  <a:srgbClr val="AE6100"/>
                </a:solidFill>
              </a:rPr>
              <a:t>̣</a:t>
            </a:r>
            <a:endParaRPr lang="en-US" dirty="0" smtClean="0">
              <a:solidFill>
                <a:srgbClr val="AE61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37" y="4906673"/>
            <a:ext cx="1608925" cy="186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3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ảnh rừng với nhiều loại cây rừng Miễn phí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 flipH="1">
            <a:off x="275562" y="3969599"/>
            <a:ext cx="2712945" cy="2169527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xmlns="" id="{660D569E-1E4D-42F2-B1A9-190BD2E173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044" y="4620383"/>
            <a:ext cx="1775799" cy="13722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507" y="4825153"/>
            <a:ext cx="1608925" cy="1861171"/>
          </a:xfrm>
          <a:prstGeom prst="rect">
            <a:avLst/>
          </a:prstGeom>
        </p:spPr>
      </p:pic>
      <p:pic>
        <p:nvPicPr>
          <p:cNvPr id="11" name="Picture 4" descr="Trứng cá png | PNGEg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445" y="4700195"/>
            <a:ext cx="1152739" cy="85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rứng cá png | PNGEg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31" y="5863020"/>
            <a:ext cx="1152739" cy="85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Trứng cá png | PNGEg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376" y="5774427"/>
            <a:ext cx="1152739" cy="85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Trứng cá png | PNGEg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825" y="4956854"/>
            <a:ext cx="471770" cy="34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Trứng cá png | PNGEg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65" y="5186537"/>
            <a:ext cx="471770" cy="34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Buttons for Mobile Games Detail Ui Stock Illustration - Illustration of  design, games: 144168463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44" b="37879" l="35250" r="6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06" t="15525" r="34598" b="62362"/>
          <a:stretch/>
        </p:blipFill>
        <p:spPr bwMode="auto">
          <a:xfrm>
            <a:off x="10508201" y="6157270"/>
            <a:ext cx="1663495" cy="77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2982262" y="5947264"/>
            <a:ext cx="1670133" cy="72664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816043" y="4922044"/>
            <a:ext cx="540000" cy="707886"/>
            <a:chOff x="4333677" y="4147803"/>
            <a:chExt cx="540000" cy="707886"/>
          </a:xfrm>
        </p:grpSpPr>
        <p:sp>
          <p:nvSpPr>
            <p:cNvPr id="25" name="Rounded Rectangle 24"/>
            <p:cNvSpPr/>
            <p:nvPr/>
          </p:nvSpPr>
          <p:spPr>
            <a:xfrm>
              <a:off x="4351314" y="4325420"/>
              <a:ext cx="476458" cy="4620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smtClean="0">
                <a:solidFill>
                  <a:schemeClr val="bg1"/>
                </a:solidFill>
                <a:latin typeface="#9Slide03 AmpleSoft Bold" panose="02000000000000000000" pitchFamily="2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3677" y="4147803"/>
              <a:ext cx="540000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rgbClr val="FFC000"/>
                  </a:solidFill>
                  <a:latin typeface="#9Slide03 AmpleSoft Bold" panose="02000000000000000000" pitchFamily="2" charset="0"/>
                </a:rPr>
                <a:t>1</a:t>
              </a:r>
              <a:endParaRPr lang="en-US" sz="4000" dirty="0">
                <a:solidFill>
                  <a:srgbClr val="FFC000"/>
                </a:solidFill>
                <a:latin typeface="#9Slide03 AmpleSoft Bold" panose="02000000000000000000" pitchFamily="2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500035" y="3847934"/>
            <a:ext cx="540000" cy="707886"/>
            <a:chOff x="6462965" y="3515277"/>
            <a:chExt cx="540000" cy="707886"/>
          </a:xfrm>
        </p:grpSpPr>
        <p:sp>
          <p:nvSpPr>
            <p:cNvPr id="35" name="Rounded Rectangle 34"/>
            <p:cNvSpPr/>
            <p:nvPr/>
          </p:nvSpPr>
          <p:spPr>
            <a:xfrm>
              <a:off x="6477079" y="3697520"/>
              <a:ext cx="476458" cy="4620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solidFill>
                  <a:schemeClr val="bg1"/>
                </a:solidFill>
                <a:latin typeface="#9Slide03 AmpleSoft Bold" panose="02000000000000000000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62965" y="3515277"/>
              <a:ext cx="540000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rgbClr val="FFC000"/>
                  </a:solidFill>
                  <a:latin typeface="#9Slide03 AmpleSoft Bold" panose="02000000000000000000" pitchFamily="2" charset="0"/>
                </a:rPr>
                <a:t>2</a:t>
              </a:r>
              <a:endParaRPr lang="en-US" sz="4000" dirty="0">
                <a:solidFill>
                  <a:srgbClr val="FFC000"/>
                </a:solidFill>
                <a:latin typeface="#9Slide03 AmpleSoft Bold" panose="02000000000000000000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912620" y="4922044"/>
            <a:ext cx="540000" cy="707886"/>
            <a:chOff x="7834281" y="4590041"/>
            <a:chExt cx="540000" cy="707886"/>
          </a:xfrm>
        </p:grpSpPr>
        <p:sp>
          <p:nvSpPr>
            <p:cNvPr id="34" name="Rounded Rectangle 33"/>
            <p:cNvSpPr/>
            <p:nvPr/>
          </p:nvSpPr>
          <p:spPr>
            <a:xfrm>
              <a:off x="7838113" y="4733248"/>
              <a:ext cx="476458" cy="4620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solidFill>
                  <a:schemeClr val="bg1"/>
                </a:solidFill>
                <a:latin typeface="#9Slide03 AmpleSoft Bold" panose="02000000000000000000" pitchFamily="2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834281" y="4590041"/>
              <a:ext cx="540000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rgbClr val="FFC000"/>
                  </a:solidFill>
                  <a:latin typeface="#9Slide03 AmpleSoft Bold" panose="02000000000000000000" pitchFamily="2" charset="0"/>
                </a:rPr>
                <a:t>3</a:t>
              </a:r>
              <a:endParaRPr lang="en-US" sz="4000" dirty="0">
                <a:solidFill>
                  <a:srgbClr val="FFC000"/>
                </a:solidFill>
                <a:latin typeface="#9Slide03 AmpleSoft Bol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84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6458 C -0.00026 -0.10579 -0.00039 -0.14699 -0.01966 -0.14792 C -0.03906 -0.14884 -0.09753 -0.08565 -0.11589 -0.0706 C -0.13425 -0.05579 -0.13203 -0.05718 -0.12982 -0.0583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38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.09027 C -0.00039 -0.02732 -0.00066 -0.14514 -0.03178 -0.14769 C -0.06289 -0.1507 -0.15704 0.03009 -0.18659 0.07268 C -0.21615 0.11527 -0.21263 0.11157 -0.20925 0.10763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3" y="-1094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8797 C -0.00065 -0.1176 -0.00091 -0.14723 -0.04921 -0.14792 C -0.0974 -0.14861 -0.24375 -0.10301 -0.28959 -0.09236 C -0.33542 -0.08148 -0.32995 -0.08241 -0.32461 -0.08357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27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ảnh rừng với nhiều loại cây rừng Miễn phí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48554" y="2329248"/>
            <a:ext cx="4926636" cy="1396313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3600" dirty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Dùng để kết </a:t>
            </a:r>
            <a:r>
              <a:rPr lang="vi-VN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thúc</a:t>
            </a:r>
          </a:p>
          <a:p>
            <a:pPr algn="ctr"/>
            <a:r>
              <a:rPr lang="vi-VN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sz="3600" dirty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câu </a:t>
            </a:r>
            <a:r>
              <a:rPr lang="vi-VN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kể</a:t>
            </a:r>
            <a:endParaRPr lang="en-US" sz="3600" dirty="0">
              <a:solidFill>
                <a:srgbClr val="C0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662552" y="2329248"/>
            <a:ext cx="5078632" cy="1396313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3600" dirty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Dùng để kết thúc</a:t>
            </a:r>
          </a:p>
          <a:p>
            <a:pPr algn="ctr"/>
            <a:r>
              <a:rPr lang="vi-VN" sz="3600" dirty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 câu </a:t>
            </a:r>
            <a:r>
              <a:rPr lang="vi-VN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hỏi</a:t>
            </a:r>
            <a:endParaRPr lang="en-US" sz="3600" dirty="0">
              <a:solidFill>
                <a:srgbClr val="C0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8554" y="4545227"/>
            <a:ext cx="4926636" cy="1396313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3600" dirty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Dùng để </a:t>
            </a:r>
            <a:r>
              <a:rPr lang="vi-VN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nối các vế </a:t>
            </a:r>
          </a:p>
          <a:p>
            <a:pPr algn="ctr"/>
            <a:r>
              <a:rPr lang="vi-VN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trong câu </a:t>
            </a:r>
            <a:r>
              <a:rPr lang="vi-VN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ghép</a:t>
            </a:r>
            <a:endParaRPr lang="en-US" sz="3600" dirty="0">
              <a:solidFill>
                <a:srgbClr val="C0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72649" y="4545227"/>
            <a:ext cx="5078632" cy="1396313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3600" dirty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Dùng để kết thúc</a:t>
            </a:r>
          </a:p>
          <a:p>
            <a:pPr algn="ctr"/>
            <a:r>
              <a:rPr lang="vi-VN" sz="3600" dirty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 câu </a:t>
            </a:r>
            <a:r>
              <a:rPr lang="vi-VN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cảm, câu </a:t>
            </a:r>
            <a:r>
              <a:rPr lang="vi-VN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khiến</a:t>
            </a:r>
            <a:endParaRPr lang="en-US" sz="3600" dirty="0">
              <a:solidFill>
                <a:srgbClr val="C0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71600" y="466468"/>
            <a:ext cx="9687697" cy="1396313"/>
          </a:xfrm>
          <a:prstGeom prst="roundRect">
            <a:avLst/>
          </a:prstGeom>
          <a:solidFill>
            <a:schemeClr val="bg1">
              <a:alpha val="91000"/>
            </a:schemeClr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4800" dirty="0" smtClean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Dấu chấm dùng để làm gì?</a:t>
            </a:r>
            <a:endParaRPr lang="en-US" sz="4800" dirty="0" smtClean="0">
              <a:solidFill>
                <a:srgbClr val="0070C0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96" b="94286" l="9396" r="98658">
                        <a14:foregroundMark x1="38591" y1="32245" x2="51678" y2="52653"/>
                        <a14:foregroundMark x1="51007" y1="27755" x2="52349" y2="54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7625" y="-112371"/>
            <a:ext cx="2838450" cy="233362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284059" y="2148292"/>
            <a:ext cx="1405248" cy="1755091"/>
            <a:chOff x="4284059" y="2148292"/>
            <a:chExt cx="1405248" cy="1755091"/>
          </a:xfrm>
        </p:grpSpPr>
        <p:pic>
          <p:nvPicPr>
            <p:cNvPr id="7172" name="Picture 4" descr="Trứng cá png | PNGEg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059" y="2861938"/>
              <a:ext cx="1405248" cy="1041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805855" y="2148292"/>
              <a:ext cx="7599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C00000"/>
                  </a:solidFill>
                  <a:latin typeface="#Li-N SVN-Cookies" panose="02040603050506020204" pitchFamily="18" charset="0"/>
                </a:rPr>
                <a:t>A</a:t>
              </a:r>
              <a:endParaRPr lang="en-US" sz="4800" dirty="0">
                <a:solidFill>
                  <a:srgbClr val="C00000"/>
                </a:solidFill>
                <a:latin typeface="#9Slide07 SVNZiclets" panose="02000603000000000000" pitchFamily="2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96000" y="2178588"/>
            <a:ext cx="1405248" cy="1771134"/>
            <a:chOff x="6096000" y="2178588"/>
            <a:chExt cx="1405248" cy="1771134"/>
          </a:xfrm>
        </p:grpSpPr>
        <p:pic>
          <p:nvPicPr>
            <p:cNvPr id="18" name="Picture 4" descr="Trứng cá png | PNGEg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96000" y="2908277"/>
              <a:ext cx="1405248" cy="1041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660927" y="2178588"/>
              <a:ext cx="7599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dirty="0" smtClean="0">
                  <a:solidFill>
                    <a:srgbClr val="C00000"/>
                  </a:solidFill>
                  <a:latin typeface="#Li-N SVN-Cookies" panose="02040603050506020204" pitchFamily="18" charset="0"/>
                </a:rPr>
                <a:t>B</a:t>
              </a:r>
              <a:endParaRPr lang="en-US" sz="4800" dirty="0">
                <a:solidFill>
                  <a:srgbClr val="C00000"/>
                </a:solidFill>
                <a:latin typeface="#Li-N SVN-Cookies" panose="0204060305050602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34388" y="4415347"/>
            <a:ext cx="1405248" cy="1848176"/>
            <a:chOff x="4334388" y="4415347"/>
            <a:chExt cx="1405248" cy="1848176"/>
          </a:xfrm>
        </p:grpSpPr>
        <p:pic>
          <p:nvPicPr>
            <p:cNvPr id="17" name="Picture 4" descr="Trứng cá png | PNGEg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4388" y="5222078"/>
              <a:ext cx="1405248" cy="1041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805855" y="4415347"/>
              <a:ext cx="7599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dirty="0" smtClean="0">
                  <a:solidFill>
                    <a:srgbClr val="C00000"/>
                  </a:solidFill>
                  <a:latin typeface="#Li-N SVN-Cookies" panose="02040603050506020204" pitchFamily="18" charset="0"/>
                </a:rPr>
                <a:t>C</a:t>
              </a:r>
              <a:endParaRPr lang="en-US" sz="4800" dirty="0">
                <a:solidFill>
                  <a:srgbClr val="C00000"/>
                </a:solidFill>
                <a:latin typeface="#Li-N SVN-Cookies" panose="020406030505060202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06517" y="4431689"/>
            <a:ext cx="1439597" cy="1861635"/>
            <a:chOff x="6006517" y="4431689"/>
            <a:chExt cx="1439597" cy="1861635"/>
          </a:xfrm>
        </p:grpSpPr>
        <p:pic>
          <p:nvPicPr>
            <p:cNvPr id="16" name="Picture 4" descr="Trứng cá png | PNGEg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06517" y="5251879"/>
              <a:ext cx="1405248" cy="1041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686171" y="4431689"/>
              <a:ext cx="7599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dirty="0" smtClean="0">
                  <a:solidFill>
                    <a:srgbClr val="C00000"/>
                  </a:solidFill>
                  <a:latin typeface="#Li-N SVN-Cookies" panose="02040603050506020204" pitchFamily="18" charset="0"/>
                </a:rPr>
                <a:t>D</a:t>
              </a:r>
              <a:endParaRPr lang="en-US" sz="4800" dirty="0">
                <a:solidFill>
                  <a:srgbClr val="C00000"/>
                </a:solidFill>
                <a:latin typeface="#Li-N SVN-Cookies" panose="02040603050506020204" pitchFamily="18" charset="0"/>
              </a:endParaRPr>
            </a:p>
          </p:txBody>
        </p:sp>
      </p:grpSp>
      <p:pic>
        <p:nvPicPr>
          <p:cNvPr id="14338" name="Picture 2" descr="Buttons for Mobile Games Detail Ui Stock Illustration - Illustration of  design, games: 144168463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833" b="38447" l="1500" r="2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8666" r="68703" b="59221"/>
          <a:stretch/>
        </p:blipFill>
        <p:spPr bwMode="auto">
          <a:xfrm>
            <a:off x="10448404" y="6092200"/>
            <a:ext cx="2010477" cy="93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873" y="5311433"/>
            <a:ext cx="1117122" cy="10883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568" y="3023607"/>
            <a:ext cx="1105927" cy="9912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6503" y="5161328"/>
            <a:ext cx="1117122" cy="10883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5081" y="3084598"/>
            <a:ext cx="1117122" cy="1088337"/>
          </a:xfrm>
          <a:prstGeom prst="rect">
            <a:avLst/>
          </a:prstGeom>
        </p:spPr>
      </p:pic>
      <p:pic>
        <p:nvPicPr>
          <p:cNvPr id="29" name="Picture 4" descr="Trứng cá png | PNGEg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11" y="1206928"/>
            <a:ext cx="1152739" cy="85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506305" y="1267266"/>
            <a:ext cx="540000" cy="707886"/>
            <a:chOff x="4333677" y="4147803"/>
            <a:chExt cx="540000" cy="707886"/>
          </a:xfrm>
          <a:noFill/>
        </p:grpSpPr>
        <p:sp>
          <p:nvSpPr>
            <p:cNvPr id="31" name="Rounded Rectangle 30"/>
            <p:cNvSpPr/>
            <p:nvPr/>
          </p:nvSpPr>
          <p:spPr>
            <a:xfrm>
              <a:off x="4351314" y="4325420"/>
              <a:ext cx="476458" cy="46208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333677" y="4147803"/>
              <a:ext cx="540000" cy="7078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bg1"/>
                  </a:solidFill>
                  <a:latin typeface="#Li-N SVN-Cookies" panose="02040603050506020204" pitchFamily="18" charset="0"/>
                </a:rPr>
                <a:t>1</a:t>
              </a:r>
              <a:endParaRPr lang="en-US" sz="4000" dirty="0">
                <a:solidFill>
                  <a:schemeClr val="bg1"/>
                </a:solidFill>
                <a:latin typeface="#Li-N SVN-Cookies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545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ảnh rừng với nhiều loại cây rừng Miễn phí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48554" y="2329248"/>
            <a:ext cx="4926636" cy="1396313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Dấu chấm </a:t>
            </a:r>
            <a:r>
              <a:rPr lang="vi-VN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than</a:t>
            </a:r>
            <a:r>
              <a:rPr lang="en-US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 ( ! )</a:t>
            </a:r>
            <a:endParaRPr lang="en-US" sz="3600" dirty="0">
              <a:solidFill>
                <a:srgbClr val="C0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662552" y="2329248"/>
            <a:ext cx="5078632" cy="1396313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Dấu chấm </a:t>
            </a:r>
            <a:r>
              <a:rPr lang="vi-VN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hỏi</a:t>
            </a:r>
            <a:r>
              <a:rPr lang="en-US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 ( ? )</a:t>
            </a:r>
            <a:endParaRPr lang="en-US" sz="3600" dirty="0">
              <a:solidFill>
                <a:srgbClr val="C0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8554" y="4545227"/>
            <a:ext cx="4926636" cy="1396313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Dấu hai </a:t>
            </a:r>
            <a:r>
              <a:rPr lang="vi-VN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chấm</a:t>
            </a:r>
            <a:r>
              <a:rPr lang="en-US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 ( </a:t>
            </a:r>
            <a:r>
              <a:rPr lang="vi-VN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.</a:t>
            </a:r>
            <a:r>
              <a:rPr lang="en-US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 )</a:t>
            </a:r>
            <a:endParaRPr lang="en-US" sz="3600" dirty="0">
              <a:solidFill>
                <a:srgbClr val="C0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72649" y="4545227"/>
            <a:ext cx="5078632" cy="1396313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Dấu </a:t>
            </a:r>
            <a:r>
              <a:rPr lang="vi-VN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phẩy</a:t>
            </a:r>
            <a:r>
              <a:rPr lang="en-US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 ( </a:t>
            </a:r>
            <a:r>
              <a:rPr lang="en-US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, )</a:t>
            </a:r>
            <a:endParaRPr lang="en-US" sz="3600" dirty="0">
              <a:solidFill>
                <a:srgbClr val="C0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71600" y="466468"/>
            <a:ext cx="9687697" cy="1396313"/>
          </a:xfrm>
          <a:prstGeom prst="roundRect">
            <a:avLst/>
          </a:prstGeom>
          <a:solidFill>
            <a:schemeClr val="bg1">
              <a:alpha val="91000"/>
            </a:schemeClr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4000" dirty="0" smtClean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Cho câu: “Bạn thức dậy lúc mấy giờ </a:t>
            </a:r>
            <a:r>
              <a:rPr lang="vi-VN" sz="4000" dirty="0" smtClean="0">
                <a:solidFill>
                  <a:srgbClr val="0070C0"/>
                </a:solidFill>
                <a:latin typeface="Baloo 2" pitchFamily="2" charset="0"/>
                <a:cs typeface="Baloo 2" pitchFamily="2" charset="0"/>
                <a:sym typeface="Wingdings" panose="05000000000000000000" pitchFamily="2" charset="2"/>
              </a:rPr>
              <a:t></a:t>
            </a:r>
            <a:endParaRPr lang="vi-VN" sz="4000" dirty="0" smtClean="0">
              <a:solidFill>
                <a:srgbClr val="0070C0"/>
              </a:solidFill>
              <a:latin typeface="Baloo 2" pitchFamily="2" charset="0"/>
              <a:cs typeface="Baloo 2" pitchFamily="2" charset="0"/>
            </a:endParaRPr>
          </a:p>
          <a:p>
            <a:pPr algn="ctr"/>
            <a:r>
              <a:rPr lang="vi-VN" sz="4000" dirty="0" smtClean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Dấu câu thích hợp điền vào </a:t>
            </a:r>
            <a:r>
              <a:rPr lang="vi-VN" sz="4000" dirty="0" smtClean="0">
                <a:solidFill>
                  <a:srgbClr val="0070C0"/>
                </a:solidFill>
                <a:latin typeface="Baloo 2" pitchFamily="2" charset="0"/>
                <a:cs typeface="Baloo 2" pitchFamily="2" charset="0"/>
                <a:sym typeface="Wingdings" panose="05000000000000000000" pitchFamily="2" charset="2"/>
              </a:rPr>
              <a:t></a:t>
            </a:r>
            <a:r>
              <a:rPr lang="vi-VN" sz="4000" dirty="0" smtClean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 là:</a:t>
            </a:r>
            <a:endParaRPr lang="en-US" sz="4000" dirty="0" smtClean="0">
              <a:solidFill>
                <a:srgbClr val="0070C0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6" b="94286" l="9396" r="98658">
                        <a14:foregroundMark x1="38591" y1="32245" x2="51678" y2="52653"/>
                        <a14:foregroundMark x1="51007" y1="27755" x2="52349" y2="54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7625" y="-112371"/>
            <a:ext cx="2838450" cy="233362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445539" y="2151428"/>
            <a:ext cx="1243767" cy="1751955"/>
            <a:chOff x="4284059" y="1896592"/>
            <a:chExt cx="1405248" cy="2006791"/>
          </a:xfrm>
        </p:grpSpPr>
        <p:pic>
          <p:nvPicPr>
            <p:cNvPr id="7172" name="Picture 4" descr="Trứng cá png | PNGEg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059" y="2861938"/>
              <a:ext cx="1405248" cy="1041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704165" y="1896592"/>
              <a:ext cx="7599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 smtClean="0">
                  <a:solidFill>
                    <a:srgbClr val="C00000"/>
                  </a:solidFill>
                  <a:latin typeface="#Li-N SVN-Cookies" panose="02040603050506020204" pitchFamily="18" charset="0"/>
                </a:rPr>
                <a:t>A</a:t>
              </a:r>
              <a:endParaRPr lang="en-US" sz="5400" dirty="0">
                <a:solidFill>
                  <a:srgbClr val="C00000"/>
                </a:solidFill>
                <a:latin typeface="#Li-N SVN-Cookies" panose="0204060305050602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96000" y="2107768"/>
            <a:ext cx="1405248" cy="1841954"/>
            <a:chOff x="6096000" y="2107768"/>
            <a:chExt cx="1405248" cy="1841954"/>
          </a:xfrm>
        </p:grpSpPr>
        <p:pic>
          <p:nvPicPr>
            <p:cNvPr id="18" name="Picture 4" descr="Trứng cá png | PNGEg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96000" y="2908277"/>
              <a:ext cx="1405248" cy="1041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662552" y="2107768"/>
              <a:ext cx="7599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 smtClean="0">
                  <a:solidFill>
                    <a:srgbClr val="C00000"/>
                  </a:solidFill>
                  <a:latin typeface="#Li-N SVN-Cookies" panose="02040603050506020204" pitchFamily="18" charset="0"/>
                </a:rPr>
                <a:t>B</a:t>
              </a:r>
              <a:endParaRPr lang="en-US" sz="5400" dirty="0">
                <a:solidFill>
                  <a:srgbClr val="C00000"/>
                </a:solidFill>
                <a:latin typeface="#Li-N SVN-Cookies" panose="0204060305050602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34388" y="4415347"/>
            <a:ext cx="1405248" cy="1848176"/>
            <a:chOff x="4334388" y="4415347"/>
            <a:chExt cx="1405248" cy="1848176"/>
          </a:xfrm>
        </p:grpSpPr>
        <p:pic>
          <p:nvPicPr>
            <p:cNvPr id="17" name="Picture 4" descr="Trứng cá png | PNGEg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4388" y="5222078"/>
              <a:ext cx="1405248" cy="1041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805855" y="4415347"/>
              <a:ext cx="7599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 smtClean="0">
                  <a:solidFill>
                    <a:srgbClr val="C00000"/>
                  </a:solidFill>
                  <a:latin typeface="#Li-N SVN-Cookies" panose="02040603050506020204" pitchFamily="18" charset="0"/>
                </a:rPr>
                <a:t>C</a:t>
              </a:r>
              <a:endParaRPr lang="en-US" sz="5400" dirty="0">
                <a:solidFill>
                  <a:srgbClr val="C00000"/>
                </a:solidFill>
                <a:latin typeface="#Li-N SVN-Cookies" panose="020406030505060202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06517" y="4431689"/>
            <a:ext cx="1439597" cy="1861635"/>
            <a:chOff x="6006517" y="4431689"/>
            <a:chExt cx="1439597" cy="1861635"/>
          </a:xfrm>
        </p:grpSpPr>
        <p:pic>
          <p:nvPicPr>
            <p:cNvPr id="16" name="Picture 4" descr="Trứng cá png | PNGEg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06517" y="5251879"/>
              <a:ext cx="1405248" cy="1041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686171" y="4431689"/>
              <a:ext cx="7599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 smtClean="0">
                  <a:solidFill>
                    <a:srgbClr val="C00000"/>
                  </a:solidFill>
                  <a:latin typeface="#Li-N SVN-Cookies" panose="02040603050506020204" pitchFamily="18" charset="0"/>
                </a:rPr>
                <a:t>D</a:t>
              </a:r>
              <a:endParaRPr lang="en-US" sz="5400" dirty="0">
                <a:solidFill>
                  <a:srgbClr val="C00000"/>
                </a:solidFill>
                <a:latin typeface="#Li-N SVN-Cookies" panose="02040603050506020204" pitchFamily="18" charset="0"/>
              </a:endParaRPr>
            </a:p>
          </p:txBody>
        </p:sp>
      </p:grpSp>
      <p:pic>
        <p:nvPicPr>
          <p:cNvPr id="25" name="Picture 2" descr="Buttons for Mobile Games Detail Ui Stock Illustration - Illustration of  design, games: 144168463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833" b="38447" l="1500" r="2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8666" r="68703" b="59221"/>
          <a:stretch/>
        </p:blipFill>
        <p:spPr bwMode="auto">
          <a:xfrm>
            <a:off x="10448404" y="6092200"/>
            <a:ext cx="2010477" cy="93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Trứng cá png | PNGEg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11" y="1206928"/>
            <a:ext cx="1152739" cy="85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0506305" y="1267266"/>
            <a:ext cx="540000" cy="707886"/>
            <a:chOff x="4333677" y="4147803"/>
            <a:chExt cx="540000" cy="707886"/>
          </a:xfrm>
          <a:noFill/>
        </p:grpSpPr>
        <p:sp>
          <p:nvSpPr>
            <p:cNvPr id="28" name="Rounded Rectangle 27"/>
            <p:cNvSpPr/>
            <p:nvPr/>
          </p:nvSpPr>
          <p:spPr>
            <a:xfrm>
              <a:off x="4351314" y="4325420"/>
              <a:ext cx="476458" cy="46208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33677" y="4147803"/>
              <a:ext cx="540000" cy="7078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bg1"/>
                  </a:solidFill>
                  <a:latin typeface="#Li-N SVN-Cookies" panose="02040603050506020204" pitchFamily="18" charset="0"/>
                </a:rPr>
                <a:t>2</a:t>
              </a:r>
              <a:endParaRPr lang="en-US" sz="4000" dirty="0">
                <a:solidFill>
                  <a:schemeClr val="bg1"/>
                </a:solidFill>
                <a:latin typeface="#Li-N SVN-Cookies" panose="02040603050506020204" pitchFamily="18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873" y="5311433"/>
            <a:ext cx="1117122" cy="10883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0582" y="3088542"/>
            <a:ext cx="1105927" cy="9912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6503" y="5161328"/>
            <a:ext cx="1117122" cy="10883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09" y="3095454"/>
            <a:ext cx="1117122" cy="108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5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ảnh rừng với nhiều loại cây rừng Miễn phí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48554" y="2329248"/>
            <a:ext cx="4926636" cy="1396313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Dấu </a:t>
            </a:r>
            <a:r>
              <a:rPr lang="vi-VN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phẩy</a:t>
            </a:r>
            <a:r>
              <a:rPr lang="en-US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 </a:t>
            </a:r>
            <a:endParaRPr lang="en-US" sz="3600" dirty="0">
              <a:solidFill>
                <a:srgbClr val="C0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662552" y="2329248"/>
            <a:ext cx="5078632" cy="1396313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Dấu chấm </a:t>
            </a:r>
            <a:r>
              <a:rPr lang="vi-VN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hỏi</a:t>
            </a:r>
            <a:endParaRPr lang="en-US" sz="3600" dirty="0">
              <a:solidFill>
                <a:srgbClr val="C0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8554" y="4545227"/>
            <a:ext cx="4926636" cy="1396313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Dấu hai </a:t>
            </a:r>
            <a:r>
              <a:rPr lang="vi-VN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chấm</a:t>
            </a:r>
            <a:endParaRPr lang="en-US" sz="3600" dirty="0">
              <a:solidFill>
                <a:srgbClr val="C0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72649" y="4545227"/>
            <a:ext cx="5078632" cy="1396313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Dấu chấm </a:t>
            </a:r>
            <a:r>
              <a:rPr lang="vi-VN" sz="3600" dirty="0" smtClean="0">
                <a:solidFill>
                  <a:srgbClr val="C00000"/>
                </a:solidFill>
                <a:latin typeface="Baloo 2" pitchFamily="2" charset="0"/>
                <a:cs typeface="Baloo 2" pitchFamily="2" charset="0"/>
              </a:rPr>
              <a:t>than</a:t>
            </a:r>
            <a:endParaRPr lang="en-US" sz="3600" dirty="0">
              <a:solidFill>
                <a:srgbClr val="C0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71600" y="466468"/>
            <a:ext cx="9687697" cy="1396313"/>
          </a:xfrm>
          <a:prstGeom prst="roundRect">
            <a:avLst/>
          </a:prstGeom>
          <a:solidFill>
            <a:schemeClr val="bg1">
              <a:alpha val="91000"/>
            </a:schemeClr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4000" dirty="0" smtClean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Để kết thúc câu cảm, câu khiến </a:t>
            </a:r>
          </a:p>
          <a:p>
            <a:pPr algn="ctr"/>
            <a:r>
              <a:rPr lang="vi-VN" sz="4000" dirty="0" smtClean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cần dùng dấu câu nào?</a:t>
            </a:r>
            <a:endParaRPr lang="en-US" sz="4000" dirty="0" smtClean="0">
              <a:solidFill>
                <a:srgbClr val="0070C0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6" b="94286" l="9396" r="98658">
                        <a14:foregroundMark x1="38591" y1="32245" x2="51678" y2="52653"/>
                        <a14:foregroundMark x1="51007" y1="27755" x2="52349" y2="54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7625" y="-112371"/>
            <a:ext cx="2838450" cy="233362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284059" y="2100277"/>
            <a:ext cx="1405248" cy="1803106"/>
            <a:chOff x="4284059" y="2100277"/>
            <a:chExt cx="1405248" cy="1803106"/>
          </a:xfrm>
        </p:grpSpPr>
        <p:pic>
          <p:nvPicPr>
            <p:cNvPr id="7172" name="Picture 4" descr="Trứng cá png | PNGEg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059" y="2861938"/>
              <a:ext cx="1405248" cy="1041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878957" y="2100277"/>
              <a:ext cx="7599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 smtClean="0">
                  <a:solidFill>
                    <a:srgbClr val="C00000"/>
                  </a:solidFill>
                  <a:latin typeface="#Li-N SVN-Cookies" panose="02040603050506020204" pitchFamily="18" charset="0"/>
                </a:rPr>
                <a:t>A</a:t>
              </a:r>
              <a:endParaRPr lang="en-US" sz="5400" dirty="0">
                <a:solidFill>
                  <a:srgbClr val="C00000"/>
                </a:solidFill>
                <a:latin typeface="#Li-N SVN-Cookies" panose="0204060305050602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96000" y="2107768"/>
            <a:ext cx="1405248" cy="1841954"/>
            <a:chOff x="6096000" y="2107768"/>
            <a:chExt cx="1405248" cy="1841954"/>
          </a:xfrm>
        </p:grpSpPr>
        <p:pic>
          <p:nvPicPr>
            <p:cNvPr id="18" name="Picture 4" descr="Trứng cá png | PNGEg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96000" y="2908277"/>
              <a:ext cx="1405248" cy="1041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662552" y="2107768"/>
              <a:ext cx="7599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 smtClean="0">
                  <a:solidFill>
                    <a:srgbClr val="C00000"/>
                  </a:solidFill>
                  <a:latin typeface="#Li-N SVN-Cookies" panose="02040603050506020204" pitchFamily="18" charset="0"/>
                </a:rPr>
                <a:t>B</a:t>
              </a:r>
              <a:endParaRPr lang="en-US" sz="5400" dirty="0">
                <a:solidFill>
                  <a:srgbClr val="C00000"/>
                </a:solidFill>
                <a:latin typeface="#Li-N SVN-Cookies" panose="0204060305050602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34388" y="4415347"/>
            <a:ext cx="1405248" cy="1848176"/>
            <a:chOff x="4334388" y="4415347"/>
            <a:chExt cx="1405248" cy="1848176"/>
          </a:xfrm>
        </p:grpSpPr>
        <p:pic>
          <p:nvPicPr>
            <p:cNvPr id="17" name="Picture 4" descr="Trứng cá png | PNGEg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4388" y="5222078"/>
              <a:ext cx="1405248" cy="1041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805855" y="4415347"/>
              <a:ext cx="7599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 smtClean="0">
                  <a:solidFill>
                    <a:srgbClr val="C00000"/>
                  </a:solidFill>
                  <a:latin typeface="#Li-N SVN-Cookies" panose="02040603050506020204" pitchFamily="18" charset="0"/>
                </a:rPr>
                <a:t>C</a:t>
              </a:r>
              <a:endParaRPr lang="en-US" sz="5400" dirty="0">
                <a:solidFill>
                  <a:srgbClr val="C00000"/>
                </a:solidFill>
                <a:latin typeface="#Li-N SVN-Cookies" panose="020406030505060202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06517" y="4431689"/>
            <a:ext cx="1439597" cy="1861635"/>
            <a:chOff x="6006517" y="4431689"/>
            <a:chExt cx="1439597" cy="1861635"/>
          </a:xfrm>
        </p:grpSpPr>
        <p:pic>
          <p:nvPicPr>
            <p:cNvPr id="16" name="Picture 4" descr="Trứng cá png | PNGEg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06517" y="5251879"/>
              <a:ext cx="1405248" cy="1041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686171" y="4431689"/>
              <a:ext cx="7599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 smtClean="0">
                  <a:solidFill>
                    <a:srgbClr val="C00000"/>
                  </a:solidFill>
                  <a:latin typeface="#Li-N SVN-Cookies" panose="02040603050506020204" pitchFamily="18" charset="0"/>
                </a:rPr>
                <a:t>D</a:t>
              </a:r>
              <a:endParaRPr lang="en-US" sz="5400" dirty="0">
                <a:solidFill>
                  <a:srgbClr val="C00000"/>
                </a:solidFill>
                <a:latin typeface="#Li-N SVN-Cookies" panose="02040603050506020204" pitchFamily="18" charset="0"/>
              </a:endParaRPr>
            </a:p>
          </p:txBody>
        </p:sp>
      </p:grpSp>
      <p:pic>
        <p:nvPicPr>
          <p:cNvPr id="25" name="Picture 2" descr="Buttons for Mobile Games Detail Ui Stock Illustration - Illustration of  design, games: 144168463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833" b="38447" l="1500" r="2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8666" r="68703" b="59221"/>
          <a:stretch/>
        </p:blipFill>
        <p:spPr bwMode="auto">
          <a:xfrm>
            <a:off x="10448404" y="6092200"/>
            <a:ext cx="2010477" cy="93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Trứng cá png | PNGEg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11" y="1206928"/>
            <a:ext cx="1152739" cy="85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0506305" y="1267266"/>
            <a:ext cx="540000" cy="707886"/>
            <a:chOff x="4333677" y="4147803"/>
            <a:chExt cx="540000" cy="707886"/>
          </a:xfrm>
          <a:noFill/>
        </p:grpSpPr>
        <p:sp>
          <p:nvSpPr>
            <p:cNvPr id="28" name="Rounded Rectangle 27"/>
            <p:cNvSpPr/>
            <p:nvPr/>
          </p:nvSpPr>
          <p:spPr>
            <a:xfrm>
              <a:off x="4351314" y="4325420"/>
              <a:ext cx="476458" cy="46208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33677" y="4147803"/>
              <a:ext cx="540000" cy="7078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bg1"/>
                  </a:solidFill>
                  <a:latin typeface="#Li-N SVN-Cookies" panose="02040603050506020204" pitchFamily="18" charset="0"/>
                </a:rPr>
                <a:t>3</a:t>
              </a:r>
              <a:endParaRPr lang="en-US" sz="4000" dirty="0">
                <a:solidFill>
                  <a:schemeClr val="bg1"/>
                </a:solidFill>
                <a:latin typeface="#Li-N SVN-Cookies" panose="02040603050506020204" pitchFamily="18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873" y="5311433"/>
            <a:ext cx="1117122" cy="10883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9616" y="5149201"/>
            <a:ext cx="1105927" cy="9912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6" y="2798215"/>
            <a:ext cx="1117122" cy="10883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5081" y="3084598"/>
            <a:ext cx="1117122" cy="108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2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自定义 62">
      <a:dk1>
        <a:srgbClr val="7F7F7F"/>
      </a:dk1>
      <a:lt1>
        <a:sysClr val="window" lastClr="FFFFFF"/>
      </a:lt1>
      <a:dk2>
        <a:srgbClr val="44546A"/>
      </a:dk2>
      <a:lt2>
        <a:srgbClr val="E7E6E6"/>
      </a:lt2>
      <a:accent1>
        <a:srgbClr val="A5CFFB"/>
      </a:accent1>
      <a:accent2>
        <a:srgbClr val="5B9BD5"/>
      </a:accent2>
      <a:accent3>
        <a:srgbClr val="5B9BD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杨任东竹石体-Semibold">
      <a:majorFont>
        <a:latin typeface="杨任东竹石体-Semibold"/>
        <a:ea typeface="杨任东竹石体-Semibold"/>
        <a:cs typeface=""/>
      </a:majorFont>
      <a:minorFont>
        <a:latin typeface="杨任东竹石体-Semibold"/>
        <a:ea typeface="杨任东竹石体-Semi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1781</TotalTime>
  <Words>3513</Words>
  <Application>Microsoft Office PowerPoint</Application>
  <PresentationFormat>Widescreen</PresentationFormat>
  <Paragraphs>291</Paragraphs>
  <Slides>30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Open Sans Light</vt:lpstr>
      <vt:lpstr>等线</vt:lpstr>
      <vt:lpstr>Baloo 2</vt:lpstr>
      <vt:lpstr>Times New Roman</vt:lpstr>
      <vt:lpstr>UVF Lobster12</vt:lpstr>
      <vt:lpstr>字魂189号-星岩乐黑体</vt:lpstr>
      <vt:lpstr>Arial</vt:lpstr>
      <vt:lpstr>Wingdings</vt:lpstr>
      <vt:lpstr>杨任东竹石体-Semibold</vt:lpstr>
      <vt:lpstr>Dancing Script</vt:lpstr>
      <vt:lpstr>#Li-N SVN-Cookies</vt:lpstr>
      <vt:lpstr>#9Slide07 SVNZiclets</vt:lpstr>
      <vt:lpstr>SimSun</vt:lpstr>
      <vt:lpstr>#9Slide03 AmpleSoft 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智超 高</dc:creator>
  <cp:lastModifiedBy>DELL</cp:lastModifiedBy>
  <cp:revision>130</cp:revision>
  <dcterms:created xsi:type="dcterms:W3CDTF">2019-03-13T05:38:41Z</dcterms:created>
  <dcterms:modified xsi:type="dcterms:W3CDTF">2022-03-13T15:39:20Z</dcterms:modified>
</cp:coreProperties>
</file>