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57" r:id="rId2"/>
    <p:sldId id="261" r:id="rId3"/>
    <p:sldId id="270" r:id="rId4"/>
    <p:sldId id="288" r:id="rId5"/>
    <p:sldId id="289" r:id="rId6"/>
    <p:sldId id="290" r:id="rId7"/>
    <p:sldId id="291" r:id="rId8"/>
    <p:sldId id="259" r:id="rId9"/>
    <p:sldId id="287" r:id="rId10"/>
    <p:sldId id="292" r:id="rId11"/>
    <p:sldId id="293" r:id="rId12"/>
    <p:sldId id="294" r:id="rId13"/>
    <p:sldId id="296" r:id="rId14"/>
    <p:sldId id="295" r:id="rId15"/>
    <p:sldId id="297" r:id="rId16"/>
    <p:sldId id="298" r:id="rId17"/>
    <p:sldId id="299" r:id="rId18"/>
    <p:sldId id="300" r:id="rId19"/>
    <p:sldId id="301" r:id="rId20"/>
    <p:sldId id="302" r:id="rId21"/>
    <p:sldId id="303" r:id="rId22"/>
    <p:sldId id="283"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iCiel Nabila" pitchFamily="2" charset="0"/>
      <p:regular r:id="rId31"/>
    </p:embeddedFont>
    <p:embeddedFont>
      <p:font typeface="Pattaya" panose="00000500000000000000" pitchFamily="2" charset="-34"/>
      <p:regular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0066"/>
    <a:srgbClr val="FF99FF"/>
    <a:srgbClr val="C99A2F"/>
    <a:srgbClr val="F2D64B"/>
    <a:srgbClr val="DB9F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33" autoAdjust="0"/>
    <p:restoredTop sz="83908" autoAdjust="0"/>
  </p:normalViewPr>
  <p:slideViewPr>
    <p:cSldViewPr snapToGrid="0">
      <p:cViewPr varScale="1">
        <p:scale>
          <a:sx n="59" d="100"/>
          <a:sy n="59" d="100"/>
        </p:scale>
        <p:origin x="3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0D1F1-F935-461F-A83E-1AC0097C0374}" type="datetimeFigureOut">
              <a:rPr lang="en-US" smtClean="0"/>
              <a:t>3/21/2022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6F1BD-41AD-46C8-AC84-6E50B1A3F55C}" type="slidenum">
              <a:rPr lang="en-US" smtClean="0"/>
              <a:t>‹#›</a:t>
            </a:fld>
            <a:endParaRPr lang="en-US"/>
          </a:p>
        </p:txBody>
      </p:sp>
    </p:spTree>
    <p:extLst>
      <p:ext uri="{BB962C8B-B14F-4D97-AF65-F5344CB8AC3E}">
        <p14:creationId xmlns:p14="http://schemas.microsoft.com/office/powerpoint/2010/main" val="50658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2</a:t>
            </a:fld>
            <a:endParaRPr lang="en-US"/>
          </a:p>
        </p:txBody>
      </p:sp>
    </p:spTree>
    <p:extLst>
      <p:ext uri="{BB962C8B-B14F-4D97-AF65-F5344CB8AC3E}">
        <p14:creationId xmlns:p14="http://schemas.microsoft.com/office/powerpoint/2010/main" val="583766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cân nhắc chọn đoạn 1 hay đoạn 2 cho HS phân tích cấu tạo câu ghép</a:t>
            </a:r>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15</a:t>
            </a:fld>
            <a:endParaRPr lang="en-US"/>
          </a:p>
        </p:txBody>
      </p:sp>
    </p:spTree>
    <p:extLst>
      <p:ext uri="{BB962C8B-B14F-4D97-AF65-F5344CB8AC3E}">
        <p14:creationId xmlns:p14="http://schemas.microsoft.com/office/powerpoint/2010/main" val="3385971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cân nhắc chọn đoạn 1 hay đoạn 2 cho HS phân tích cấu tạo câu ghép</a:t>
            </a:r>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16</a:t>
            </a:fld>
            <a:endParaRPr lang="en-US"/>
          </a:p>
        </p:txBody>
      </p:sp>
    </p:spTree>
    <p:extLst>
      <p:ext uri="{BB962C8B-B14F-4D97-AF65-F5344CB8AC3E}">
        <p14:creationId xmlns:p14="http://schemas.microsoft.com/office/powerpoint/2010/main" val="805671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17</a:t>
            </a:fld>
            <a:endParaRPr lang="en-US"/>
          </a:p>
        </p:txBody>
      </p:sp>
    </p:spTree>
    <p:extLst>
      <p:ext uri="{BB962C8B-B14F-4D97-AF65-F5344CB8AC3E}">
        <p14:creationId xmlns:p14="http://schemas.microsoft.com/office/powerpoint/2010/main" val="107631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18</a:t>
            </a:fld>
            <a:endParaRPr lang="en-US"/>
          </a:p>
        </p:txBody>
      </p:sp>
    </p:spTree>
    <p:extLst>
      <p:ext uri="{BB962C8B-B14F-4D97-AF65-F5344CB8AC3E}">
        <p14:creationId xmlns:p14="http://schemas.microsoft.com/office/powerpoint/2010/main" val="3874213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19</a:t>
            </a:fld>
            <a:endParaRPr lang="en-US"/>
          </a:p>
        </p:txBody>
      </p:sp>
    </p:spTree>
    <p:extLst>
      <p:ext uri="{BB962C8B-B14F-4D97-AF65-F5344CB8AC3E}">
        <p14:creationId xmlns:p14="http://schemas.microsoft.com/office/powerpoint/2010/main" val="1858010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20</a:t>
            </a:fld>
            <a:endParaRPr lang="en-US"/>
          </a:p>
        </p:txBody>
      </p:sp>
    </p:spTree>
    <p:extLst>
      <p:ext uri="{BB962C8B-B14F-4D97-AF65-F5344CB8AC3E}">
        <p14:creationId xmlns:p14="http://schemas.microsoft.com/office/powerpoint/2010/main" val="47930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kích vào các chữ số sẽ hiện ra slide chứa bài đọc.</a:t>
            </a:r>
            <a:br>
              <a:rPr lang="vi-VN" dirty="0"/>
            </a:br>
            <a:r>
              <a:rPr lang="vi-VN" dirty="0"/>
              <a:t>Ấn lại biểu tượng số tương ứng để quay về</a:t>
            </a:r>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3</a:t>
            </a:fld>
            <a:endParaRPr lang="en-US"/>
          </a:p>
        </p:txBody>
      </p:sp>
    </p:spTree>
    <p:extLst>
      <p:ext uri="{BB962C8B-B14F-4D97-AF65-F5344CB8AC3E}">
        <p14:creationId xmlns:p14="http://schemas.microsoft.com/office/powerpoint/2010/main" val="312501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8</a:t>
            </a:fld>
            <a:endParaRPr lang="en-US"/>
          </a:p>
        </p:txBody>
      </p:sp>
    </p:spTree>
    <p:extLst>
      <p:ext uri="{BB962C8B-B14F-4D97-AF65-F5344CB8AC3E}">
        <p14:creationId xmlns:p14="http://schemas.microsoft.com/office/powerpoint/2010/main" val="378567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9</a:t>
            </a:fld>
            <a:endParaRPr lang="en-US"/>
          </a:p>
        </p:txBody>
      </p:sp>
    </p:spTree>
    <p:extLst>
      <p:ext uri="{BB962C8B-B14F-4D97-AF65-F5344CB8AC3E}">
        <p14:creationId xmlns:p14="http://schemas.microsoft.com/office/powerpoint/2010/main" val="3790256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10</a:t>
            </a:fld>
            <a:endParaRPr lang="en-US"/>
          </a:p>
        </p:txBody>
      </p:sp>
    </p:spTree>
    <p:extLst>
      <p:ext uri="{BB962C8B-B14F-4D97-AF65-F5344CB8AC3E}">
        <p14:creationId xmlns:p14="http://schemas.microsoft.com/office/powerpoint/2010/main" val="1084924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11</a:t>
            </a:fld>
            <a:endParaRPr lang="en-US"/>
          </a:p>
        </p:txBody>
      </p:sp>
    </p:spTree>
    <p:extLst>
      <p:ext uri="{BB962C8B-B14F-4D97-AF65-F5344CB8AC3E}">
        <p14:creationId xmlns:p14="http://schemas.microsoft.com/office/powerpoint/2010/main" val="4232146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cân nhắc chọn đoạn 1 hay đoạn 2 cho HS phân tích cấu tạo câu ghép</a:t>
            </a:r>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12</a:t>
            </a:fld>
            <a:endParaRPr lang="en-US"/>
          </a:p>
        </p:txBody>
      </p:sp>
    </p:spTree>
    <p:extLst>
      <p:ext uri="{BB962C8B-B14F-4D97-AF65-F5344CB8AC3E}">
        <p14:creationId xmlns:p14="http://schemas.microsoft.com/office/powerpoint/2010/main" val="3973609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13</a:t>
            </a:fld>
            <a:endParaRPr lang="en-US"/>
          </a:p>
        </p:txBody>
      </p:sp>
    </p:spTree>
    <p:extLst>
      <p:ext uri="{BB962C8B-B14F-4D97-AF65-F5344CB8AC3E}">
        <p14:creationId xmlns:p14="http://schemas.microsoft.com/office/powerpoint/2010/main" val="327401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cân nhắc chọn đoạn 1 hay đoạn 2 cho HS phân tích cấu tạo câu ghép</a:t>
            </a:r>
            <a:endParaRPr lang="en-US" dirty="0"/>
          </a:p>
        </p:txBody>
      </p:sp>
      <p:sp>
        <p:nvSpPr>
          <p:cNvPr id="4" name="Slide Number Placeholder 3"/>
          <p:cNvSpPr>
            <a:spLocks noGrp="1"/>
          </p:cNvSpPr>
          <p:nvPr>
            <p:ph type="sldNum" sz="quarter" idx="5"/>
          </p:nvPr>
        </p:nvSpPr>
        <p:spPr/>
        <p:txBody>
          <a:bodyPr/>
          <a:lstStyle/>
          <a:p>
            <a:fld id="{5856F1BD-41AD-46C8-AC84-6E50B1A3F55C}" type="slidenum">
              <a:rPr lang="en-US" smtClean="0"/>
              <a:t>14</a:t>
            </a:fld>
            <a:endParaRPr lang="en-US"/>
          </a:p>
        </p:txBody>
      </p:sp>
    </p:spTree>
    <p:extLst>
      <p:ext uri="{BB962C8B-B14F-4D97-AF65-F5344CB8AC3E}">
        <p14:creationId xmlns:p14="http://schemas.microsoft.com/office/powerpoint/2010/main" val="3948815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1D24-D9BF-407D-8836-7758C75DB9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59AE97-62E1-45A1-B949-DD86507586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EE5862-9C4D-4034-8F68-44C60065F38B}"/>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3FBE3B54-D456-4F33-AC83-B7F791F4C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0DDEC-5DD6-4F04-8B0B-61B4CC7DAD43}"/>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4727823" y="-1026127"/>
            <a:ext cx="2076979" cy="2052253"/>
          </a:xfrm>
          <a:prstGeom prst="rect">
            <a:avLst/>
          </a:prstGeom>
        </p:spPr>
      </p:pic>
    </p:spTree>
    <p:extLst>
      <p:ext uri="{BB962C8B-B14F-4D97-AF65-F5344CB8AC3E}">
        <p14:creationId xmlns:p14="http://schemas.microsoft.com/office/powerpoint/2010/main" val="3549618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34616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3340599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829347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3262951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3968771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1681808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1209212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601379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111799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9348-1F66-46C7-AC35-D3A7926171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B940B2-CE7C-4336-85C4-2224B3626B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6131C4-221B-4D36-A191-0B8373A9047F}"/>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4FDE3BFC-11D5-4E77-ACD6-CB91C196D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996D1-F5C2-488F-80EF-615D8220C562}"/>
              </a:ext>
            </a:extLst>
          </p:cNvPr>
          <p:cNvSpPr>
            <a:spLocks noGrp="1"/>
          </p:cNvSpPr>
          <p:nvPr>
            <p:ph type="sldNum" sz="quarter" idx="12"/>
          </p:nvPr>
        </p:nvSpPr>
        <p:spPr/>
        <p:txBody>
          <a:bodyPr/>
          <a:lstStyle/>
          <a:p>
            <a:fld id="{1007776B-183C-4C7C-866A-45D7D7D32EF8}" type="slidenum">
              <a:rPr lang="en-US" smtClean="0"/>
              <a:t>‹#›</a:t>
            </a:fld>
            <a:endParaRPr lang="en-US"/>
          </a:p>
        </p:txBody>
      </p:sp>
    </p:spTree>
    <p:extLst>
      <p:ext uri="{BB962C8B-B14F-4D97-AF65-F5344CB8AC3E}">
        <p14:creationId xmlns:p14="http://schemas.microsoft.com/office/powerpoint/2010/main" val="22161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1D24-D9BF-407D-8836-7758C75DB9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59AE97-62E1-45A1-B949-DD86507586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EE5862-9C4D-4034-8F68-44C60065F38B}"/>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3FBE3B54-D456-4F33-AC83-B7F791F4C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0DDEC-5DD6-4F04-8B0B-61B4CC7DAD43}"/>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4727823" y="-1026127"/>
            <a:ext cx="2076979" cy="2052253"/>
          </a:xfrm>
          <a:prstGeom prst="rect">
            <a:avLst/>
          </a:prstGeom>
        </p:spPr>
      </p:pic>
    </p:spTree>
    <p:extLst>
      <p:ext uri="{BB962C8B-B14F-4D97-AF65-F5344CB8AC3E}">
        <p14:creationId xmlns:p14="http://schemas.microsoft.com/office/powerpoint/2010/main" val="2240182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934C4-B3E2-4FD4-A906-967F72056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EB08C-9CDF-4D0D-8A09-C696F06A52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3D68F9-0A64-4DBD-9F84-FC77A27DEF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3249F8-172B-4242-84CA-7ECEB0BF11A9}"/>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6" name="Footer Placeholder 5">
            <a:extLst>
              <a:ext uri="{FF2B5EF4-FFF2-40B4-BE49-F238E27FC236}">
                <a16:creationId xmlns:a16="http://schemas.microsoft.com/office/drawing/2014/main" id="{4244CF07-7452-4FB8-989C-BF99CFFCAA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FD821-90A1-485F-B8E5-F1A045EB1113}"/>
              </a:ext>
            </a:extLst>
          </p:cNvPr>
          <p:cNvSpPr>
            <a:spLocks noGrp="1"/>
          </p:cNvSpPr>
          <p:nvPr>
            <p:ph type="sldNum" sz="quarter" idx="12"/>
          </p:nvPr>
        </p:nvSpPr>
        <p:spPr/>
        <p:txBody>
          <a:bodyPr/>
          <a:lstStyle/>
          <a:p>
            <a:fld id="{1007776B-183C-4C7C-866A-45D7D7D32EF8}" type="slidenum">
              <a:rPr lang="en-US" smtClean="0"/>
              <a:t>‹#›</a:t>
            </a:fld>
            <a:endParaRPr lang="en-US"/>
          </a:p>
        </p:txBody>
      </p:sp>
    </p:spTree>
    <p:extLst>
      <p:ext uri="{BB962C8B-B14F-4D97-AF65-F5344CB8AC3E}">
        <p14:creationId xmlns:p14="http://schemas.microsoft.com/office/powerpoint/2010/main" val="208096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59983-20B0-46DB-971B-9E2C698C83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C093CD-DE5C-4DD4-87FE-E5E8A87728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7FDC40-0F51-435A-B45F-637E03AE15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C86343-788E-473C-91CF-D923FCE4D5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4F8AE-80A4-4BFE-AD62-E99A75D030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FEB7B-FF4C-4407-AEBD-B9C8927D231D}"/>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8" name="Footer Placeholder 7">
            <a:extLst>
              <a:ext uri="{FF2B5EF4-FFF2-40B4-BE49-F238E27FC236}">
                <a16:creationId xmlns:a16="http://schemas.microsoft.com/office/drawing/2014/main" id="{F89143AC-94BA-4BE2-AF70-F4783D12F2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540D3C-7AA0-4432-B652-D88BDDBAF637}"/>
              </a:ext>
            </a:extLst>
          </p:cNvPr>
          <p:cNvSpPr>
            <a:spLocks noGrp="1"/>
          </p:cNvSpPr>
          <p:nvPr>
            <p:ph type="sldNum" sz="quarter" idx="12"/>
          </p:nvPr>
        </p:nvSpPr>
        <p:spPr/>
        <p:txBody>
          <a:bodyPr/>
          <a:lstStyle/>
          <a:p>
            <a:fld id="{1007776B-183C-4C7C-866A-45D7D7D32EF8}" type="slidenum">
              <a:rPr lang="en-US" smtClean="0"/>
              <a:t>‹#›</a:t>
            </a:fld>
            <a:endParaRPr lang="en-US"/>
          </a:p>
        </p:txBody>
      </p:sp>
    </p:spTree>
    <p:extLst>
      <p:ext uri="{BB962C8B-B14F-4D97-AF65-F5344CB8AC3E}">
        <p14:creationId xmlns:p14="http://schemas.microsoft.com/office/powerpoint/2010/main" val="1606489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5716-A22F-428B-90EE-B9796D78F8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D154B-B7B2-45E2-8D75-3683C1E97C76}"/>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4" name="Footer Placeholder 3">
            <a:extLst>
              <a:ext uri="{FF2B5EF4-FFF2-40B4-BE49-F238E27FC236}">
                <a16:creationId xmlns:a16="http://schemas.microsoft.com/office/drawing/2014/main" id="{64F164AB-09B5-4A43-ACF5-B6A5693ED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CCBB2D-97CA-4C6C-BEB0-3F45D2873679}"/>
              </a:ext>
            </a:extLst>
          </p:cNvPr>
          <p:cNvSpPr>
            <a:spLocks noGrp="1"/>
          </p:cNvSpPr>
          <p:nvPr>
            <p:ph type="sldNum" sz="quarter" idx="12"/>
          </p:nvPr>
        </p:nvSpPr>
        <p:spPr/>
        <p:txBody>
          <a:bodyPr/>
          <a:lstStyle/>
          <a:p>
            <a:fld id="{1007776B-183C-4C7C-866A-45D7D7D32EF8}" type="slidenum">
              <a:rPr lang="en-US" smtClean="0"/>
              <a:t>‹#›</a:t>
            </a:fld>
            <a:endParaRPr lang="en-US"/>
          </a:p>
        </p:txBody>
      </p:sp>
    </p:spTree>
    <p:extLst>
      <p:ext uri="{BB962C8B-B14F-4D97-AF65-F5344CB8AC3E}">
        <p14:creationId xmlns:p14="http://schemas.microsoft.com/office/powerpoint/2010/main" val="3335277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5716-A22F-428B-90EE-B9796D78F8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D154B-B7B2-45E2-8D75-3683C1E97C76}"/>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4" name="Footer Placeholder 3">
            <a:extLst>
              <a:ext uri="{FF2B5EF4-FFF2-40B4-BE49-F238E27FC236}">
                <a16:creationId xmlns:a16="http://schemas.microsoft.com/office/drawing/2014/main" id="{64F164AB-09B5-4A43-ACF5-B6A5693ED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CCBB2D-97CA-4C6C-BEB0-3F45D2873679}"/>
              </a:ext>
            </a:extLst>
          </p:cNvPr>
          <p:cNvSpPr>
            <a:spLocks noGrp="1"/>
          </p:cNvSpPr>
          <p:nvPr>
            <p:ph type="sldNum" sz="quarter" idx="12"/>
          </p:nvPr>
        </p:nvSpPr>
        <p:spPr/>
        <p:txBody>
          <a:bodyPr/>
          <a:lstStyle/>
          <a:p>
            <a:fld id="{1007776B-183C-4C7C-866A-45D7D7D32EF8}" type="slidenum">
              <a:rPr lang="en-US" smtClean="0"/>
              <a:t>‹#›</a:t>
            </a:fld>
            <a:endParaRPr lang="en-US"/>
          </a:p>
        </p:txBody>
      </p:sp>
    </p:spTree>
    <p:extLst>
      <p:ext uri="{BB962C8B-B14F-4D97-AF65-F5344CB8AC3E}">
        <p14:creationId xmlns:p14="http://schemas.microsoft.com/office/powerpoint/2010/main" val="2977056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5716-A22F-428B-90EE-B9796D78F8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D154B-B7B2-45E2-8D75-3683C1E97C76}"/>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4" name="Footer Placeholder 3">
            <a:extLst>
              <a:ext uri="{FF2B5EF4-FFF2-40B4-BE49-F238E27FC236}">
                <a16:creationId xmlns:a16="http://schemas.microsoft.com/office/drawing/2014/main" id="{64F164AB-09B5-4A43-ACF5-B6A5693ED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CCBB2D-97CA-4C6C-BEB0-3F45D2873679}"/>
              </a:ext>
            </a:extLst>
          </p:cNvPr>
          <p:cNvSpPr>
            <a:spLocks noGrp="1"/>
          </p:cNvSpPr>
          <p:nvPr>
            <p:ph type="sldNum" sz="quarter" idx="12"/>
          </p:nvPr>
        </p:nvSpPr>
        <p:spPr/>
        <p:txBody>
          <a:bodyPr/>
          <a:lstStyle/>
          <a:p>
            <a:fld id="{1007776B-183C-4C7C-866A-45D7D7D32EF8}" type="slidenum">
              <a:rPr lang="en-US" smtClean="0"/>
              <a:t>‹#›</a:t>
            </a:fld>
            <a:endParaRPr lang="en-US"/>
          </a:p>
        </p:txBody>
      </p:sp>
    </p:spTree>
    <p:extLst>
      <p:ext uri="{BB962C8B-B14F-4D97-AF65-F5344CB8AC3E}">
        <p14:creationId xmlns:p14="http://schemas.microsoft.com/office/powerpoint/2010/main" val="3943473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5716-A22F-428B-90EE-B9796D78F8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D154B-B7B2-45E2-8D75-3683C1E97C76}"/>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4" name="Footer Placeholder 3">
            <a:extLst>
              <a:ext uri="{FF2B5EF4-FFF2-40B4-BE49-F238E27FC236}">
                <a16:creationId xmlns:a16="http://schemas.microsoft.com/office/drawing/2014/main" id="{64F164AB-09B5-4A43-ACF5-B6A5693ED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CCBB2D-97CA-4C6C-BEB0-3F45D2873679}"/>
              </a:ext>
            </a:extLst>
          </p:cNvPr>
          <p:cNvSpPr>
            <a:spLocks noGrp="1"/>
          </p:cNvSpPr>
          <p:nvPr>
            <p:ph type="sldNum" sz="quarter" idx="12"/>
          </p:nvPr>
        </p:nvSpPr>
        <p:spPr/>
        <p:txBody>
          <a:bodyPr/>
          <a:lstStyle/>
          <a:p>
            <a:fld id="{1007776B-183C-4C7C-866A-45D7D7D32EF8}" type="slidenum">
              <a:rPr lang="en-US" smtClean="0"/>
              <a:t>‹#›</a:t>
            </a:fld>
            <a:endParaRPr lang="en-US"/>
          </a:p>
        </p:txBody>
      </p:sp>
    </p:spTree>
    <p:extLst>
      <p:ext uri="{BB962C8B-B14F-4D97-AF65-F5344CB8AC3E}">
        <p14:creationId xmlns:p14="http://schemas.microsoft.com/office/powerpoint/2010/main" val="2707296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5716-A22F-428B-90EE-B9796D78F8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D154B-B7B2-45E2-8D75-3683C1E97C76}"/>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4" name="Footer Placeholder 3">
            <a:extLst>
              <a:ext uri="{FF2B5EF4-FFF2-40B4-BE49-F238E27FC236}">
                <a16:creationId xmlns:a16="http://schemas.microsoft.com/office/drawing/2014/main" id="{64F164AB-09B5-4A43-ACF5-B6A5693ED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CCBB2D-97CA-4C6C-BEB0-3F45D2873679}"/>
              </a:ext>
            </a:extLst>
          </p:cNvPr>
          <p:cNvSpPr>
            <a:spLocks noGrp="1"/>
          </p:cNvSpPr>
          <p:nvPr>
            <p:ph type="sldNum" sz="quarter" idx="12"/>
          </p:nvPr>
        </p:nvSpPr>
        <p:spPr/>
        <p:txBody>
          <a:bodyPr/>
          <a:lstStyle/>
          <a:p>
            <a:fld id="{1007776B-183C-4C7C-866A-45D7D7D32EF8}" type="slidenum">
              <a:rPr lang="en-US" smtClean="0"/>
              <a:t>‹#›</a:t>
            </a:fld>
            <a:endParaRPr lang="en-US"/>
          </a:p>
        </p:txBody>
      </p:sp>
    </p:spTree>
    <p:extLst>
      <p:ext uri="{BB962C8B-B14F-4D97-AF65-F5344CB8AC3E}">
        <p14:creationId xmlns:p14="http://schemas.microsoft.com/office/powerpoint/2010/main" val="792446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5716-A22F-428B-90EE-B9796D78F8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D154B-B7B2-45E2-8D75-3683C1E97C76}"/>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4" name="Footer Placeholder 3">
            <a:extLst>
              <a:ext uri="{FF2B5EF4-FFF2-40B4-BE49-F238E27FC236}">
                <a16:creationId xmlns:a16="http://schemas.microsoft.com/office/drawing/2014/main" id="{64F164AB-09B5-4A43-ACF5-B6A5693ED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CCBB2D-97CA-4C6C-BEB0-3F45D2873679}"/>
              </a:ext>
            </a:extLst>
          </p:cNvPr>
          <p:cNvSpPr>
            <a:spLocks noGrp="1"/>
          </p:cNvSpPr>
          <p:nvPr>
            <p:ph type="sldNum" sz="quarter" idx="12"/>
          </p:nvPr>
        </p:nvSpPr>
        <p:spPr/>
        <p:txBody>
          <a:bodyPr/>
          <a:lstStyle/>
          <a:p>
            <a:fld id="{1007776B-183C-4C7C-866A-45D7D7D32EF8}" type="slidenum">
              <a:rPr lang="en-US" smtClean="0"/>
              <a:t>‹#›</a:t>
            </a:fld>
            <a:endParaRPr lang="en-US"/>
          </a:p>
        </p:txBody>
      </p:sp>
    </p:spTree>
    <p:extLst>
      <p:ext uri="{BB962C8B-B14F-4D97-AF65-F5344CB8AC3E}">
        <p14:creationId xmlns:p14="http://schemas.microsoft.com/office/powerpoint/2010/main" val="2825267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9DF898-7152-4720-8278-56A71AAA4936}"/>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3" name="Footer Placeholder 2">
            <a:extLst>
              <a:ext uri="{FF2B5EF4-FFF2-40B4-BE49-F238E27FC236}">
                <a16:creationId xmlns:a16="http://schemas.microsoft.com/office/drawing/2014/main" id="{7BDEB7DE-0B5C-41F4-AB9F-6980184432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3400F2-9B0B-4E52-BCB2-EE52CE74353F}"/>
              </a:ext>
            </a:extLst>
          </p:cNvPr>
          <p:cNvSpPr>
            <a:spLocks noGrp="1"/>
          </p:cNvSpPr>
          <p:nvPr>
            <p:ph type="sldNum" sz="quarter" idx="12"/>
          </p:nvPr>
        </p:nvSpPr>
        <p:spPr/>
        <p:txBody>
          <a:bodyPr/>
          <a:lstStyle/>
          <a:p>
            <a:fld id="{1007776B-183C-4C7C-866A-45D7D7D32EF8}" type="slidenum">
              <a:rPr lang="en-US" smtClean="0"/>
              <a:t>‹#›</a:t>
            </a:fld>
            <a:endParaRPr lang="en-US"/>
          </a:p>
        </p:txBody>
      </p:sp>
    </p:spTree>
    <p:extLst>
      <p:ext uri="{BB962C8B-B14F-4D97-AF65-F5344CB8AC3E}">
        <p14:creationId xmlns:p14="http://schemas.microsoft.com/office/powerpoint/2010/main" val="60578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20DF-F3D5-4A95-A3A1-EC975B6DA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44A0E8-52C3-41EA-B3D1-62F48F0BE6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63EF5D-60B9-44FB-B40C-545DD9E4E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BFA8D9-A3B5-4109-B40C-4A20AF6480D6}"/>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6" name="Footer Placeholder 5">
            <a:extLst>
              <a:ext uri="{FF2B5EF4-FFF2-40B4-BE49-F238E27FC236}">
                <a16:creationId xmlns:a16="http://schemas.microsoft.com/office/drawing/2014/main" id="{CAD22EDC-073C-4C15-B6F5-94DCC36614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3D225D-C019-4EAD-9008-1AEB1D2C437F}"/>
              </a:ext>
            </a:extLst>
          </p:cNvPr>
          <p:cNvSpPr>
            <a:spLocks noGrp="1"/>
          </p:cNvSpPr>
          <p:nvPr>
            <p:ph type="sldNum" sz="quarter" idx="12"/>
          </p:nvPr>
        </p:nvSpPr>
        <p:spPr/>
        <p:txBody>
          <a:bodyPr/>
          <a:lstStyle/>
          <a:p>
            <a:fld id="{1007776B-183C-4C7C-866A-45D7D7D32EF8}" type="slidenum">
              <a:rPr lang="en-US" smtClean="0"/>
              <a:t>‹#›</a:t>
            </a:fld>
            <a:endParaRPr lang="en-US"/>
          </a:p>
        </p:txBody>
      </p:sp>
    </p:spTree>
    <p:extLst>
      <p:ext uri="{BB962C8B-B14F-4D97-AF65-F5344CB8AC3E}">
        <p14:creationId xmlns:p14="http://schemas.microsoft.com/office/powerpoint/2010/main" val="753153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497643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123AD-E6A3-4738-A6FB-3650D22E07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A50B66-6C55-41C0-BC79-1BD0D1FF43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63DDD7-F835-48FF-B1C2-40880A09B3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0A9328-5A91-4BF6-983B-64227FC3F9E9}"/>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6" name="Footer Placeholder 5">
            <a:extLst>
              <a:ext uri="{FF2B5EF4-FFF2-40B4-BE49-F238E27FC236}">
                <a16:creationId xmlns:a16="http://schemas.microsoft.com/office/drawing/2014/main" id="{732B4CBD-E066-484C-9EB9-E1312ACB9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15EAF2-9001-49AC-A037-28EFB768A03D}"/>
              </a:ext>
            </a:extLst>
          </p:cNvPr>
          <p:cNvSpPr>
            <a:spLocks noGrp="1"/>
          </p:cNvSpPr>
          <p:nvPr>
            <p:ph type="sldNum" sz="quarter" idx="12"/>
          </p:nvPr>
        </p:nvSpPr>
        <p:spPr/>
        <p:txBody>
          <a:bodyPr/>
          <a:lstStyle/>
          <a:p>
            <a:fld id="{1007776B-183C-4C7C-866A-45D7D7D32EF8}" type="slidenum">
              <a:rPr lang="en-US" smtClean="0"/>
              <a:t>‹#›</a:t>
            </a:fld>
            <a:endParaRPr lang="en-US"/>
          </a:p>
        </p:txBody>
      </p:sp>
    </p:spTree>
    <p:extLst>
      <p:ext uri="{BB962C8B-B14F-4D97-AF65-F5344CB8AC3E}">
        <p14:creationId xmlns:p14="http://schemas.microsoft.com/office/powerpoint/2010/main" val="3484974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F18A-4ECC-4FC8-B6D2-1EE1020982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5F5F1-F890-4CF1-9A56-6D65569709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FD19D-E1D2-4B9E-BE72-B9717F3B223E}"/>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43EEC7EF-2466-4164-B5EE-5DCAAFB30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5A23E4-2017-4509-A166-5BC10C9C9960}"/>
              </a:ext>
            </a:extLst>
          </p:cNvPr>
          <p:cNvSpPr>
            <a:spLocks noGrp="1"/>
          </p:cNvSpPr>
          <p:nvPr>
            <p:ph type="sldNum" sz="quarter" idx="12"/>
          </p:nvPr>
        </p:nvSpPr>
        <p:spPr/>
        <p:txBody>
          <a:bodyPr/>
          <a:lstStyle/>
          <a:p>
            <a:fld id="{1007776B-183C-4C7C-866A-45D7D7D32EF8}" type="slidenum">
              <a:rPr lang="en-US" smtClean="0"/>
              <a:t>‹#›</a:t>
            </a:fld>
            <a:endParaRPr lang="en-US"/>
          </a:p>
        </p:txBody>
      </p:sp>
    </p:spTree>
    <p:extLst>
      <p:ext uri="{BB962C8B-B14F-4D97-AF65-F5344CB8AC3E}">
        <p14:creationId xmlns:p14="http://schemas.microsoft.com/office/powerpoint/2010/main" val="3576637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089943-5B82-4751-AFAB-A6A8588D1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C2EE00-9193-428F-A2A8-1FF764BDC6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68C9E-D4A7-4F18-8ECB-62A53E5A779D}"/>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8D0D9E3C-D79C-4DB9-9098-5C76A5C48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FE780-2785-40BD-A014-F042F60E5719}"/>
              </a:ext>
            </a:extLst>
          </p:cNvPr>
          <p:cNvSpPr>
            <a:spLocks noGrp="1"/>
          </p:cNvSpPr>
          <p:nvPr>
            <p:ph type="sldNum" sz="quarter" idx="12"/>
          </p:nvPr>
        </p:nvSpPr>
        <p:spPr/>
        <p:txBody>
          <a:bodyPr/>
          <a:lstStyle/>
          <a:p>
            <a:fld id="{1007776B-183C-4C7C-866A-45D7D7D32EF8}" type="slidenum">
              <a:rPr lang="en-US" smtClean="0"/>
              <a:t>‹#›</a:t>
            </a:fld>
            <a:endParaRPr lang="en-US"/>
          </a:p>
        </p:txBody>
      </p:sp>
    </p:spTree>
    <p:extLst>
      <p:ext uri="{BB962C8B-B14F-4D97-AF65-F5344CB8AC3E}">
        <p14:creationId xmlns:p14="http://schemas.microsoft.com/office/powerpoint/2010/main" val="18503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3723620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2145101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2853508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3124801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316876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8617-8C8F-4FB1-88D1-D5571E6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24894D-4464-49E3-BA92-57308CE32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114BC-F115-47E8-BDEC-91D5E9E16ACA}"/>
              </a:ext>
            </a:extLst>
          </p:cNvPr>
          <p:cNvSpPr>
            <a:spLocks noGrp="1"/>
          </p:cNvSpPr>
          <p:nvPr>
            <p:ph type="dt" sz="half" idx="10"/>
          </p:nvPr>
        </p:nvSpPr>
        <p:spPr/>
        <p:txBody>
          <a:body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FD5ACFF3-0DB4-4C0B-BEE2-DD58FA8DE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D6D5D-F2AB-44CC-85B2-3619117BB059}"/>
              </a:ext>
            </a:extLst>
          </p:cNvPr>
          <p:cNvSpPr>
            <a:spLocks noGrp="1"/>
          </p:cNvSpPr>
          <p:nvPr>
            <p:ph type="sldNum" sz="quarter" idx="12"/>
          </p:nvPr>
        </p:nvSpPr>
        <p:spPr/>
        <p:txBody>
          <a:bodyPr/>
          <a:lstStyle/>
          <a:p>
            <a:fld id="{1007776B-183C-4C7C-866A-45D7D7D32EF8}" type="slidenum">
              <a:rPr lang="en-US" smtClean="0"/>
              <a:t>‹#›</a:t>
            </a:fld>
            <a:endParaRPr lang="en-US"/>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398" t="12426" r="8178" b="5143"/>
          <a:stretch/>
        </p:blipFill>
        <p:spPr>
          <a:xfrm>
            <a:off x="-2574266" y="-226628"/>
            <a:ext cx="2076979" cy="2052253"/>
          </a:xfrm>
          <a:prstGeom prst="rect">
            <a:avLst/>
          </a:prstGeom>
        </p:spPr>
      </p:pic>
    </p:spTree>
    <p:extLst>
      <p:ext uri="{BB962C8B-B14F-4D97-AF65-F5344CB8AC3E}">
        <p14:creationId xmlns:p14="http://schemas.microsoft.com/office/powerpoint/2010/main" val="3042742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FE6881-04D1-4991-89D2-318DB519CE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151301-B0E3-4FB0-8496-B6208B4E61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630A9-2C17-42D8-B34C-07FF620ACE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4872C-3781-4A06-8FEC-67E05828B8FD}" type="datetimeFigureOut">
              <a:rPr lang="en-US" smtClean="0"/>
              <a:t>3/21/2022</a:t>
            </a:fld>
            <a:endParaRPr lang="en-US"/>
          </a:p>
        </p:txBody>
      </p:sp>
      <p:sp>
        <p:nvSpPr>
          <p:cNvPr id="5" name="Footer Placeholder 4">
            <a:extLst>
              <a:ext uri="{FF2B5EF4-FFF2-40B4-BE49-F238E27FC236}">
                <a16:creationId xmlns:a16="http://schemas.microsoft.com/office/drawing/2014/main" id="{A9AC1A67-7EAB-40D9-B61A-1F5A30D730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FF3CFD-D72B-4E4D-9D72-E2C3A2F351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7776B-183C-4C7C-866A-45D7D7D32EF8}" type="slidenum">
              <a:rPr lang="en-US" smtClean="0"/>
              <a:t>‹#›</a:t>
            </a:fld>
            <a:endParaRPr lang="en-US"/>
          </a:p>
        </p:txBody>
      </p:sp>
    </p:spTree>
    <p:extLst>
      <p:ext uri="{BB962C8B-B14F-4D97-AF65-F5344CB8AC3E}">
        <p14:creationId xmlns:p14="http://schemas.microsoft.com/office/powerpoint/2010/main" val="131996369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 id="2147483672" r:id="rId12"/>
    <p:sldLayoutId id="2147483667" r:id="rId13"/>
    <p:sldLayoutId id="2147483666" r:id="rId14"/>
    <p:sldLayoutId id="2147483664" r:id="rId15"/>
    <p:sldLayoutId id="2147483663" r:id="rId16"/>
    <p:sldLayoutId id="2147483662" r:id="rId17"/>
    <p:sldLayoutId id="2147483660" r:id="rId18"/>
    <p:sldLayoutId id="2147483651" r:id="rId19"/>
    <p:sldLayoutId id="2147483652" r:id="rId20"/>
    <p:sldLayoutId id="2147483653" r:id="rId21"/>
    <p:sldLayoutId id="2147483654" r:id="rId22"/>
    <p:sldLayoutId id="2147483671" r:id="rId23"/>
    <p:sldLayoutId id="2147483670" r:id="rId24"/>
    <p:sldLayoutId id="2147483669" r:id="rId25"/>
    <p:sldLayoutId id="2147483668" r:id="rId26"/>
    <p:sldLayoutId id="2147483661" r:id="rId27"/>
    <p:sldLayoutId id="2147483655" r:id="rId28"/>
    <p:sldLayoutId id="2147483656" r:id="rId29"/>
    <p:sldLayoutId id="2147483657" r:id="rId30"/>
    <p:sldLayoutId id="2147483658" r:id="rId31"/>
    <p:sldLayoutId id="2147483659"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8.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8.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7.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7.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gif"/><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slide" Target="slide4.xml"/><Relationship Id="rId17"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microsoft.com/office/2007/relationships/hdphoto" Target="../media/hdphoto3.wdp"/><Relationship Id="rId15" Type="http://schemas.openxmlformats.org/officeDocument/2006/relationships/slide" Target="slide5.xml"/><Relationship Id="rId10" Type="http://schemas.openxmlformats.org/officeDocument/2006/relationships/image" Target="../media/image15.png"/><Relationship Id="rId19" Type="http://schemas.openxmlformats.org/officeDocument/2006/relationships/slide" Target="slide7.xml"/><Relationship Id="rId4" Type="http://schemas.openxmlformats.org/officeDocument/2006/relationships/image" Target="../media/image10.png"/><Relationship Id="rId9" Type="http://schemas.openxmlformats.org/officeDocument/2006/relationships/image" Target="../media/image14.png"/><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22.xml"/><Relationship Id="rId5" Type="http://schemas.microsoft.com/office/2007/relationships/hdphoto" Target="../media/hdphoto4.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2.png"/><Relationship Id="rId1" Type="http://schemas.openxmlformats.org/officeDocument/2006/relationships/slideLayout" Target="../slideLayouts/slideLayout22.xml"/><Relationship Id="rId5" Type="http://schemas.microsoft.com/office/2007/relationships/hdphoto" Target="../media/hdphoto4.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png"/><Relationship Id="rId1" Type="http://schemas.openxmlformats.org/officeDocument/2006/relationships/slideLayout" Target="../slideLayouts/slideLayout22.xml"/><Relationship Id="rId5" Type="http://schemas.microsoft.com/office/2007/relationships/hdphoto" Target="../media/hdphoto4.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png"/><Relationship Id="rId1" Type="http://schemas.openxmlformats.org/officeDocument/2006/relationships/slideLayout" Target="../slideLayouts/slideLayout22.xml"/><Relationship Id="rId5" Type="http://schemas.microsoft.com/office/2007/relationships/hdphoto" Target="../media/hdphoto4.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7.png"/><Relationship Id="rId5" Type="http://schemas.microsoft.com/office/2007/relationships/hdphoto" Target="../media/hdphoto5.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gif"/><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2000" r="-19000" b="-1000"/>
          </a:stretch>
        </a:blipFill>
        <a:effectLst/>
      </p:bgPr>
    </p:bg>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27F96867-4AD6-47B2-A590-FC374BB844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6593" y="466791"/>
            <a:ext cx="1230800" cy="1230800"/>
          </a:xfrm>
          <a:prstGeom prst="rect">
            <a:avLst/>
          </a:prstGeom>
        </p:spPr>
      </p:pic>
      <p:pic>
        <p:nvPicPr>
          <p:cNvPr id="5" name="Picture 4" descr="A picture containing plant, leaf, fern, orchid&#10;&#10;Description automatically generated">
            <a:extLst>
              <a:ext uri="{FF2B5EF4-FFF2-40B4-BE49-F238E27FC236}">
                <a16:creationId xmlns:a16="http://schemas.microsoft.com/office/drawing/2014/main" id="{67AF9A18-3FF6-49B6-9561-5363666883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65882"/>
            <a:ext cx="12192000" cy="6273800"/>
          </a:xfrm>
          <a:prstGeom prst="rect">
            <a:avLst/>
          </a:prstGeom>
        </p:spPr>
      </p:pic>
      <p:pic>
        <p:nvPicPr>
          <p:cNvPr id="4" name="Picture 3">
            <a:extLst>
              <a:ext uri="{FF2B5EF4-FFF2-40B4-BE49-F238E27FC236}">
                <a16:creationId xmlns:a16="http://schemas.microsoft.com/office/drawing/2014/main" id="{06A79173-DBEC-4B28-9389-769C165998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017" y="2042040"/>
            <a:ext cx="8839966" cy="2773920"/>
          </a:xfrm>
          <a:prstGeom prst="rect">
            <a:avLst/>
          </a:prstGeom>
        </p:spPr>
      </p:pic>
    </p:spTree>
    <p:extLst>
      <p:ext uri="{BB962C8B-B14F-4D97-AF65-F5344CB8AC3E}">
        <p14:creationId xmlns:p14="http://schemas.microsoft.com/office/powerpoint/2010/main" val="4294545629"/>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83871DE-41E9-4ADC-B69E-9C020036E1A7}"/>
              </a:ext>
            </a:extLst>
          </p:cNvPr>
          <p:cNvSpPr/>
          <p:nvPr/>
        </p:nvSpPr>
        <p:spPr>
          <a:xfrm>
            <a:off x="101883" y="1123540"/>
            <a:ext cx="11988234" cy="5094514"/>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grpSp>
        <p:nvGrpSpPr>
          <p:cNvPr id="18" name="Group 17">
            <a:extLst>
              <a:ext uri="{FF2B5EF4-FFF2-40B4-BE49-F238E27FC236}">
                <a16:creationId xmlns:a16="http://schemas.microsoft.com/office/drawing/2014/main" id="{8EABC368-8F46-4540-82BB-8D9FA65B93C0}"/>
              </a:ext>
            </a:extLst>
          </p:cNvPr>
          <p:cNvGrpSpPr/>
          <p:nvPr/>
        </p:nvGrpSpPr>
        <p:grpSpPr>
          <a:xfrm>
            <a:off x="438150" y="326458"/>
            <a:ext cx="11481707" cy="1117635"/>
            <a:chOff x="635098" y="343498"/>
            <a:chExt cx="11481707" cy="1117635"/>
          </a:xfrm>
        </p:grpSpPr>
        <p:pic>
          <p:nvPicPr>
            <p:cNvPr id="13" name="Picture 12">
              <a:extLst>
                <a:ext uri="{FF2B5EF4-FFF2-40B4-BE49-F238E27FC236}">
                  <a16:creationId xmlns:a16="http://schemas.microsoft.com/office/drawing/2014/main" id="{D3D38AB3-CFE4-4CDA-BAC5-2E91B1F822FD}"/>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635098" y="343498"/>
              <a:ext cx="11481707" cy="1117635"/>
            </a:xfrm>
            <a:prstGeom prst="rect">
              <a:avLst/>
            </a:prstGeom>
            <a:ln>
              <a:noFill/>
            </a:ln>
            <a:effectLst>
              <a:softEdge rad="112500"/>
            </a:effectLst>
          </p:spPr>
        </p:pic>
        <p:sp>
          <p:nvSpPr>
            <p:cNvPr id="2" name="TextBox 1">
              <a:extLst>
                <a:ext uri="{FF2B5EF4-FFF2-40B4-BE49-F238E27FC236}">
                  <a16:creationId xmlns:a16="http://schemas.microsoft.com/office/drawing/2014/main" id="{71B3D4AE-2986-45DE-8AC0-36B165DBAB1C}"/>
                </a:ext>
              </a:extLst>
            </p:cNvPr>
            <p:cNvSpPr txBox="1"/>
            <p:nvPr/>
          </p:nvSpPr>
          <p:spPr>
            <a:xfrm>
              <a:off x="635098" y="445470"/>
              <a:ext cx="11420323" cy="1015663"/>
            </a:xfrm>
            <a:prstGeom prst="rect">
              <a:avLst/>
            </a:prstGeom>
            <a:noFill/>
          </p:spPr>
          <p:txBody>
            <a:bodyPr wrap="square" rtlCol="0">
              <a:spAutoFit/>
            </a:bodyPr>
            <a:lstStyle/>
            <a:p>
              <a:pPr algn="ctr"/>
              <a:r>
                <a:rPr lang="vi-VN" sz="3000" dirty="0">
                  <a:solidFill>
                    <a:srgbClr val="002060"/>
                  </a:solidFill>
                  <a:latin typeface="iCiel Nabila" pitchFamily="2" charset="0"/>
                </a:rPr>
                <a:t>a) Tìm những từ ngữ trong đoạn 1 thể hiện tình cảm của tác giả với quê hương.</a:t>
              </a:r>
              <a:endParaRPr lang="en-US" sz="3000" dirty="0">
                <a:solidFill>
                  <a:srgbClr val="002060"/>
                </a:solidFill>
                <a:latin typeface="iCiel Nabila" pitchFamily="2" charset="0"/>
              </a:endParaRPr>
            </a:p>
          </p:txBody>
        </p:sp>
      </p:grpSp>
      <p:pic>
        <p:nvPicPr>
          <p:cNvPr id="24" name="Picture 23">
            <a:extLst>
              <a:ext uri="{FF2B5EF4-FFF2-40B4-BE49-F238E27FC236}">
                <a16:creationId xmlns:a16="http://schemas.microsoft.com/office/drawing/2014/main" id="{A2B94F52-BCB3-45A8-B356-3B2BA1B599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664958" y="1148260"/>
            <a:ext cx="1257025" cy="793122"/>
          </a:xfrm>
          <a:prstGeom prst="rect">
            <a:avLst/>
          </a:prstGeom>
        </p:spPr>
      </p:pic>
      <p:sp>
        <p:nvSpPr>
          <p:cNvPr id="3" name="Rectangle 2">
            <a:extLst>
              <a:ext uri="{FF2B5EF4-FFF2-40B4-BE49-F238E27FC236}">
                <a16:creationId xmlns:a16="http://schemas.microsoft.com/office/drawing/2014/main" id="{A15D3505-7952-4D8B-A603-5E19CBA49D9C}"/>
              </a:ext>
            </a:extLst>
          </p:cNvPr>
          <p:cNvSpPr/>
          <p:nvPr/>
        </p:nvSpPr>
        <p:spPr>
          <a:xfrm>
            <a:off x="438150" y="1783254"/>
            <a:ext cx="10942864" cy="3231654"/>
          </a:xfrm>
          <a:prstGeom prst="rect">
            <a:avLst/>
          </a:prstGeom>
        </p:spPr>
        <p:txBody>
          <a:bodyPr wrap="square">
            <a:spAutoFit/>
          </a:bodyPr>
          <a:lstStyle/>
          <a:p>
            <a:pPr algn="ctr"/>
            <a:r>
              <a:rPr lang="vi-VN" sz="3600" b="1" dirty="0">
                <a:solidFill>
                  <a:srgbClr val="FF0000"/>
                </a:solidFill>
                <a:latin typeface="iCiel Nabila" pitchFamily="2" charset="0"/>
              </a:rPr>
              <a:t>Tình quê hương</a:t>
            </a:r>
            <a:endParaRPr lang="vi-VN" sz="3600" dirty="0">
              <a:solidFill>
                <a:srgbClr val="FF0000"/>
              </a:solidFill>
              <a:latin typeface="iCiel Nabila" pitchFamily="2" charset="0"/>
            </a:endParaRPr>
          </a:p>
          <a:p>
            <a:pPr algn="just"/>
            <a:r>
              <a:rPr lang="vi-VN" sz="2800" dirty="0"/>
              <a:t>    Làng quê tôi đã khuất hẳn nhưng tôi vẫn đăm đắm nhìn theo. Tôi đã đi nhiều nơi, đóng quân nhiều chỗ phong cảnh đẹp hơn đây nhiều, nhân dân coi tôi như người làng và cũng có những người yêu tôi tha thiết, nhưng sao sức quyến rũ, nhớ thương vẫn không mãnh liệt, day dứt bằng mảnh đất cọc cằn này.</a:t>
            </a:r>
          </a:p>
          <a:p>
            <a:pPr algn="just"/>
            <a:r>
              <a:rPr lang="vi-VN" sz="2800" dirty="0"/>
              <a:t> </a:t>
            </a:r>
            <a:endParaRPr lang="en-US" sz="2800" dirty="0"/>
          </a:p>
        </p:txBody>
      </p:sp>
      <p:sp>
        <p:nvSpPr>
          <p:cNvPr id="4" name="Rectangle: Rounded Corners 3">
            <a:extLst>
              <a:ext uri="{FF2B5EF4-FFF2-40B4-BE49-F238E27FC236}">
                <a16:creationId xmlns:a16="http://schemas.microsoft.com/office/drawing/2014/main" id="{3D01C81E-587D-44E5-9674-A7AB0259EAC1}"/>
              </a:ext>
            </a:extLst>
          </p:cNvPr>
          <p:cNvSpPr/>
          <p:nvPr/>
        </p:nvSpPr>
        <p:spPr>
          <a:xfrm>
            <a:off x="7449339" y="2389204"/>
            <a:ext cx="3274175" cy="399000"/>
          </a:xfrm>
          <a:prstGeom prst="roundRect">
            <a:avLst/>
          </a:prstGeom>
          <a:solidFill>
            <a:srgbClr val="FFCCCC">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3F24ADAA-BC8E-4F15-9FC3-3004E358D386}"/>
              </a:ext>
            </a:extLst>
          </p:cNvPr>
          <p:cNvSpPr/>
          <p:nvPr/>
        </p:nvSpPr>
        <p:spPr>
          <a:xfrm>
            <a:off x="5141075" y="3670797"/>
            <a:ext cx="2191048" cy="399000"/>
          </a:xfrm>
          <a:prstGeom prst="roundRect">
            <a:avLst/>
          </a:prstGeom>
          <a:solidFill>
            <a:srgbClr val="FFCCCC">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034CE59E-0717-4667-9133-D1A163028487}"/>
              </a:ext>
            </a:extLst>
          </p:cNvPr>
          <p:cNvSpPr/>
          <p:nvPr/>
        </p:nvSpPr>
        <p:spPr>
          <a:xfrm>
            <a:off x="7500256" y="3670797"/>
            <a:ext cx="1987238" cy="399000"/>
          </a:xfrm>
          <a:prstGeom prst="roundRect">
            <a:avLst/>
          </a:prstGeom>
          <a:solidFill>
            <a:srgbClr val="FFCCCC">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F00C021-75F1-43D0-A121-7E996D9E92D3}"/>
              </a:ext>
            </a:extLst>
          </p:cNvPr>
          <p:cNvSpPr/>
          <p:nvPr/>
        </p:nvSpPr>
        <p:spPr>
          <a:xfrm>
            <a:off x="438150" y="4107153"/>
            <a:ext cx="1666567" cy="399000"/>
          </a:xfrm>
          <a:prstGeom prst="roundRect">
            <a:avLst/>
          </a:prstGeom>
          <a:solidFill>
            <a:srgbClr val="FFCCCC">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82C6AE7C-A618-44E1-B78C-4A5246643B22}"/>
              </a:ext>
            </a:extLst>
          </p:cNvPr>
          <p:cNvSpPr/>
          <p:nvPr/>
        </p:nvSpPr>
        <p:spPr>
          <a:xfrm>
            <a:off x="2137376" y="4107153"/>
            <a:ext cx="1291626" cy="399000"/>
          </a:xfrm>
          <a:prstGeom prst="roundRect">
            <a:avLst/>
          </a:prstGeom>
          <a:solidFill>
            <a:srgbClr val="FFCCCC">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14026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1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0" grpId="0" animBg="1"/>
      <p:bldP spid="11" grpId="0" animBg="1"/>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83871DE-41E9-4ADC-B69E-9C020036E1A7}"/>
              </a:ext>
            </a:extLst>
          </p:cNvPr>
          <p:cNvSpPr/>
          <p:nvPr/>
        </p:nvSpPr>
        <p:spPr>
          <a:xfrm>
            <a:off x="101883" y="783771"/>
            <a:ext cx="11988234" cy="6074229"/>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grpSp>
        <p:nvGrpSpPr>
          <p:cNvPr id="18" name="Group 17">
            <a:extLst>
              <a:ext uri="{FF2B5EF4-FFF2-40B4-BE49-F238E27FC236}">
                <a16:creationId xmlns:a16="http://schemas.microsoft.com/office/drawing/2014/main" id="{8EABC368-8F46-4540-82BB-8D9FA65B93C0}"/>
              </a:ext>
            </a:extLst>
          </p:cNvPr>
          <p:cNvGrpSpPr/>
          <p:nvPr/>
        </p:nvGrpSpPr>
        <p:grpSpPr>
          <a:xfrm>
            <a:off x="333527" y="286726"/>
            <a:ext cx="11420323" cy="876207"/>
            <a:chOff x="530475" y="441472"/>
            <a:chExt cx="11420323" cy="876207"/>
          </a:xfrm>
        </p:grpSpPr>
        <p:pic>
          <p:nvPicPr>
            <p:cNvPr id="13" name="Picture 12">
              <a:extLst>
                <a:ext uri="{FF2B5EF4-FFF2-40B4-BE49-F238E27FC236}">
                  <a16:creationId xmlns:a16="http://schemas.microsoft.com/office/drawing/2014/main" id="{D3D38AB3-CFE4-4CDA-BAC5-2E91B1F822FD}"/>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1878791" y="441472"/>
              <a:ext cx="8646848" cy="876207"/>
            </a:xfrm>
            <a:prstGeom prst="rect">
              <a:avLst/>
            </a:prstGeom>
            <a:ln>
              <a:noFill/>
            </a:ln>
            <a:effectLst>
              <a:softEdge rad="112500"/>
            </a:effectLst>
          </p:spPr>
        </p:pic>
        <p:sp>
          <p:nvSpPr>
            <p:cNvPr id="2" name="TextBox 1">
              <a:extLst>
                <a:ext uri="{FF2B5EF4-FFF2-40B4-BE49-F238E27FC236}">
                  <a16:creationId xmlns:a16="http://schemas.microsoft.com/office/drawing/2014/main" id="{71B3D4AE-2986-45DE-8AC0-36B165DBAB1C}"/>
                </a:ext>
              </a:extLst>
            </p:cNvPr>
            <p:cNvSpPr txBox="1"/>
            <p:nvPr/>
          </p:nvSpPr>
          <p:spPr>
            <a:xfrm>
              <a:off x="530475" y="665707"/>
              <a:ext cx="11420323" cy="553998"/>
            </a:xfrm>
            <a:prstGeom prst="rect">
              <a:avLst/>
            </a:prstGeom>
            <a:noFill/>
          </p:spPr>
          <p:txBody>
            <a:bodyPr wrap="square" rtlCol="0">
              <a:spAutoFit/>
            </a:bodyPr>
            <a:lstStyle/>
            <a:p>
              <a:pPr algn="ctr"/>
              <a:r>
                <a:rPr lang="vi-VN" sz="3000" dirty="0">
                  <a:solidFill>
                    <a:srgbClr val="002060"/>
                  </a:solidFill>
                  <a:latin typeface="iCiel Nabila" pitchFamily="2" charset="0"/>
                </a:rPr>
                <a:t>b) Điều gì đã gắn bó tác giả với quê hương?</a:t>
              </a:r>
              <a:endParaRPr lang="en-US" sz="3000" dirty="0">
                <a:solidFill>
                  <a:srgbClr val="002060"/>
                </a:solidFill>
                <a:latin typeface="iCiel Nabila" pitchFamily="2" charset="0"/>
              </a:endParaRPr>
            </a:p>
          </p:txBody>
        </p:sp>
      </p:grpSp>
      <p:pic>
        <p:nvPicPr>
          <p:cNvPr id="24" name="Picture 23">
            <a:extLst>
              <a:ext uri="{FF2B5EF4-FFF2-40B4-BE49-F238E27FC236}">
                <a16:creationId xmlns:a16="http://schemas.microsoft.com/office/drawing/2014/main" id="{A2B94F52-BCB3-45A8-B356-3B2BA1B599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80891" y="510961"/>
            <a:ext cx="1257025" cy="793122"/>
          </a:xfrm>
          <a:prstGeom prst="rect">
            <a:avLst/>
          </a:prstGeom>
        </p:spPr>
      </p:pic>
      <p:sp>
        <p:nvSpPr>
          <p:cNvPr id="3" name="Rectangle 2">
            <a:extLst>
              <a:ext uri="{FF2B5EF4-FFF2-40B4-BE49-F238E27FC236}">
                <a16:creationId xmlns:a16="http://schemas.microsoft.com/office/drawing/2014/main" id="{A15D3505-7952-4D8B-A603-5E19CBA49D9C}"/>
              </a:ext>
            </a:extLst>
          </p:cNvPr>
          <p:cNvSpPr/>
          <p:nvPr/>
        </p:nvSpPr>
        <p:spPr>
          <a:xfrm>
            <a:off x="624568" y="1732295"/>
            <a:ext cx="10942864" cy="584775"/>
          </a:xfrm>
          <a:prstGeom prst="rect">
            <a:avLst/>
          </a:prstGeom>
        </p:spPr>
        <p:txBody>
          <a:bodyPr wrap="square">
            <a:spAutoFit/>
          </a:bodyPr>
          <a:lstStyle/>
          <a:p>
            <a:pPr algn="ctr"/>
            <a:r>
              <a:rPr lang="vi-VN" sz="3200" b="1" dirty="0">
                <a:solidFill>
                  <a:srgbClr val="FF0000"/>
                </a:solidFill>
                <a:latin typeface="iCiel Nabila" pitchFamily="2" charset="0"/>
              </a:rPr>
              <a:t>Những kỉ niệm tuổi thơ đã gắn bó tác giả với quê hương.</a:t>
            </a:r>
            <a:endParaRPr lang="en-US" sz="2400" dirty="0"/>
          </a:p>
        </p:txBody>
      </p:sp>
      <p:sp>
        <p:nvSpPr>
          <p:cNvPr id="5" name="Rectangle 4">
            <a:extLst>
              <a:ext uri="{FF2B5EF4-FFF2-40B4-BE49-F238E27FC236}">
                <a16:creationId xmlns:a16="http://schemas.microsoft.com/office/drawing/2014/main" id="{61BDB43E-AE05-4231-AE01-D1BA204AC161}"/>
              </a:ext>
            </a:extLst>
          </p:cNvPr>
          <p:cNvSpPr/>
          <p:nvPr/>
        </p:nvSpPr>
        <p:spPr>
          <a:xfrm>
            <a:off x="540884" y="2646332"/>
            <a:ext cx="11110232" cy="3108543"/>
          </a:xfrm>
          <a:prstGeom prst="rect">
            <a:avLst/>
          </a:prstGeom>
        </p:spPr>
        <p:txBody>
          <a:bodyPr wrap="square">
            <a:spAutoFit/>
          </a:bodyPr>
          <a:lstStyle/>
          <a:p>
            <a:pPr algn="just"/>
            <a:r>
              <a:rPr lang="vi-VN" sz="2800" b="1" i="1" dirty="0">
                <a:solidFill>
                  <a:srgbClr val="002060"/>
                </a:solidFill>
              </a:rPr>
              <a:t>Ở mảnh đất ấy, tháng giêng, tôi đi đốt bãi, đào ổ chuột; tháng tám nước lên, tôi đánh giậm, úp cá, đơm tép; tháng chín, tháng mười, đi móc con da dưới vệ sông. Ở mảnh đất ấy, những ngày chợ phiên, dì tôi lại mua cho vài cái bánh rợm; đêm nằm với chú, chú gác chân lên tôi mà lẩy Kiều ngâm thơ; những tối liên hoan xã, nghe cái Tị hát chèo và đôi lúc lại được ngồi nói chuyện với Cún Con, nhắc lại những kỉ niệm đẹp đẽ thời thơ ấu.</a:t>
            </a:r>
          </a:p>
        </p:txBody>
      </p:sp>
    </p:spTree>
    <p:extLst>
      <p:ext uri="{BB962C8B-B14F-4D97-AF65-F5344CB8AC3E}">
        <p14:creationId xmlns:p14="http://schemas.microsoft.com/office/powerpoint/2010/main" val="3835639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1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83871DE-41E9-4ADC-B69E-9C020036E1A7}"/>
              </a:ext>
            </a:extLst>
          </p:cNvPr>
          <p:cNvSpPr/>
          <p:nvPr/>
        </p:nvSpPr>
        <p:spPr>
          <a:xfrm>
            <a:off x="101883" y="159433"/>
            <a:ext cx="11988234" cy="6698567"/>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grpSp>
        <p:nvGrpSpPr>
          <p:cNvPr id="18" name="Group 17">
            <a:extLst>
              <a:ext uri="{FF2B5EF4-FFF2-40B4-BE49-F238E27FC236}">
                <a16:creationId xmlns:a16="http://schemas.microsoft.com/office/drawing/2014/main" id="{8EABC368-8F46-4540-82BB-8D9FA65B93C0}"/>
              </a:ext>
            </a:extLst>
          </p:cNvPr>
          <p:cNvGrpSpPr/>
          <p:nvPr/>
        </p:nvGrpSpPr>
        <p:grpSpPr>
          <a:xfrm>
            <a:off x="1680568" y="188753"/>
            <a:ext cx="9390203" cy="757942"/>
            <a:chOff x="1877516" y="343499"/>
            <a:chExt cx="9390203" cy="757942"/>
          </a:xfrm>
        </p:grpSpPr>
        <p:pic>
          <p:nvPicPr>
            <p:cNvPr id="13" name="Picture 12">
              <a:extLst>
                <a:ext uri="{FF2B5EF4-FFF2-40B4-BE49-F238E27FC236}">
                  <a16:creationId xmlns:a16="http://schemas.microsoft.com/office/drawing/2014/main" id="{D3D38AB3-CFE4-4CDA-BAC5-2E91B1F822FD}"/>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1877516" y="343499"/>
              <a:ext cx="9390203" cy="757942"/>
            </a:xfrm>
            <a:prstGeom prst="rect">
              <a:avLst/>
            </a:prstGeom>
            <a:ln>
              <a:noFill/>
            </a:ln>
            <a:effectLst>
              <a:softEdge rad="112500"/>
            </a:effectLst>
          </p:spPr>
        </p:pic>
        <p:sp>
          <p:nvSpPr>
            <p:cNvPr id="2" name="TextBox 1">
              <a:extLst>
                <a:ext uri="{FF2B5EF4-FFF2-40B4-BE49-F238E27FC236}">
                  <a16:creationId xmlns:a16="http://schemas.microsoft.com/office/drawing/2014/main" id="{71B3D4AE-2986-45DE-8AC0-36B165DBAB1C}"/>
                </a:ext>
              </a:extLst>
            </p:cNvPr>
            <p:cNvSpPr txBox="1"/>
            <p:nvPr/>
          </p:nvSpPr>
          <p:spPr>
            <a:xfrm>
              <a:off x="1977776" y="445471"/>
              <a:ext cx="8730604" cy="553998"/>
            </a:xfrm>
            <a:prstGeom prst="rect">
              <a:avLst/>
            </a:prstGeom>
            <a:noFill/>
          </p:spPr>
          <p:txBody>
            <a:bodyPr wrap="square" rtlCol="0">
              <a:spAutoFit/>
            </a:bodyPr>
            <a:lstStyle/>
            <a:p>
              <a:pPr algn="ctr"/>
              <a:r>
                <a:rPr lang="vi-VN" sz="3000" dirty="0">
                  <a:solidFill>
                    <a:srgbClr val="002060"/>
                  </a:solidFill>
                  <a:latin typeface="iCiel Nabila" pitchFamily="2" charset="0"/>
                </a:rPr>
                <a:t>c) Tìm các câu ghép trong 1 đoạn của bài văn.</a:t>
              </a:r>
              <a:endParaRPr lang="en-US" sz="3000" dirty="0">
                <a:solidFill>
                  <a:srgbClr val="002060"/>
                </a:solidFill>
                <a:latin typeface="iCiel Nabila" pitchFamily="2" charset="0"/>
              </a:endParaRPr>
            </a:p>
          </p:txBody>
        </p:sp>
      </p:grpSp>
      <p:pic>
        <p:nvPicPr>
          <p:cNvPr id="23" name="Picture 22" descr="A picture containing plant&#10;&#10;Description automatically generated">
            <a:extLst>
              <a:ext uri="{FF2B5EF4-FFF2-40B4-BE49-F238E27FC236}">
                <a16:creationId xmlns:a16="http://schemas.microsoft.com/office/drawing/2014/main" id="{61BE7F12-F8F3-42AD-B3D6-B5791CD1E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83" y="5665623"/>
            <a:ext cx="1335031" cy="1032944"/>
          </a:xfrm>
          <a:prstGeom prst="rect">
            <a:avLst/>
          </a:prstGeom>
        </p:spPr>
      </p:pic>
      <p:pic>
        <p:nvPicPr>
          <p:cNvPr id="24" name="Picture 23">
            <a:extLst>
              <a:ext uri="{FF2B5EF4-FFF2-40B4-BE49-F238E27FC236}">
                <a16:creationId xmlns:a16="http://schemas.microsoft.com/office/drawing/2014/main" id="{A2B94F52-BCB3-45A8-B356-3B2BA1B5992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265181" y="778257"/>
            <a:ext cx="1257025" cy="793122"/>
          </a:xfrm>
          <a:prstGeom prst="rect">
            <a:avLst/>
          </a:prstGeom>
        </p:spPr>
      </p:pic>
      <p:sp>
        <p:nvSpPr>
          <p:cNvPr id="3" name="Rectangle 2">
            <a:extLst>
              <a:ext uri="{FF2B5EF4-FFF2-40B4-BE49-F238E27FC236}">
                <a16:creationId xmlns:a16="http://schemas.microsoft.com/office/drawing/2014/main" id="{A15D3505-7952-4D8B-A603-5E19CBA49D9C}"/>
              </a:ext>
            </a:extLst>
          </p:cNvPr>
          <p:cNvSpPr/>
          <p:nvPr/>
        </p:nvSpPr>
        <p:spPr>
          <a:xfrm>
            <a:off x="438150" y="1098158"/>
            <a:ext cx="11315700" cy="5755422"/>
          </a:xfrm>
          <a:prstGeom prst="rect">
            <a:avLst/>
          </a:prstGeom>
        </p:spPr>
        <p:txBody>
          <a:bodyPr wrap="square">
            <a:spAutoFit/>
          </a:bodyPr>
          <a:lstStyle/>
          <a:p>
            <a:pPr algn="ctr"/>
            <a:r>
              <a:rPr lang="vi-VN" sz="3200" b="1" dirty="0">
                <a:solidFill>
                  <a:srgbClr val="FF0000"/>
                </a:solidFill>
                <a:latin typeface="iCiel Nabila" pitchFamily="2" charset="0"/>
              </a:rPr>
              <a:t>Tình quê hương</a:t>
            </a:r>
            <a:endParaRPr lang="vi-VN" sz="3200" dirty="0">
              <a:solidFill>
                <a:srgbClr val="FF0000"/>
              </a:solidFill>
              <a:latin typeface="iCiel Nabila" pitchFamily="2" charset="0"/>
            </a:endParaRPr>
          </a:p>
          <a:p>
            <a:pPr algn="just"/>
            <a:r>
              <a:rPr lang="vi-VN" sz="2400" dirty="0"/>
              <a:t>    </a:t>
            </a:r>
            <a:r>
              <a:rPr lang="vi-VN" sz="2400" b="1" dirty="0">
                <a:solidFill>
                  <a:srgbClr val="FF0000"/>
                </a:solidFill>
              </a:rPr>
              <a:t>(1)</a:t>
            </a:r>
            <a:r>
              <a:rPr lang="vi-VN" sz="2400" dirty="0"/>
              <a:t> Làng quê tôi đã khuất hẳn nhưng tôi vẫn đăm đắm nhìn theo. </a:t>
            </a:r>
            <a:r>
              <a:rPr lang="vi-VN" sz="2400" b="1" dirty="0">
                <a:solidFill>
                  <a:srgbClr val="FF0000"/>
                </a:solidFill>
              </a:rPr>
              <a:t>(2)</a:t>
            </a:r>
            <a:r>
              <a:rPr lang="vi-VN" sz="2400" dirty="0"/>
              <a:t> Tôi đã đi nhiều nơi, đóng quân nhiều chỗ phong cảnh đẹp hơn đây nhiều, nhân dân coi tôi như người làng và cũng có những người yêu tôi tha thiết, nhưng sao sức quyến rũ, nhớ thương vẫn không mãnh liệt, day dứt bằng mảnh đất cọc cằn này.</a:t>
            </a:r>
          </a:p>
          <a:p>
            <a:pPr algn="just"/>
            <a:r>
              <a:rPr lang="vi-VN" sz="2400" dirty="0"/>
              <a:t>   </a:t>
            </a:r>
            <a:r>
              <a:rPr lang="vi-VN" sz="2400" b="1" dirty="0">
                <a:solidFill>
                  <a:srgbClr val="FF0000"/>
                </a:solidFill>
              </a:rPr>
              <a:t> (3)</a:t>
            </a:r>
            <a:r>
              <a:rPr lang="vi-VN" sz="2400" dirty="0"/>
              <a:t> Làng mạc bị tàn phá nhưng mảnh đất quê hương vẫn đủ sức nuôi sống tôi như ngày xưa, nếu tôi có ngày trở về. </a:t>
            </a:r>
            <a:r>
              <a:rPr lang="vi-VN" sz="2400" b="1" dirty="0">
                <a:solidFill>
                  <a:srgbClr val="FF0000"/>
                </a:solidFill>
              </a:rPr>
              <a:t>(4)</a:t>
            </a:r>
            <a:r>
              <a:rPr lang="vi-VN" sz="2400" dirty="0"/>
              <a:t> Ở mảnh đất ấy, tháng giêng, tôi đi đốt bãi, đào ổ chuột; tháng tám nước lên, tôi đánh giậm, úp cá, đơm tép; tháng chín, tháng mười, đi móc con da dưới vệ sông. </a:t>
            </a:r>
            <a:r>
              <a:rPr lang="vi-VN" sz="2400" b="1" dirty="0">
                <a:solidFill>
                  <a:srgbClr val="FF0000"/>
                </a:solidFill>
              </a:rPr>
              <a:t>(5) </a:t>
            </a:r>
            <a:r>
              <a:rPr lang="vi-VN" sz="2400" dirty="0"/>
              <a:t>Ở mảnh đất ấy, những ngày chợ phiên, dì tôi lại mua cho vài cái bánh rợm; đêm nằm với chú, chú gác chân lên tôi mà lẩy Kiều ngâm thơ; những tối liên hoan xã, nghe cái Tị hát chèo và đôi lúc lại được ngồi nói chuyện với Cún Con, nhắc lại những kỉ niệm đẹp đẽ thời thơ ấu.</a:t>
            </a:r>
          </a:p>
          <a:p>
            <a:pPr algn="r"/>
            <a:br>
              <a:rPr lang="vi-VN" sz="2400" dirty="0"/>
            </a:br>
            <a:br>
              <a:rPr lang="vi-VN" sz="2400" dirty="0"/>
            </a:br>
            <a:endParaRPr lang="en-US" sz="2400" dirty="0"/>
          </a:p>
        </p:txBody>
      </p:sp>
      <p:sp>
        <p:nvSpPr>
          <p:cNvPr id="9" name="TextBox 8">
            <a:extLst>
              <a:ext uri="{FF2B5EF4-FFF2-40B4-BE49-F238E27FC236}">
                <a16:creationId xmlns:a16="http://schemas.microsoft.com/office/drawing/2014/main" id="{CA2B4B67-3F3D-41E9-8B32-7D5E6B1FE20F}"/>
              </a:ext>
            </a:extLst>
          </p:cNvPr>
          <p:cNvSpPr txBox="1"/>
          <p:nvPr/>
        </p:nvSpPr>
        <p:spPr>
          <a:xfrm>
            <a:off x="1680568" y="5905096"/>
            <a:ext cx="8730604" cy="553998"/>
          </a:xfrm>
          <a:prstGeom prst="rect">
            <a:avLst/>
          </a:prstGeom>
          <a:noFill/>
        </p:spPr>
        <p:txBody>
          <a:bodyPr wrap="square" rtlCol="0">
            <a:spAutoFit/>
          </a:bodyPr>
          <a:lstStyle/>
          <a:p>
            <a:pPr algn="ctr"/>
            <a:r>
              <a:rPr lang="vi-VN" sz="3000" dirty="0">
                <a:solidFill>
                  <a:srgbClr val="002060"/>
                </a:solidFill>
                <a:latin typeface="iCiel Nabila" pitchFamily="2" charset="0"/>
              </a:rPr>
              <a:t>Tất cả 5 câu trong bài đều là câu ghép.</a:t>
            </a:r>
            <a:endParaRPr lang="en-US" sz="3000" dirty="0">
              <a:solidFill>
                <a:srgbClr val="002060"/>
              </a:solidFill>
              <a:latin typeface="iCiel Nabila" pitchFamily="2" charset="0"/>
            </a:endParaRPr>
          </a:p>
        </p:txBody>
      </p:sp>
    </p:spTree>
    <p:extLst>
      <p:ext uri="{BB962C8B-B14F-4D97-AF65-F5344CB8AC3E}">
        <p14:creationId xmlns:p14="http://schemas.microsoft.com/office/powerpoint/2010/main" val="40886975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1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586FEEF-DCA0-478A-B208-E78ACEA0AF86}"/>
              </a:ext>
            </a:extLst>
          </p:cNvPr>
          <p:cNvSpPr/>
          <p:nvPr/>
        </p:nvSpPr>
        <p:spPr>
          <a:xfrm>
            <a:off x="101883" y="434134"/>
            <a:ext cx="11605703" cy="5852366"/>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pic>
        <p:nvPicPr>
          <p:cNvPr id="9" name="Picture 8" descr="Logo&#10;&#10;Description automatically generated">
            <a:extLst>
              <a:ext uri="{FF2B5EF4-FFF2-40B4-BE49-F238E27FC236}">
                <a16:creationId xmlns:a16="http://schemas.microsoft.com/office/drawing/2014/main" id="{27F96867-4AD6-47B2-A590-FC374BB844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4138" y="141900"/>
            <a:ext cx="1230800" cy="1230800"/>
          </a:xfrm>
          <a:prstGeom prst="rect">
            <a:avLst/>
          </a:prstGeom>
        </p:spPr>
      </p:pic>
      <p:pic>
        <p:nvPicPr>
          <p:cNvPr id="5" name="Picture 4" descr="A picture containing text, toy&#10;&#10;Description automatically generated">
            <a:extLst>
              <a:ext uri="{FF2B5EF4-FFF2-40B4-BE49-F238E27FC236}">
                <a16:creationId xmlns:a16="http://schemas.microsoft.com/office/drawing/2014/main" id="{66EA7FD3-E819-48A0-91D8-A1A7C08C08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1573" y="3180628"/>
            <a:ext cx="3671636" cy="3980728"/>
          </a:xfrm>
          <a:prstGeom prst="rect">
            <a:avLst/>
          </a:prstGeom>
        </p:spPr>
      </p:pic>
      <p:sp>
        <p:nvSpPr>
          <p:cNvPr id="2" name="Rectangle 1">
            <a:extLst>
              <a:ext uri="{FF2B5EF4-FFF2-40B4-BE49-F238E27FC236}">
                <a16:creationId xmlns:a16="http://schemas.microsoft.com/office/drawing/2014/main" id="{FD7A82F6-89E3-4387-B5C1-60BAF75EDF0E}"/>
              </a:ext>
            </a:extLst>
          </p:cNvPr>
          <p:cNvSpPr/>
          <p:nvPr/>
        </p:nvSpPr>
        <p:spPr>
          <a:xfrm>
            <a:off x="1257327" y="434134"/>
            <a:ext cx="1696298" cy="646331"/>
          </a:xfrm>
          <a:prstGeom prst="rect">
            <a:avLst/>
          </a:prstGeom>
        </p:spPr>
        <p:txBody>
          <a:bodyPr wrap="none">
            <a:spAutoFit/>
          </a:bodyPr>
          <a:lstStyle/>
          <a:p>
            <a:pPr algn="ctr"/>
            <a:r>
              <a:rPr lang="vi-VN" sz="3600" b="1" dirty="0">
                <a:solidFill>
                  <a:srgbClr val="FF0000"/>
                </a:solidFill>
                <a:latin typeface="iCiel Nabila" pitchFamily="2" charset="0"/>
              </a:rPr>
              <a:t>Lưu ý!</a:t>
            </a:r>
            <a:endParaRPr lang="vi-VN" sz="3600" dirty="0">
              <a:solidFill>
                <a:srgbClr val="FF0000"/>
              </a:solidFill>
              <a:latin typeface="iCiel Nabila" pitchFamily="2" charset="0"/>
            </a:endParaRPr>
          </a:p>
        </p:txBody>
      </p:sp>
      <p:sp>
        <p:nvSpPr>
          <p:cNvPr id="19" name="Rectangle 18">
            <a:extLst>
              <a:ext uri="{FF2B5EF4-FFF2-40B4-BE49-F238E27FC236}">
                <a16:creationId xmlns:a16="http://schemas.microsoft.com/office/drawing/2014/main" id="{A5301977-DF3C-4B5C-922F-F5A381FA0776}"/>
              </a:ext>
            </a:extLst>
          </p:cNvPr>
          <p:cNvSpPr/>
          <p:nvPr/>
        </p:nvSpPr>
        <p:spPr>
          <a:xfrm>
            <a:off x="2224200" y="1761921"/>
            <a:ext cx="7242560" cy="769441"/>
          </a:xfrm>
          <a:prstGeom prst="rect">
            <a:avLst/>
          </a:prstGeom>
        </p:spPr>
        <p:txBody>
          <a:bodyPr wrap="none">
            <a:spAutoFit/>
          </a:bodyPr>
          <a:lstStyle/>
          <a:p>
            <a:pPr algn="ctr"/>
            <a:r>
              <a:rPr lang="vi-VN" sz="4400" b="1" dirty="0">
                <a:solidFill>
                  <a:srgbClr val="FFC000"/>
                </a:solidFill>
                <a:latin typeface="iCiel Nabila" pitchFamily="2" charset="0"/>
              </a:rPr>
              <a:t>Phân tích cấu tạo câu ghép</a:t>
            </a:r>
            <a:endParaRPr lang="vi-VN" sz="4400" dirty="0">
              <a:solidFill>
                <a:srgbClr val="FFC000"/>
              </a:solidFill>
              <a:latin typeface="iCiel Nabila" pitchFamily="2" charset="0"/>
            </a:endParaRPr>
          </a:p>
        </p:txBody>
      </p:sp>
      <p:sp>
        <p:nvSpPr>
          <p:cNvPr id="20" name="Rectangle 19">
            <a:extLst>
              <a:ext uri="{FF2B5EF4-FFF2-40B4-BE49-F238E27FC236}">
                <a16:creationId xmlns:a16="http://schemas.microsoft.com/office/drawing/2014/main" id="{7F1C06C1-AC68-4664-8FD1-BBAA5CAC4152}"/>
              </a:ext>
            </a:extLst>
          </p:cNvPr>
          <p:cNvSpPr/>
          <p:nvPr/>
        </p:nvSpPr>
        <p:spPr>
          <a:xfrm>
            <a:off x="1067506" y="2806319"/>
            <a:ext cx="8736687" cy="1754326"/>
          </a:xfrm>
          <a:prstGeom prst="rect">
            <a:avLst/>
          </a:prstGeom>
        </p:spPr>
        <p:txBody>
          <a:bodyPr wrap="none">
            <a:spAutoFit/>
          </a:bodyPr>
          <a:lstStyle/>
          <a:p>
            <a:pPr marL="571500" indent="-571500" algn="just">
              <a:buFontTx/>
              <a:buChar char="-"/>
            </a:pPr>
            <a:r>
              <a:rPr lang="vi-VN" sz="3600" b="1" dirty="0">
                <a:solidFill>
                  <a:srgbClr val="7030A0"/>
                </a:solidFill>
              </a:rPr>
              <a:t>Dùng / để ngăn cách hai vế câu.</a:t>
            </a:r>
          </a:p>
          <a:p>
            <a:pPr marL="571500" indent="-571500" algn="just">
              <a:buFontTx/>
              <a:buChar char="-"/>
            </a:pPr>
            <a:r>
              <a:rPr lang="vi-VN" sz="3600" b="1" dirty="0">
                <a:solidFill>
                  <a:srgbClr val="7030A0"/>
                </a:solidFill>
              </a:rPr>
              <a:t>Gạch 1 gạch dưới bộ phận chủ ngữ.</a:t>
            </a:r>
          </a:p>
          <a:p>
            <a:pPr marL="571500" indent="-571500" algn="just">
              <a:buFontTx/>
              <a:buChar char="-"/>
            </a:pPr>
            <a:r>
              <a:rPr lang="vi-VN" sz="3600" b="1" dirty="0">
                <a:solidFill>
                  <a:srgbClr val="7030A0"/>
                </a:solidFill>
              </a:rPr>
              <a:t>Gạch 2 gạch dưới bộ phận vị ngữ.</a:t>
            </a:r>
            <a:endParaRPr lang="vi-VN" sz="3600" dirty="0">
              <a:solidFill>
                <a:srgbClr val="7030A0"/>
              </a:solidFill>
            </a:endParaRPr>
          </a:p>
        </p:txBody>
      </p:sp>
    </p:spTree>
    <p:extLst>
      <p:ext uri="{BB962C8B-B14F-4D97-AF65-F5344CB8AC3E}">
        <p14:creationId xmlns:p14="http://schemas.microsoft.com/office/powerpoint/2010/main" val="14102227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83871DE-41E9-4ADC-B69E-9C020036E1A7}"/>
              </a:ext>
            </a:extLst>
          </p:cNvPr>
          <p:cNvSpPr/>
          <p:nvPr/>
        </p:nvSpPr>
        <p:spPr>
          <a:xfrm>
            <a:off x="101883" y="159433"/>
            <a:ext cx="11988234" cy="6698567"/>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grpSp>
        <p:nvGrpSpPr>
          <p:cNvPr id="18" name="Group 17">
            <a:extLst>
              <a:ext uri="{FF2B5EF4-FFF2-40B4-BE49-F238E27FC236}">
                <a16:creationId xmlns:a16="http://schemas.microsoft.com/office/drawing/2014/main" id="{8EABC368-8F46-4540-82BB-8D9FA65B93C0}"/>
              </a:ext>
            </a:extLst>
          </p:cNvPr>
          <p:cNvGrpSpPr/>
          <p:nvPr/>
        </p:nvGrpSpPr>
        <p:grpSpPr>
          <a:xfrm>
            <a:off x="1680568" y="188753"/>
            <a:ext cx="9390203" cy="757942"/>
            <a:chOff x="1877516" y="343499"/>
            <a:chExt cx="9390203" cy="757942"/>
          </a:xfrm>
        </p:grpSpPr>
        <p:pic>
          <p:nvPicPr>
            <p:cNvPr id="13" name="Picture 12">
              <a:extLst>
                <a:ext uri="{FF2B5EF4-FFF2-40B4-BE49-F238E27FC236}">
                  <a16:creationId xmlns:a16="http://schemas.microsoft.com/office/drawing/2014/main" id="{D3D38AB3-CFE4-4CDA-BAC5-2E91B1F822FD}"/>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1877516" y="343499"/>
              <a:ext cx="9390203" cy="757942"/>
            </a:xfrm>
            <a:prstGeom prst="rect">
              <a:avLst/>
            </a:prstGeom>
            <a:ln>
              <a:noFill/>
            </a:ln>
            <a:effectLst>
              <a:softEdge rad="112500"/>
            </a:effectLst>
          </p:spPr>
        </p:pic>
        <p:sp>
          <p:nvSpPr>
            <p:cNvPr id="2" name="TextBox 1">
              <a:extLst>
                <a:ext uri="{FF2B5EF4-FFF2-40B4-BE49-F238E27FC236}">
                  <a16:creationId xmlns:a16="http://schemas.microsoft.com/office/drawing/2014/main" id="{71B3D4AE-2986-45DE-8AC0-36B165DBAB1C}"/>
                </a:ext>
              </a:extLst>
            </p:cNvPr>
            <p:cNvSpPr txBox="1"/>
            <p:nvPr/>
          </p:nvSpPr>
          <p:spPr>
            <a:xfrm>
              <a:off x="1977776" y="445471"/>
              <a:ext cx="8730604" cy="553998"/>
            </a:xfrm>
            <a:prstGeom prst="rect">
              <a:avLst/>
            </a:prstGeom>
            <a:noFill/>
          </p:spPr>
          <p:txBody>
            <a:bodyPr wrap="square" rtlCol="0">
              <a:spAutoFit/>
            </a:bodyPr>
            <a:lstStyle/>
            <a:p>
              <a:pPr algn="ctr"/>
              <a:r>
                <a:rPr lang="vi-VN" sz="3000" dirty="0">
                  <a:solidFill>
                    <a:srgbClr val="002060"/>
                  </a:solidFill>
                  <a:latin typeface="iCiel Nabila" pitchFamily="2" charset="0"/>
                </a:rPr>
                <a:t>Phân tích cấu tạo câu ghép đoạn 1</a:t>
              </a:r>
              <a:endParaRPr lang="en-US" sz="3000" dirty="0">
                <a:solidFill>
                  <a:srgbClr val="002060"/>
                </a:solidFill>
                <a:latin typeface="iCiel Nabila" pitchFamily="2" charset="0"/>
              </a:endParaRPr>
            </a:p>
          </p:txBody>
        </p:sp>
      </p:grpSp>
      <p:pic>
        <p:nvPicPr>
          <p:cNvPr id="23" name="Picture 22" descr="A picture containing plant&#10;&#10;Description automatically generated">
            <a:extLst>
              <a:ext uri="{FF2B5EF4-FFF2-40B4-BE49-F238E27FC236}">
                <a16:creationId xmlns:a16="http://schemas.microsoft.com/office/drawing/2014/main" id="{61BE7F12-F8F3-42AD-B3D6-B5791CD1E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4690" y="5759842"/>
            <a:ext cx="1335031" cy="1032944"/>
          </a:xfrm>
          <a:prstGeom prst="rect">
            <a:avLst/>
          </a:prstGeom>
        </p:spPr>
      </p:pic>
      <p:pic>
        <p:nvPicPr>
          <p:cNvPr id="24" name="Picture 23">
            <a:extLst>
              <a:ext uri="{FF2B5EF4-FFF2-40B4-BE49-F238E27FC236}">
                <a16:creationId xmlns:a16="http://schemas.microsoft.com/office/drawing/2014/main" id="{A2B94F52-BCB3-45A8-B356-3B2BA1B5992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265181" y="778257"/>
            <a:ext cx="1257025" cy="793122"/>
          </a:xfrm>
          <a:prstGeom prst="rect">
            <a:avLst/>
          </a:prstGeom>
        </p:spPr>
      </p:pic>
      <p:sp>
        <p:nvSpPr>
          <p:cNvPr id="3" name="Rectangle 2">
            <a:extLst>
              <a:ext uri="{FF2B5EF4-FFF2-40B4-BE49-F238E27FC236}">
                <a16:creationId xmlns:a16="http://schemas.microsoft.com/office/drawing/2014/main" id="{A15D3505-7952-4D8B-A603-5E19CBA49D9C}"/>
              </a:ext>
            </a:extLst>
          </p:cNvPr>
          <p:cNvSpPr/>
          <p:nvPr/>
        </p:nvSpPr>
        <p:spPr>
          <a:xfrm>
            <a:off x="438150" y="1098158"/>
            <a:ext cx="11315700" cy="5632311"/>
          </a:xfrm>
          <a:prstGeom prst="rect">
            <a:avLst/>
          </a:prstGeom>
        </p:spPr>
        <p:txBody>
          <a:bodyPr wrap="square">
            <a:spAutoFit/>
          </a:bodyPr>
          <a:lstStyle/>
          <a:p>
            <a:pPr algn="just"/>
            <a:r>
              <a:rPr lang="vi-VN" sz="2400" b="1" dirty="0">
                <a:solidFill>
                  <a:srgbClr val="FF0000"/>
                </a:solidFill>
              </a:rPr>
              <a:t>(1)</a:t>
            </a:r>
            <a:r>
              <a:rPr lang="vi-VN" sz="2400" dirty="0"/>
              <a:t> Làng quê tôi đã khuất hẳn nhưng tôi vẫn đăm đắm nhìn theo. </a:t>
            </a:r>
          </a:p>
          <a:p>
            <a:pPr algn="just"/>
            <a:endParaRPr lang="vi-VN" sz="2400" b="1" dirty="0">
              <a:solidFill>
                <a:srgbClr val="FF0000"/>
              </a:solidFill>
            </a:endParaRPr>
          </a:p>
          <a:p>
            <a:pPr algn="just"/>
            <a:endParaRPr lang="vi-VN" sz="2400" b="1" dirty="0">
              <a:solidFill>
                <a:srgbClr val="FF0000"/>
              </a:solidFill>
            </a:endParaRPr>
          </a:p>
          <a:p>
            <a:pPr algn="just">
              <a:lnSpc>
                <a:spcPct val="250000"/>
              </a:lnSpc>
            </a:pPr>
            <a:r>
              <a:rPr lang="vi-VN" sz="2400" b="1" dirty="0">
                <a:solidFill>
                  <a:srgbClr val="FF0000"/>
                </a:solidFill>
              </a:rPr>
              <a:t>(2)</a:t>
            </a:r>
            <a:r>
              <a:rPr lang="vi-VN" sz="2400" dirty="0"/>
              <a:t> Tôi đã đi nhiều nơi, đóng quân nhiều chỗ phong cảnh đẹp hơn đây nhiều, nhân dân coi tôi như người làng và cũng có những người yêu tôi tha thiết, nhưng sao sức quyến rũ, nhớ thương vẫn không mãnh liệt, day dứt bằng mảnh đất cọc cằn này.</a:t>
            </a:r>
          </a:p>
          <a:p>
            <a:pPr algn="just"/>
            <a:r>
              <a:rPr lang="vi-VN" sz="2400" dirty="0"/>
              <a:t>   </a:t>
            </a:r>
            <a:br>
              <a:rPr lang="vi-VN" sz="2400" dirty="0"/>
            </a:br>
            <a:endParaRPr lang="en-US" sz="2400" dirty="0"/>
          </a:p>
        </p:txBody>
      </p:sp>
      <p:cxnSp>
        <p:nvCxnSpPr>
          <p:cNvPr id="5" name="Straight Connector 4">
            <a:extLst>
              <a:ext uri="{FF2B5EF4-FFF2-40B4-BE49-F238E27FC236}">
                <a16:creationId xmlns:a16="http://schemas.microsoft.com/office/drawing/2014/main" id="{1F1284F8-9005-496C-AD6C-5EDE0A089975}"/>
              </a:ext>
            </a:extLst>
          </p:cNvPr>
          <p:cNvCxnSpPr/>
          <p:nvPr/>
        </p:nvCxnSpPr>
        <p:spPr>
          <a:xfrm flipH="1">
            <a:off x="4490358" y="1048667"/>
            <a:ext cx="114300" cy="385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74CB71-AF97-4808-A3D9-9A5A798BD01C}"/>
              </a:ext>
            </a:extLst>
          </p:cNvPr>
          <p:cNvCxnSpPr>
            <a:cxnSpLocks/>
          </p:cNvCxnSpPr>
          <p:nvPr/>
        </p:nvCxnSpPr>
        <p:spPr>
          <a:xfrm flipH="1">
            <a:off x="963385" y="1538721"/>
            <a:ext cx="17308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B0915C6-2C5D-4BFF-9644-80924F9419CD}"/>
              </a:ext>
            </a:extLst>
          </p:cNvPr>
          <p:cNvSpPr txBox="1"/>
          <p:nvPr/>
        </p:nvSpPr>
        <p:spPr>
          <a:xfrm>
            <a:off x="1376591" y="1597013"/>
            <a:ext cx="801823" cy="461665"/>
          </a:xfrm>
          <a:prstGeom prst="rect">
            <a:avLst/>
          </a:prstGeom>
          <a:noFill/>
        </p:spPr>
        <p:txBody>
          <a:bodyPr wrap="none" rtlCol="0">
            <a:spAutoFit/>
          </a:bodyPr>
          <a:lstStyle/>
          <a:p>
            <a:r>
              <a:rPr lang="vi-VN" sz="2400" b="1" dirty="0">
                <a:solidFill>
                  <a:srgbClr val="FF0000"/>
                </a:solidFill>
              </a:rPr>
              <a:t>CN1</a:t>
            </a:r>
            <a:endParaRPr lang="en-US" sz="2400" b="1" dirty="0">
              <a:solidFill>
                <a:srgbClr val="FF0000"/>
              </a:solidFill>
            </a:endParaRPr>
          </a:p>
        </p:txBody>
      </p:sp>
      <p:cxnSp>
        <p:nvCxnSpPr>
          <p:cNvPr id="16" name="Straight Connector 15">
            <a:extLst>
              <a:ext uri="{FF2B5EF4-FFF2-40B4-BE49-F238E27FC236}">
                <a16:creationId xmlns:a16="http://schemas.microsoft.com/office/drawing/2014/main" id="{D3F5DAB3-93AC-464B-B15B-F91FCACD42BC}"/>
              </a:ext>
            </a:extLst>
          </p:cNvPr>
          <p:cNvCxnSpPr>
            <a:cxnSpLocks/>
          </p:cNvCxnSpPr>
          <p:nvPr/>
        </p:nvCxnSpPr>
        <p:spPr>
          <a:xfrm flipH="1">
            <a:off x="2759529" y="1515342"/>
            <a:ext cx="17308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D3256B-E0D7-4DE0-9582-AF456C1E4236}"/>
              </a:ext>
            </a:extLst>
          </p:cNvPr>
          <p:cNvCxnSpPr>
            <a:cxnSpLocks/>
          </p:cNvCxnSpPr>
          <p:nvPr/>
        </p:nvCxnSpPr>
        <p:spPr>
          <a:xfrm flipH="1">
            <a:off x="2759529" y="1615569"/>
            <a:ext cx="17308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CCF6587-3956-426F-8E4B-CF5E445498BD}"/>
              </a:ext>
            </a:extLst>
          </p:cNvPr>
          <p:cNvSpPr txBox="1"/>
          <p:nvPr/>
        </p:nvSpPr>
        <p:spPr>
          <a:xfrm>
            <a:off x="3116855" y="1615569"/>
            <a:ext cx="784189" cy="461665"/>
          </a:xfrm>
          <a:prstGeom prst="rect">
            <a:avLst/>
          </a:prstGeom>
          <a:noFill/>
        </p:spPr>
        <p:txBody>
          <a:bodyPr wrap="none" rtlCol="0">
            <a:spAutoFit/>
          </a:bodyPr>
          <a:lstStyle/>
          <a:p>
            <a:r>
              <a:rPr lang="vi-VN" sz="2400" b="1" dirty="0">
                <a:solidFill>
                  <a:srgbClr val="FF0000"/>
                </a:solidFill>
              </a:rPr>
              <a:t>VN1</a:t>
            </a:r>
            <a:endParaRPr lang="en-US" sz="2400" b="1" dirty="0">
              <a:solidFill>
                <a:srgbClr val="FF0000"/>
              </a:solidFill>
            </a:endParaRPr>
          </a:p>
        </p:txBody>
      </p:sp>
      <p:cxnSp>
        <p:nvCxnSpPr>
          <p:cNvPr id="20" name="Straight Connector 19">
            <a:extLst>
              <a:ext uri="{FF2B5EF4-FFF2-40B4-BE49-F238E27FC236}">
                <a16:creationId xmlns:a16="http://schemas.microsoft.com/office/drawing/2014/main" id="{1CDB67B7-C11A-4739-9807-A3F2200A16B2}"/>
              </a:ext>
            </a:extLst>
          </p:cNvPr>
          <p:cNvCxnSpPr>
            <a:cxnSpLocks/>
          </p:cNvCxnSpPr>
          <p:nvPr/>
        </p:nvCxnSpPr>
        <p:spPr>
          <a:xfrm flipH="1">
            <a:off x="5573486" y="1544505"/>
            <a:ext cx="4132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F4DB477-4327-4790-B988-8B246A891784}"/>
              </a:ext>
            </a:extLst>
          </p:cNvPr>
          <p:cNvSpPr txBox="1"/>
          <p:nvPr/>
        </p:nvSpPr>
        <p:spPr>
          <a:xfrm>
            <a:off x="5409248" y="1597013"/>
            <a:ext cx="801823" cy="461665"/>
          </a:xfrm>
          <a:prstGeom prst="rect">
            <a:avLst/>
          </a:prstGeom>
          <a:noFill/>
        </p:spPr>
        <p:txBody>
          <a:bodyPr wrap="none" rtlCol="0">
            <a:spAutoFit/>
          </a:bodyPr>
          <a:lstStyle/>
          <a:p>
            <a:r>
              <a:rPr lang="vi-VN" sz="2400" b="1" dirty="0">
                <a:solidFill>
                  <a:srgbClr val="FF0000"/>
                </a:solidFill>
              </a:rPr>
              <a:t>CN2</a:t>
            </a:r>
            <a:endParaRPr lang="en-US" sz="2400" b="1" dirty="0">
              <a:solidFill>
                <a:srgbClr val="FF0000"/>
              </a:solidFill>
            </a:endParaRPr>
          </a:p>
        </p:txBody>
      </p:sp>
      <p:cxnSp>
        <p:nvCxnSpPr>
          <p:cNvPr id="22" name="Straight Connector 21">
            <a:extLst>
              <a:ext uri="{FF2B5EF4-FFF2-40B4-BE49-F238E27FC236}">
                <a16:creationId xmlns:a16="http://schemas.microsoft.com/office/drawing/2014/main" id="{45BE5992-73E4-449D-AD14-640039FBFF95}"/>
              </a:ext>
            </a:extLst>
          </p:cNvPr>
          <p:cNvCxnSpPr>
            <a:cxnSpLocks/>
          </p:cNvCxnSpPr>
          <p:nvPr/>
        </p:nvCxnSpPr>
        <p:spPr>
          <a:xfrm flipH="1">
            <a:off x="6096000" y="1521126"/>
            <a:ext cx="30044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895B2E-D3B2-47AD-B5CC-E7C2141DD90C}"/>
              </a:ext>
            </a:extLst>
          </p:cNvPr>
          <p:cNvCxnSpPr>
            <a:cxnSpLocks/>
          </p:cNvCxnSpPr>
          <p:nvPr/>
        </p:nvCxnSpPr>
        <p:spPr>
          <a:xfrm flipH="1">
            <a:off x="6146130" y="1621353"/>
            <a:ext cx="29543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3BF282D-0F82-4A3F-ADBA-5EDA8E615668}"/>
              </a:ext>
            </a:extLst>
          </p:cNvPr>
          <p:cNvSpPr txBox="1"/>
          <p:nvPr/>
        </p:nvSpPr>
        <p:spPr>
          <a:xfrm>
            <a:off x="7726955" y="1621353"/>
            <a:ext cx="784189" cy="461665"/>
          </a:xfrm>
          <a:prstGeom prst="rect">
            <a:avLst/>
          </a:prstGeom>
          <a:noFill/>
        </p:spPr>
        <p:txBody>
          <a:bodyPr wrap="none" rtlCol="0">
            <a:spAutoFit/>
          </a:bodyPr>
          <a:lstStyle/>
          <a:p>
            <a:r>
              <a:rPr lang="vi-VN" sz="2400" b="1" dirty="0">
                <a:solidFill>
                  <a:srgbClr val="FF0000"/>
                </a:solidFill>
              </a:rPr>
              <a:t>VN2</a:t>
            </a:r>
            <a:endParaRPr lang="en-US" sz="2400" b="1" dirty="0">
              <a:solidFill>
                <a:srgbClr val="FF0000"/>
              </a:solidFill>
            </a:endParaRPr>
          </a:p>
        </p:txBody>
      </p:sp>
      <p:cxnSp>
        <p:nvCxnSpPr>
          <p:cNvPr id="30" name="Straight Connector 29">
            <a:extLst>
              <a:ext uri="{FF2B5EF4-FFF2-40B4-BE49-F238E27FC236}">
                <a16:creationId xmlns:a16="http://schemas.microsoft.com/office/drawing/2014/main" id="{5D3BB090-F0B3-44BB-BAB2-CD8E8E5EDEE2}"/>
              </a:ext>
            </a:extLst>
          </p:cNvPr>
          <p:cNvCxnSpPr>
            <a:cxnSpLocks/>
          </p:cNvCxnSpPr>
          <p:nvPr/>
        </p:nvCxnSpPr>
        <p:spPr>
          <a:xfrm flipH="1">
            <a:off x="1099457" y="3013333"/>
            <a:ext cx="2771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7007D31-213E-4C99-94A9-34F6B7B76406}"/>
              </a:ext>
            </a:extLst>
          </p:cNvPr>
          <p:cNvSpPr txBox="1"/>
          <p:nvPr/>
        </p:nvSpPr>
        <p:spPr>
          <a:xfrm>
            <a:off x="829140" y="3071624"/>
            <a:ext cx="801823" cy="461665"/>
          </a:xfrm>
          <a:prstGeom prst="rect">
            <a:avLst/>
          </a:prstGeom>
          <a:noFill/>
        </p:spPr>
        <p:txBody>
          <a:bodyPr wrap="none" rtlCol="0">
            <a:spAutoFit/>
          </a:bodyPr>
          <a:lstStyle/>
          <a:p>
            <a:r>
              <a:rPr lang="vi-VN" sz="2400" b="1" dirty="0">
                <a:solidFill>
                  <a:srgbClr val="FF0000"/>
                </a:solidFill>
              </a:rPr>
              <a:t>CN1</a:t>
            </a:r>
            <a:endParaRPr lang="en-US" sz="2400" b="1" dirty="0">
              <a:solidFill>
                <a:srgbClr val="FF0000"/>
              </a:solidFill>
            </a:endParaRPr>
          </a:p>
        </p:txBody>
      </p:sp>
      <p:cxnSp>
        <p:nvCxnSpPr>
          <p:cNvPr id="32" name="Straight Connector 31">
            <a:extLst>
              <a:ext uri="{FF2B5EF4-FFF2-40B4-BE49-F238E27FC236}">
                <a16:creationId xmlns:a16="http://schemas.microsoft.com/office/drawing/2014/main" id="{DF9030A7-EC68-4A5E-B043-25A4795591F6}"/>
              </a:ext>
            </a:extLst>
          </p:cNvPr>
          <p:cNvCxnSpPr>
            <a:cxnSpLocks/>
          </p:cNvCxnSpPr>
          <p:nvPr/>
        </p:nvCxnSpPr>
        <p:spPr>
          <a:xfrm flipH="1">
            <a:off x="1680568" y="2989954"/>
            <a:ext cx="98416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6EABB36-A346-40CD-ADF2-90942D32EC61}"/>
              </a:ext>
            </a:extLst>
          </p:cNvPr>
          <p:cNvCxnSpPr>
            <a:cxnSpLocks/>
          </p:cNvCxnSpPr>
          <p:nvPr/>
        </p:nvCxnSpPr>
        <p:spPr>
          <a:xfrm flipH="1">
            <a:off x="1680568" y="3071623"/>
            <a:ext cx="9841637" cy="185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D6A2DA5-5736-4AF1-9E73-285800988616}"/>
              </a:ext>
            </a:extLst>
          </p:cNvPr>
          <p:cNvSpPr txBox="1"/>
          <p:nvPr/>
        </p:nvSpPr>
        <p:spPr>
          <a:xfrm>
            <a:off x="6518637" y="3088599"/>
            <a:ext cx="784189" cy="461665"/>
          </a:xfrm>
          <a:prstGeom prst="rect">
            <a:avLst/>
          </a:prstGeom>
          <a:noFill/>
        </p:spPr>
        <p:txBody>
          <a:bodyPr wrap="none" rtlCol="0">
            <a:spAutoFit/>
          </a:bodyPr>
          <a:lstStyle/>
          <a:p>
            <a:r>
              <a:rPr lang="vi-VN" sz="2400" b="1" dirty="0">
                <a:solidFill>
                  <a:srgbClr val="FF0000"/>
                </a:solidFill>
              </a:rPr>
              <a:t>VN1</a:t>
            </a:r>
            <a:endParaRPr lang="en-US" sz="2400" b="1" dirty="0">
              <a:solidFill>
                <a:srgbClr val="FF0000"/>
              </a:solidFill>
            </a:endParaRPr>
          </a:p>
        </p:txBody>
      </p:sp>
      <p:cxnSp>
        <p:nvCxnSpPr>
          <p:cNvPr id="40" name="Straight Connector 39">
            <a:extLst>
              <a:ext uri="{FF2B5EF4-FFF2-40B4-BE49-F238E27FC236}">
                <a16:creationId xmlns:a16="http://schemas.microsoft.com/office/drawing/2014/main" id="{C995AD8F-7A9D-4BBF-A0F9-43B8E69955E1}"/>
              </a:ext>
            </a:extLst>
          </p:cNvPr>
          <p:cNvCxnSpPr/>
          <p:nvPr/>
        </p:nvCxnSpPr>
        <p:spPr>
          <a:xfrm flipH="1">
            <a:off x="10719893" y="3472830"/>
            <a:ext cx="114300" cy="385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397F367-D129-4E4D-BA39-C0006F370598}"/>
              </a:ext>
            </a:extLst>
          </p:cNvPr>
          <p:cNvCxnSpPr>
            <a:cxnSpLocks/>
          </p:cNvCxnSpPr>
          <p:nvPr/>
        </p:nvCxnSpPr>
        <p:spPr>
          <a:xfrm flipH="1">
            <a:off x="652667" y="3928680"/>
            <a:ext cx="98416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3B300ED-B247-4014-9266-3252868A746F}"/>
              </a:ext>
            </a:extLst>
          </p:cNvPr>
          <p:cNvCxnSpPr>
            <a:cxnSpLocks/>
          </p:cNvCxnSpPr>
          <p:nvPr/>
        </p:nvCxnSpPr>
        <p:spPr>
          <a:xfrm flipH="1">
            <a:off x="652667" y="4010349"/>
            <a:ext cx="9841637" cy="185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D5D8781-1D1C-4EB6-A3DC-B07DEA65D58E}"/>
              </a:ext>
            </a:extLst>
          </p:cNvPr>
          <p:cNvCxnSpPr>
            <a:cxnSpLocks/>
          </p:cNvCxnSpPr>
          <p:nvPr/>
        </p:nvCxnSpPr>
        <p:spPr>
          <a:xfrm flipH="1">
            <a:off x="1099458" y="4856253"/>
            <a:ext cx="3652156" cy="92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70BA8CF-83B2-4D9D-8162-C3A9EABFE36F}"/>
              </a:ext>
            </a:extLst>
          </p:cNvPr>
          <p:cNvSpPr txBox="1"/>
          <p:nvPr/>
        </p:nvSpPr>
        <p:spPr>
          <a:xfrm>
            <a:off x="1549434" y="4867406"/>
            <a:ext cx="801823" cy="461665"/>
          </a:xfrm>
          <a:prstGeom prst="rect">
            <a:avLst/>
          </a:prstGeom>
          <a:noFill/>
        </p:spPr>
        <p:txBody>
          <a:bodyPr wrap="none" rtlCol="0">
            <a:spAutoFit/>
          </a:bodyPr>
          <a:lstStyle/>
          <a:p>
            <a:r>
              <a:rPr lang="vi-VN" sz="2400" b="1" dirty="0">
                <a:solidFill>
                  <a:srgbClr val="FF0000"/>
                </a:solidFill>
              </a:rPr>
              <a:t>CN2</a:t>
            </a:r>
            <a:endParaRPr lang="en-US" sz="2400" b="1" dirty="0">
              <a:solidFill>
                <a:srgbClr val="FF0000"/>
              </a:solidFill>
            </a:endParaRPr>
          </a:p>
        </p:txBody>
      </p:sp>
      <p:cxnSp>
        <p:nvCxnSpPr>
          <p:cNvPr id="49" name="Straight Connector 48">
            <a:extLst>
              <a:ext uri="{FF2B5EF4-FFF2-40B4-BE49-F238E27FC236}">
                <a16:creationId xmlns:a16="http://schemas.microsoft.com/office/drawing/2014/main" id="{595B9373-904E-4781-AC30-FB91A6A1F41C}"/>
              </a:ext>
            </a:extLst>
          </p:cNvPr>
          <p:cNvCxnSpPr>
            <a:cxnSpLocks/>
          </p:cNvCxnSpPr>
          <p:nvPr/>
        </p:nvCxnSpPr>
        <p:spPr>
          <a:xfrm flipH="1">
            <a:off x="4887684" y="4856253"/>
            <a:ext cx="68661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725A0B7-D46E-4FE3-B8D0-10EFFA45BDEA}"/>
              </a:ext>
            </a:extLst>
          </p:cNvPr>
          <p:cNvCxnSpPr>
            <a:cxnSpLocks/>
          </p:cNvCxnSpPr>
          <p:nvPr/>
        </p:nvCxnSpPr>
        <p:spPr>
          <a:xfrm flipH="1">
            <a:off x="4937813" y="4956480"/>
            <a:ext cx="68160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47C74A8-CF6D-4759-9604-3EF768E6559B}"/>
              </a:ext>
            </a:extLst>
          </p:cNvPr>
          <p:cNvSpPr txBox="1"/>
          <p:nvPr/>
        </p:nvSpPr>
        <p:spPr>
          <a:xfrm>
            <a:off x="8837295" y="5026770"/>
            <a:ext cx="784189" cy="461665"/>
          </a:xfrm>
          <a:prstGeom prst="rect">
            <a:avLst/>
          </a:prstGeom>
          <a:noFill/>
        </p:spPr>
        <p:txBody>
          <a:bodyPr wrap="none" rtlCol="0">
            <a:spAutoFit/>
          </a:bodyPr>
          <a:lstStyle/>
          <a:p>
            <a:r>
              <a:rPr lang="vi-VN" sz="2400" b="1" dirty="0">
                <a:solidFill>
                  <a:srgbClr val="FF0000"/>
                </a:solidFill>
              </a:rPr>
              <a:t>VN2</a:t>
            </a:r>
            <a:endParaRPr lang="en-US" sz="2400" b="1" dirty="0">
              <a:solidFill>
                <a:srgbClr val="FF0000"/>
              </a:solidFill>
            </a:endParaRPr>
          </a:p>
        </p:txBody>
      </p:sp>
      <p:cxnSp>
        <p:nvCxnSpPr>
          <p:cNvPr id="56" name="Straight Connector 55">
            <a:extLst>
              <a:ext uri="{FF2B5EF4-FFF2-40B4-BE49-F238E27FC236}">
                <a16:creationId xmlns:a16="http://schemas.microsoft.com/office/drawing/2014/main" id="{679C36ED-C428-4453-922E-86E1FCA7A57C}"/>
              </a:ext>
            </a:extLst>
          </p:cNvPr>
          <p:cNvCxnSpPr>
            <a:cxnSpLocks/>
          </p:cNvCxnSpPr>
          <p:nvPr/>
        </p:nvCxnSpPr>
        <p:spPr>
          <a:xfrm flipH="1">
            <a:off x="566055" y="5804609"/>
            <a:ext cx="9833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1D56300-1BC0-4E4C-9F6F-DDABCEF488C2}"/>
              </a:ext>
            </a:extLst>
          </p:cNvPr>
          <p:cNvCxnSpPr>
            <a:cxnSpLocks/>
          </p:cNvCxnSpPr>
          <p:nvPr/>
        </p:nvCxnSpPr>
        <p:spPr>
          <a:xfrm flipH="1">
            <a:off x="616185" y="5904836"/>
            <a:ext cx="10147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472376"/>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up)">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left)">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left)">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5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wipe(left)">
                                      <p:cBhvr>
                                        <p:cTn id="100" dur="500"/>
                                        <p:tgtEl>
                                          <p:spTgt spid="41"/>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wipe(left)">
                                      <p:cBhvr>
                                        <p:cTn id="105" dur="500"/>
                                        <p:tgtEl>
                                          <p:spTgt spid="42"/>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wipe(left)">
                                      <p:cBhvr>
                                        <p:cTn id="110" dur="500"/>
                                        <p:tgtEl>
                                          <p:spTgt spid="4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500"/>
                                        <p:tgtEl>
                                          <p:spTgt spid="48"/>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wipe(left)">
                                      <p:cBhvr>
                                        <p:cTn id="120" dur="500"/>
                                        <p:tgtEl>
                                          <p:spTgt spid="49"/>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50"/>
                                        </p:tgtEl>
                                        <p:attrNameLst>
                                          <p:attrName>style.visibility</p:attrName>
                                        </p:attrNameLst>
                                      </p:cBhvr>
                                      <p:to>
                                        <p:strVal val="visible"/>
                                      </p:to>
                                    </p:set>
                                    <p:animEffect transition="in" filter="wipe(left)">
                                      <p:cBhvr>
                                        <p:cTn id="125" dur="500"/>
                                        <p:tgtEl>
                                          <p:spTgt spid="50"/>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500"/>
                                        <p:tgtEl>
                                          <p:spTgt spid="51"/>
                                        </p:tgtEl>
                                      </p:cBhvr>
                                    </p:animEffect>
                                  </p:childTnLst>
                                </p:cTn>
                              </p:par>
                              <p:par>
                                <p:cTn id="131" presetID="22" presetClass="entr" presetSubtype="8" fill="hold" nodeType="withEffect">
                                  <p:stCondLst>
                                    <p:cond delay="0"/>
                                  </p:stCondLst>
                                  <p:childTnLst>
                                    <p:set>
                                      <p:cBhvr>
                                        <p:cTn id="132" dur="1" fill="hold">
                                          <p:stCondLst>
                                            <p:cond delay="0"/>
                                          </p:stCondLst>
                                        </p:cTn>
                                        <p:tgtEl>
                                          <p:spTgt spid="56"/>
                                        </p:tgtEl>
                                        <p:attrNameLst>
                                          <p:attrName>style.visibility</p:attrName>
                                        </p:attrNameLst>
                                      </p:cBhvr>
                                      <p:to>
                                        <p:strVal val="visible"/>
                                      </p:to>
                                    </p:set>
                                    <p:animEffect transition="in" filter="wipe(left)">
                                      <p:cBhvr>
                                        <p:cTn id="133" dur="500"/>
                                        <p:tgtEl>
                                          <p:spTgt spid="56"/>
                                        </p:tgtEl>
                                      </p:cBhvr>
                                    </p:animEffect>
                                  </p:childTnLst>
                                </p:cTn>
                              </p:par>
                              <p:par>
                                <p:cTn id="134" presetID="22" presetClass="entr" presetSubtype="8" fill="hold" nodeType="withEffect">
                                  <p:stCondLst>
                                    <p:cond delay="0"/>
                                  </p:stCondLst>
                                  <p:childTnLst>
                                    <p:set>
                                      <p:cBhvr>
                                        <p:cTn id="135" dur="1" fill="hold">
                                          <p:stCondLst>
                                            <p:cond delay="0"/>
                                          </p:stCondLst>
                                        </p:cTn>
                                        <p:tgtEl>
                                          <p:spTgt spid="57"/>
                                        </p:tgtEl>
                                        <p:attrNameLst>
                                          <p:attrName>style.visibility</p:attrName>
                                        </p:attrNameLst>
                                      </p:cBhvr>
                                      <p:to>
                                        <p:strVal val="visible"/>
                                      </p:to>
                                    </p:set>
                                    <p:animEffect transition="in" filter="wipe(left)">
                                      <p:cBhvr>
                                        <p:cTn id="13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1" grpId="0"/>
      <p:bldP spid="26" grpId="0"/>
      <p:bldP spid="31" grpId="0"/>
      <p:bldP spid="34" grpId="0"/>
      <p:bldP spid="48"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83871DE-41E9-4ADC-B69E-9C020036E1A7}"/>
              </a:ext>
            </a:extLst>
          </p:cNvPr>
          <p:cNvSpPr/>
          <p:nvPr/>
        </p:nvSpPr>
        <p:spPr>
          <a:xfrm>
            <a:off x="101883" y="159433"/>
            <a:ext cx="11988234" cy="6698567"/>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grpSp>
        <p:nvGrpSpPr>
          <p:cNvPr id="18" name="Group 17">
            <a:extLst>
              <a:ext uri="{FF2B5EF4-FFF2-40B4-BE49-F238E27FC236}">
                <a16:creationId xmlns:a16="http://schemas.microsoft.com/office/drawing/2014/main" id="{8EABC368-8F46-4540-82BB-8D9FA65B93C0}"/>
              </a:ext>
            </a:extLst>
          </p:cNvPr>
          <p:cNvGrpSpPr/>
          <p:nvPr/>
        </p:nvGrpSpPr>
        <p:grpSpPr>
          <a:xfrm>
            <a:off x="1680568" y="188753"/>
            <a:ext cx="9390203" cy="757942"/>
            <a:chOff x="1877516" y="343499"/>
            <a:chExt cx="9390203" cy="757942"/>
          </a:xfrm>
        </p:grpSpPr>
        <p:pic>
          <p:nvPicPr>
            <p:cNvPr id="13" name="Picture 12">
              <a:extLst>
                <a:ext uri="{FF2B5EF4-FFF2-40B4-BE49-F238E27FC236}">
                  <a16:creationId xmlns:a16="http://schemas.microsoft.com/office/drawing/2014/main" id="{D3D38AB3-CFE4-4CDA-BAC5-2E91B1F822FD}"/>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1877516" y="343499"/>
              <a:ext cx="9390203" cy="757942"/>
            </a:xfrm>
            <a:prstGeom prst="rect">
              <a:avLst/>
            </a:prstGeom>
            <a:ln>
              <a:noFill/>
            </a:ln>
            <a:effectLst>
              <a:softEdge rad="112500"/>
            </a:effectLst>
          </p:spPr>
        </p:pic>
        <p:sp>
          <p:nvSpPr>
            <p:cNvPr id="2" name="TextBox 1">
              <a:extLst>
                <a:ext uri="{FF2B5EF4-FFF2-40B4-BE49-F238E27FC236}">
                  <a16:creationId xmlns:a16="http://schemas.microsoft.com/office/drawing/2014/main" id="{71B3D4AE-2986-45DE-8AC0-36B165DBAB1C}"/>
                </a:ext>
              </a:extLst>
            </p:cNvPr>
            <p:cNvSpPr txBox="1"/>
            <p:nvPr/>
          </p:nvSpPr>
          <p:spPr>
            <a:xfrm>
              <a:off x="1977776" y="445471"/>
              <a:ext cx="8730604" cy="553998"/>
            </a:xfrm>
            <a:prstGeom prst="rect">
              <a:avLst/>
            </a:prstGeom>
            <a:noFill/>
          </p:spPr>
          <p:txBody>
            <a:bodyPr wrap="square" rtlCol="0">
              <a:spAutoFit/>
            </a:bodyPr>
            <a:lstStyle/>
            <a:p>
              <a:pPr algn="ctr"/>
              <a:r>
                <a:rPr lang="vi-VN" sz="3000" dirty="0">
                  <a:solidFill>
                    <a:srgbClr val="002060"/>
                  </a:solidFill>
                  <a:latin typeface="iCiel Nabila" pitchFamily="2" charset="0"/>
                </a:rPr>
                <a:t>Phân tích cấu tạo câu ghép đoạn 2</a:t>
              </a:r>
              <a:endParaRPr lang="en-US" sz="3000" dirty="0">
                <a:solidFill>
                  <a:srgbClr val="002060"/>
                </a:solidFill>
                <a:latin typeface="iCiel Nabila" pitchFamily="2" charset="0"/>
              </a:endParaRPr>
            </a:p>
          </p:txBody>
        </p:sp>
      </p:grpSp>
      <p:pic>
        <p:nvPicPr>
          <p:cNvPr id="23" name="Picture 22" descr="A picture containing plant&#10;&#10;Description automatically generated">
            <a:extLst>
              <a:ext uri="{FF2B5EF4-FFF2-40B4-BE49-F238E27FC236}">
                <a16:creationId xmlns:a16="http://schemas.microsoft.com/office/drawing/2014/main" id="{61BE7F12-F8F3-42AD-B3D6-B5791CD1E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4690" y="5759842"/>
            <a:ext cx="1335031" cy="1032944"/>
          </a:xfrm>
          <a:prstGeom prst="rect">
            <a:avLst/>
          </a:prstGeom>
        </p:spPr>
      </p:pic>
      <p:sp>
        <p:nvSpPr>
          <p:cNvPr id="4" name="Rectangle 3">
            <a:extLst>
              <a:ext uri="{FF2B5EF4-FFF2-40B4-BE49-F238E27FC236}">
                <a16:creationId xmlns:a16="http://schemas.microsoft.com/office/drawing/2014/main" id="{E1BCCFF1-23A7-48B9-9458-44F4AD936F2A}"/>
              </a:ext>
            </a:extLst>
          </p:cNvPr>
          <p:cNvSpPr/>
          <p:nvPr/>
        </p:nvSpPr>
        <p:spPr>
          <a:xfrm>
            <a:off x="664029" y="1048667"/>
            <a:ext cx="11010900" cy="5139548"/>
          </a:xfrm>
          <a:prstGeom prst="rect">
            <a:avLst/>
          </a:prstGeom>
        </p:spPr>
        <p:txBody>
          <a:bodyPr wrap="square">
            <a:spAutoFit/>
          </a:bodyPr>
          <a:lstStyle/>
          <a:p>
            <a:pPr algn="just">
              <a:lnSpc>
                <a:spcPct val="200000"/>
              </a:lnSpc>
            </a:pPr>
            <a:r>
              <a:rPr lang="vi-VN" sz="2800" b="1" dirty="0">
                <a:solidFill>
                  <a:srgbClr val="FF0000"/>
                </a:solidFill>
              </a:rPr>
              <a:t>(3)</a:t>
            </a:r>
            <a:r>
              <a:rPr lang="vi-VN" sz="2800" dirty="0"/>
              <a:t> Làng mạc bị tàn phá nhưng mảnh đất quê hương vẫn đủ sức nuôi sống tôi như ngày xưa, nếu tôi có ngày trở về. </a:t>
            </a:r>
          </a:p>
          <a:p>
            <a:pPr algn="just"/>
            <a:endParaRPr lang="vi-VN" sz="2800" b="1" dirty="0">
              <a:solidFill>
                <a:srgbClr val="FF0000"/>
              </a:solidFill>
            </a:endParaRPr>
          </a:p>
          <a:p>
            <a:pPr algn="just"/>
            <a:endParaRPr lang="vi-VN" sz="2800" b="1" dirty="0">
              <a:solidFill>
                <a:srgbClr val="FF0000"/>
              </a:solidFill>
            </a:endParaRPr>
          </a:p>
          <a:p>
            <a:pPr algn="just">
              <a:lnSpc>
                <a:spcPct val="200000"/>
              </a:lnSpc>
            </a:pPr>
            <a:r>
              <a:rPr lang="vi-VN" sz="2800" b="1" dirty="0">
                <a:solidFill>
                  <a:srgbClr val="FF0000"/>
                </a:solidFill>
              </a:rPr>
              <a:t>(4)</a:t>
            </a:r>
            <a:r>
              <a:rPr lang="vi-VN" sz="2800" dirty="0"/>
              <a:t> Ở mảnh đất ấy, tháng giêng, tôi đi đốt bãi, đào ổ chuột; tháng tám nước lên, tôi đánh giậm, úp cá, đơm tép; tháng chín, tháng mười, đi móc con da dưới vệ sông.</a:t>
            </a:r>
            <a:endParaRPr lang="en-US" sz="2800" dirty="0"/>
          </a:p>
        </p:txBody>
      </p:sp>
      <p:cxnSp>
        <p:nvCxnSpPr>
          <p:cNvPr id="36" name="Straight Connector 35">
            <a:extLst>
              <a:ext uri="{FF2B5EF4-FFF2-40B4-BE49-F238E27FC236}">
                <a16:creationId xmlns:a16="http://schemas.microsoft.com/office/drawing/2014/main" id="{B092DE11-3979-4C1C-988D-055270354142}"/>
              </a:ext>
            </a:extLst>
          </p:cNvPr>
          <p:cNvCxnSpPr>
            <a:cxnSpLocks/>
          </p:cNvCxnSpPr>
          <p:nvPr/>
        </p:nvCxnSpPr>
        <p:spPr>
          <a:xfrm flipH="1">
            <a:off x="1267362" y="1914278"/>
            <a:ext cx="17308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8CA2C33-4293-40AA-B205-BCB8C29FD53F}"/>
              </a:ext>
            </a:extLst>
          </p:cNvPr>
          <p:cNvSpPr txBox="1"/>
          <p:nvPr/>
        </p:nvSpPr>
        <p:spPr>
          <a:xfrm>
            <a:off x="1680568" y="1972570"/>
            <a:ext cx="801823" cy="461665"/>
          </a:xfrm>
          <a:prstGeom prst="rect">
            <a:avLst/>
          </a:prstGeom>
          <a:noFill/>
        </p:spPr>
        <p:txBody>
          <a:bodyPr wrap="none" rtlCol="0">
            <a:spAutoFit/>
          </a:bodyPr>
          <a:lstStyle/>
          <a:p>
            <a:r>
              <a:rPr lang="vi-VN" sz="2400" b="1" dirty="0">
                <a:solidFill>
                  <a:srgbClr val="FF0000"/>
                </a:solidFill>
              </a:rPr>
              <a:t>CN1</a:t>
            </a:r>
            <a:endParaRPr lang="en-US" sz="2400" b="1" dirty="0">
              <a:solidFill>
                <a:srgbClr val="FF0000"/>
              </a:solidFill>
            </a:endParaRPr>
          </a:p>
        </p:txBody>
      </p:sp>
      <p:cxnSp>
        <p:nvCxnSpPr>
          <p:cNvPr id="38" name="Straight Connector 37">
            <a:extLst>
              <a:ext uri="{FF2B5EF4-FFF2-40B4-BE49-F238E27FC236}">
                <a16:creationId xmlns:a16="http://schemas.microsoft.com/office/drawing/2014/main" id="{341841A7-30ED-4671-9B4D-D1F25A56D246}"/>
              </a:ext>
            </a:extLst>
          </p:cNvPr>
          <p:cNvCxnSpPr>
            <a:cxnSpLocks/>
          </p:cNvCxnSpPr>
          <p:nvPr/>
        </p:nvCxnSpPr>
        <p:spPr>
          <a:xfrm flipH="1">
            <a:off x="3063506" y="1890899"/>
            <a:ext cx="17308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53F3DF-1473-4E0C-8AEB-8BCC8D175E04}"/>
              </a:ext>
            </a:extLst>
          </p:cNvPr>
          <p:cNvCxnSpPr>
            <a:cxnSpLocks/>
          </p:cNvCxnSpPr>
          <p:nvPr/>
        </p:nvCxnSpPr>
        <p:spPr>
          <a:xfrm flipH="1">
            <a:off x="3063506" y="1991126"/>
            <a:ext cx="17308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649934E-C08E-4807-B454-907C40CFA128}"/>
              </a:ext>
            </a:extLst>
          </p:cNvPr>
          <p:cNvSpPr txBox="1"/>
          <p:nvPr/>
        </p:nvSpPr>
        <p:spPr>
          <a:xfrm>
            <a:off x="3420832" y="1991126"/>
            <a:ext cx="784189" cy="461665"/>
          </a:xfrm>
          <a:prstGeom prst="rect">
            <a:avLst/>
          </a:prstGeom>
          <a:noFill/>
        </p:spPr>
        <p:txBody>
          <a:bodyPr wrap="none" rtlCol="0">
            <a:spAutoFit/>
          </a:bodyPr>
          <a:lstStyle/>
          <a:p>
            <a:r>
              <a:rPr lang="vi-VN" sz="2400" b="1" dirty="0">
                <a:solidFill>
                  <a:srgbClr val="FF0000"/>
                </a:solidFill>
              </a:rPr>
              <a:t>VN1</a:t>
            </a:r>
            <a:endParaRPr lang="en-US" sz="2400" b="1" dirty="0">
              <a:solidFill>
                <a:srgbClr val="FF0000"/>
              </a:solidFill>
            </a:endParaRPr>
          </a:p>
        </p:txBody>
      </p:sp>
      <p:cxnSp>
        <p:nvCxnSpPr>
          <p:cNvPr id="44" name="Straight Connector 43">
            <a:extLst>
              <a:ext uri="{FF2B5EF4-FFF2-40B4-BE49-F238E27FC236}">
                <a16:creationId xmlns:a16="http://schemas.microsoft.com/office/drawing/2014/main" id="{AFD1A5BC-A82B-4C30-9415-2A6BE1681DCD}"/>
              </a:ext>
            </a:extLst>
          </p:cNvPr>
          <p:cNvCxnSpPr/>
          <p:nvPr/>
        </p:nvCxnSpPr>
        <p:spPr>
          <a:xfrm flipH="1">
            <a:off x="4794335" y="1386555"/>
            <a:ext cx="114300" cy="385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2730FFC-7F69-49EA-944F-61518BD17100}"/>
              </a:ext>
            </a:extLst>
          </p:cNvPr>
          <p:cNvCxnSpPr>
            <a:cxnSpLocks/>
          </p:cNvCxnSpPr>
          <p:nvPr/>
        </p:nvCxnSpPr>
        <p:spPr>
          <a:xfrm flipH="1" flipV="1">
            <a:off x="6169479" y="1822466"/>
            <a:ext cx="3366408" cy="91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560E68B-ACDC-478E-B434-EAB532A3787D}"/>
              </a:ext>
            </a:extLst>
          </p:cNvPr>
          <p:cNvSpPr txBox="1"/>
          <p:nvPr/>
        </p:nvSpPr>
        <p:spPr>
          <a:xfrm>
            <a:off x="7586069" y="1890899"/>
            <a:ext cx="973343" cy="461665"/>
          </a:xfrm>
          <a:prstGeom prst="rect">
            <a:avLst/>
          </a:prstGeom>
          <a:noFill/>
        </p:spPr>
        <p:txBody>
          <a:bodyPr wrap="none" rtlCol="0">
            <a:spAutoFit/>
          </a:bodyPr>
          <a:lstStyle/>
          <a:p>
            <a:r>
              <a:rPr lang="vi-VN" sz="2400" b="1" dirty="0">
                <a:solidFill>
                  <a:srgbClr val="FF0000"/>
                </a:solidFill>
              </a:rPr>
              <a:t>CN2a</a:t>
            </a:r>
            <a:endParaRPr lang="en-US" sz="2400" b="1" dirty="0">
              <a:solidFill>
                <a:srgbClr val="FF0000"/>
              </a:solidFill>
            </a:endParaRPr>
          </a:p>
        </p:txBody>
      </p:sp>
      <p:cxnSp>
        <p:nvCxnSpPr>
          <p:cNvPr id="52" name="Straight Connector 51">
            <a:extLst>
              <a:ext uri="{FF2B5EF4-FFF2-40B4-BE49-F238E27FC236}">
                <a16:creationId xmlns:a16="http://schemas.microsoft.com/office/drawing/2014/main" id="{63CB8759-4D21-47D2-9347-40BA819E53C7}"/>
              </a:ext>
            </a:extLst>
          </p:cNvPr>
          <p:cNvCxnSpPr>
            <a:cxnSpLocks/>
          </p:cNvCxnSpPr>
          <p:nvPr/>
        </p:nvCxnSpPr>
        <p:spPr>
          <a:xfrm flipH="1">
            <a:off x="9688144" y="1831574"/>
            <a:ext cx="1813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B92E18A-53BC-4B3F-B7D2-AFD7DF70F9A3}"/>
              </a:ext>
            </a:extLst>
          </p:cNvPr>
          <p:cNvCxnSpPr>
            <a:cxnSpLocks/>
          </p:cNvCxnSpPr>
          <p:nvPr/>
        </p:nvCxnSpPr>
        <p:spPr>
          <a:xfrm flipH="1">
            <a:off x="9688144" y="1924438"/>
            <a:ext cx="17851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C3A4D94-2AD8-436D-9F63-DEA059C5C377}"/>
              </a:ext>
            </a:extLst>
          </p:cNvPr>
          <p:cNvSpPr txBox="1"/>
          <p:nvPr/>
        </p:nvSpPr>
        <p:spPr>
          <a:xfrm>
            <a:off x="10286582" y="1933547"/>
            <a:ext cx="955711" cy="461665"/>
          </a:xfrm>
          <a:prstGeom prst="rect">
            <a:avLst/>
          </a:prstGeom>
          <a:noFill/>
        </p:spPr>
        <p:txBody>
          <a:bodyPr wrap="none" rtlCol="0">
            <a:spAutoFit/>
          </a:bodyPr>
          <a:lstStyle/>
          <a:p>
            <a:r>
              <a:rPr lang="vi-VN" sz="2400" b="1" dirty="0">
                <a:solidFill>
                  <a:srgbClr val="FF0000"/>
                </a:solidFill>
              </a:rPr>
              <a:t>VN2a</a:t>
            </a:r>
            <a:endParaRPr lang="en-US" sz="2400" b="1" dirty="0">
              <a:solidFill>
                <a:srgbClr val="FF0000"/>
              </a:solidFill>
            </a:endParaRPr>
          </a:p>
        </p:txBody>
      </p:sp>
      <p:cxnSp>
        <p:nvCxnSpPr>
          <p:cNvPr id="55" name="Straight Connector 54">
            <a:extLst>
              <a:ext uri="{FF2B5EF4-FFF2-40B4-BE49-F238E27FC236}">
                <a16:creationId xmlns:a16="http://schemas.microsoft.com/office/drawing/2014/main" id="{31EC1404-80BC-4082-939F-D8F39C8F6E4F}"/>
              </a:ext>
            </a:extLst>
          </p:cNvPr>
          <p:cNvCxnSpPr>
            <a:cxnSpLocks/>
          </p:cNvCxnSpPr>
          <p:nvPr/>
        </p:nvCxnSpPr>
        <p:spPr>
          <a:xfrm flipH="1">
            <a:off x="788011" y="2637116"/>
            <a:ext cx="41206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E1CD929-A526-46EE-B0A2-518D7FFFF504}"/>
              </a:ext>
            </a:extLst>
          </p:cNvPr>
          <p:cNvCxnSpPr>
            <a:cxnSpLocks/>
          </p:cNvCxnSpPr>
          <p:nvPr/>
        </p:nvCxnSpPr>
        <p:spPr>
          <a:xfrm flipH="1">
            <a:off x="788011" y="2729980"/>
            <a:ext cx="42738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9965D46-9978-4435-B5F9-10870CEAA40B}"/>
              </a:ext>
            </a:extLst>
          </p:cNvPr>
          <p:cNvCxnSpPr>
            <a:cxnSpLocks/>
          </p:cNvCxnSpPr>
          <p:nvPr/>
        </p:nvCxnSpPr>
        <p:spPr>
          <a:xfrm flipH="1">
            <a:off x="5932805" y="2668300"/>
            <a:ext cx="4132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2B74F0B4-4F82-4284-8426-5164F6D76ED9}"/>
              </a:ext>
            </a:extLst>
          </p:cNvPr>
          <p:cNvSpPr txBox="1"/>
          <p:nvPr/>
        </p:nvSpPr>
        <p:spPr>
          <a:xfrm>
            <a:off x="5768567" y="2720808"/>
            <a:ext cx="989373" cy="461665"/>
          </a:xfrm>
          <a:prstGeom prst="rect">
            <a:avLst/>
          </a:prstGeom>
          <a:noFill/>
        </p:spPr>
        <p:txBody>
          <a:bodyPr wrap="none" rtlCol="0">
            <a:spAutoFit/>
          </a:bodyPr>
          <a:lstStyle/>
          <a:p>
            <a:r>
              <a:rPr lang="vi-VN" sz="2400" b="1" dirty="0">
                <a:solidFill>
                  <a:srgbClr val="FF0000"/>
                </a:solidFill>
              </a:rPr>
              <a:t>CN2b</a:t>
            </a:r>
            <a:endParaRPr lang="en-US" sz="2400" b="1" dirty="0">
              <a:solidFill>
                <a:srgbClr val="FF0000"/>
              </a:solidFill>
            </a:endParaRPr>
          </a:p>
        </p:txBody>
      </p:sp>
      <p:cxnSp>
        <p:nvCxnSpPr>
          <p:cNvPr id="61" name="Straight Connector 60">
            <a:extLst>
              <a:ext uri="{FF2B5EF4-FFF2-40B4-BE49-F238E27FC236}">
                <a16:creationId xmlns:a16="http://schemas.microsoft.com/office/drawing/2014/main" id="{8154A869-2A11-4D59-AD00-272E86D47EB8}"/>
              </a:ext>
            </a:extLst>
          </p:cNvPr>
          <p:cNvCxnSpPr>
            <a:cxnSpLocks/>
          </p:cNvCxnSpPr>
          <p:nvPr/>
        </p:nvCxnSpPr>
        <p:spPr>
          <a:xfrm flipH="1">
            <a:off x="6455320" y="2637116"/>
            <a:ext cx="2280466" cy="78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3F031B8-A380-4884-92B4-D56CEAD89B12}"/>
              </a:ext>
            </a:extLst>
          </p:cNvPr>
          <p:cNvCxnSpPr>
            <a:cxnSpLocks/>
          </p:cNvCxnSpPr>
          <p:nvPr/>
        </p:nvCxnSpPr>
        <p:spPr>
          <a:xfrm flipH="1">
            <a:off x="6505449" y="2745148"/>
            <a:ext cx="22303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7C39E90-3E7A-425A-BB8F-07F1A4AD4F0A}"/>
              </a:ext>
            </a:extLst>
          </p:cNvPr>
          <p:cNvSpPr txBox="1"/>
          <p:nvPr/>
        </p:nvSpPr>
        <p:spPr>
          <a:xfrm>
            <a:off x="7132536" y="2745148"/>
            <a:ext cx="971741" cy="461665"/>
          </a:xfrm>
          <a:prstGeom prst="rect">
            <a:avLst/>
          </a:prstGeom>
          <a:noFill/>
        </p:spPr>
        <p:txBody>
          <a:bodyPr wrap="none" rtlCol="0">
            <a:spAutoFit/>
          </a:bodyPr>
          <a:lstStyle/>
          <a:p>
            <a:r>
              <a:rPr lang="vi-VN" sz="2400" b="1" dirty="0">
                <a:solidFill>
                  <a:srgbClr val="FF0000"/>
                </a:solidFill>
              </a:rPr>
              <a:t>VN2b</a:t>
            </a:r>
            <a:endParaRPr lang="en-US" sz="2400" b="1" dirty="0">
              <a:solidFill>
                <a:srgbClr val="FF0000"/>
              </a:solidFill>
            </a:endParaRPr>
          </a:p>
        </p:txBody>
      </p:sp>
      <p:cxnSp>
        <p:nvCxnSpPr>
          <p:cNvPr id="64" name="Straight Connector 63">
            <a:extLst>
              <a:ext uri="{FF2B5EF4-FFF2-40B4-BE49-F238E27FC236}">
                <a16:creationId xmlns:a16="http://schemas.microsoft.com/office/drawing/2014/main" id="{45AD5789-6731-411F-8689-9F92D1A27C33}"/>
              </a:ext>
            </a:extLst>
          </p:cNvPr>
          <p:cNvCxnSpPr/>
          <p:nvPr/>
        </p:nvCxnSpPr>
        <p:spPr>
          <a:xfrm flipH="1">
            <a:off x="10561238" y="3906153"/>
            <a:ext cx="114300" cy="385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C7B7FA8-CC18-4678-B1F9-4536A46BA99D}"/>
              </a:ext>
            </a:extLst>
          </p:cNvPr>
          <p:cNvCxnSpPr/>
          <p:nvPr/>
        </p:nvCxnSpPr>
        <p:spPr>
          <a:xfrm flipH="1">
            <a:off x="8502262" y="4793338"/>
            <a:ext cx="114300" cy="385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6E4D8C9-23BB-4876-B61B-25766F5CAB2D}"/>
              </a:ext>
            </a:extLst>
          </p:cNvPr>
          <p:cNvCxnSpPr>
            <a:cxnSpLocks/>
          </p:cNvCxnSpPr>
          <p:nvPr/>
        </p:nvCxnSpPr>
        <p:spPr>
          <a:xfrm flipH="1">
            <a:off x="6122983" y="4368727"/>
            <a:ext cx="4132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34EB3FD-4D3A-43B2-8F90-C28FEB2A5C40}"/>
              </a:ext>
            </a:extLst>
          </p:cNvPr>
          <p:cNvSpPr txBox="1"/>
          <p:nvPr/>
        </p:nvSpPr>
        <p:spPr>
          <a:xfrm>
            <a:off x="5958745" y="4421235"/>
            <a:ext cx="801823" cy="461665"/>
          </a:xfrm>
          <a:prstGeom prst="rect">
            <a:avLst/>
          </a:prstGeom>
          <a:noFill/>
        </p:spPr>
        <p:txBody>
          <a:bodyPr wrap="none" rtlCol="0">
            <a:spAutoFit/>
          </a:bodyPr>
          <a:lstStyle/>
          <a:p>
            <a:r>
              <a:rPr lang="vi-VN" sz="2400" b="1" dirty="0">
                <a:solidFill>
                  <a:srgbClr val="FF0000"/>
                </a:solidFill>
              </a:rPr>
              <a:t>CN1</a:t>
            </a:r>
            <a:endParaRPr lang="en-US" sz="2400" b="1" dirty="0">
              <a:solidFill>
                <a:srgbClr val="FF0000"/>
              </a:solidFill>
            </a:endParaRPr>
          </a:p>
        </p:txBody>
      </p:sp>
      <p:cxnSp>
        <p:nvCxnSpPr>
          <p:cNvPr id="73" name="Straight Connector 72">
            <a:extLst>
              <a:ext uri="{FF2B5EF4-FFF2-40B4-BE49-F238E27FC236}">
                <a16:creationId xmlns:a16="http://schemas.microsoft.com/office/drawing/2014/main" id="{9EE1E7C1-BBDC-423F-9E4E-997F0F2D9787}"/>
              </a:ext>
            </a:extLst>
          </p:cNvPr>
          <p:cNvCxnSpPr>
            <a:cxnSpLocks/>
          </p:cNvCxnSpPr>
          <p:nvPr/>
        </p:nvCxnSpPr>
        <p:spPr>
          <a:xfrm flipH="1">
            <a:off x="6645498" y="4343603"/>
            <a:ext cx="3865934" cy="17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F7A7B02-B7B1-41D5-8829-DFCA96459B0F}"/>
              </a:ext>
            </a:extLst>
          </p:cNvPr>
          <p:cNvCxnSpPr>
            <a:cxnSpLocks/>
          </p:cNvCxnSpPr>
          <p:nvPr/>
        </p:nvCxnSpPr>
        <p:spPr>
          <a:xfrm flipH="1">
            <a:off x="6695628" y="4445575"/>
            <a:ext cx="38158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C019E11A-7459-4908-B263-B4B3468B7896}"/>
              </a:ext>
            </a:extLst>
          </p:cNvPr>
          <p:cNvSpPr txBox="1"/>
          <p:nvPr/>
        </p:nvSpPr>
        <p:spPr>
          <a:xfrm>
            <a:off x="7322714" y="4445575"/>
            <a:ext cx="784189" cy="461665"/>
          </a:xfrm>
          <a:prstGeom prst="rect">
            <a:avLst/>
          </a:prstGeom>
          <a:noFill/>
        </p:spPr>
        <p:txBody>
          <a:bodyPr wrap="none" rtlCol="0">
            <a:spAutoFit/>
          </a:bodyPr>
          <a:lstStyle/>
          <a:p>
            <a:r>
              <a:rPr lang="vi-VN" sz="2400" b="1" dirty="0">
                <a:solidFill>
                  <a:srgbClr val="FF0000"/>
                </a:solidFill>
              </a:rPr>
              <a:t>VN1</a:t>
            </a:r>
            <a:endParaRPr lang="en-US" sz="2400" b="1" dirty="0">
              <a:solidFill>
                <a:srgbClr val="FF0000"/>
              </a:solidFill>
            </a:endParaRPr>
          </a:p>
        </p:txBody>
      </p:sp>
      <p:cxnSp>
        <p:nvCxnSpPr>
          <p:cNvPr id="76" name="Straight Connector 75">
            <a:extLst>
              <a:ext uri="{FF2B5EF4-FFF2-40B4-BE49-F238E27FC236}">
                <a16:creationId xmlns:a16="http://schemas.microsoft.com/office/drawing/2014/main" id="{B5F1CCDC-46A1-4C7C-B8D4-CE979F4C0823}"/>
              </a:ext>
            </a:extLst>
          </p:cNvPr>
          <p:cNvCxnSpPr>
            <a:cxnSpLocks/>
          </p:cNvCxnSpPr>
          <p:nvPr/>
        </p:nvCxnSpPr>
        <p:spPr>
          <a:xfrm flipH="1">
            <a:off x="3223033" y="5221329"/>
            <a:ext cx="4132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A41326C6-975D-4196-B2CB-CDB0685F8F41}"/>
              </a:ext>
            </a:extLst>
          </p:cNvPr>
          <p:cNvSpPr txBox="1"/>
          <p:nvPr/>
        </p:nvSpPr>
        <p:spPr>
          <a:xfrm>
            <a:off x="3058795" y="5273837"/>
            <a:ext cx="801823" cy="461665"/>
          </a:xfrm>
          <a:prstGeom prst="rect">
            <a:avLst/>
          </a:prstGeom>
          <a:noFill/>
        </p:spPr>
        <p:txBody>
          <a:bodyPr wrap="none" rtlCol="0">
            <a:spAutoFit/>
          </a:bodyPr>
          <a:lstStyle/>
          <a:p>
            <a:r>
              <a:rPr lang="vi-VN" sz="2400" b="1" dirty="0">
                <a:solidFill>
                  <a:srgbClr val="FF0000"/>
                </a:solidFill>
              </a:rPr>
              <a:t>CN2</a:t>
            </a:r>
            <a:endParaRPr lang="en-US" sz="2400" b="1" dirty="0">
              <a:solidFill>
                <a:srgbClr val="FF0000"/>
              </a:solidFill>
            </a:endParaRPr>
          </a:p>
        </p:txBody>
      </p:sp>
      <p:cxnSp>
        <p:nvCxnSpPr>
          <p:cNvPr id="78" name="Straight Connector 77">
            <a:extLst>
              <a:ext uri="{FF2B5EF4-FFF2-40B4-BE49-F238E27FC236}">
                <a16:creationId xmlns:a16="http://schemas.microsoft.com/office/drawing/2014/main" id="{81D5E0D4-A604-4536-88C0-CF160A8D807F}"/>
              </a:ext>
            </a:extLst>
          </p:cNvPr>
          <p:cNvCxnSpPr>
            <a:cxnSpLocks/>
          </p:cNvCxnSpPr>
          <p:nvPr/>
        </p:nvCxnSpPr>
        <p:spPr>
          <a:xfrm flipH="1">
            <a:off x="3745548" y="5196205"/>
            <a:ext cx="4756714" cy="17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AF1F9E2-FF05-439D-B90E-031E5494CEC7}"/>
              </a:ext>
            </a:extLst>
          </p:cNvPr>
          <p:cNvCxnSpPr>
            <a:cxnSpLocks/>
          </p:cNvCxnSpPr>
          <p:nvPr/>
        </p:nvCxnSpPr>
        <p:spPr>
          <a:xfrm flipH="1">
            <a:off x="3795678" y="5298177"/>
            <a:ext cx="47065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362E135-FA83-4FA7-918C-37A91843C54B}"/>
              </a:ext>
            </a:extLst>
          </p:cNvPr>
          <p:cNvSpPr txBox="1"/>
          <p:nvPr/>
        </p:nvSpPr>
        <p:spPr>
          <a:xfrm>
            <a:off x="5861309" y="5269403"/>
            <a:ext cx="784189" cy="461665"/>
          </a:xfrm>
          <a:prstGeom prst="rect">
            <a:avLst/>
          </a:prstGeom>
          <a:noFill/>
        </p:spPr>
        <p:txBody>
          <a:bodyPr wrap="none" rtlCol="0">
            <a:spAutoFit/>
          </a:bodyPr>
          <a:lstStyle/>
          <a:p>
            <a:r>
              <a:rPr lang="vi-VN" sz="2400" b="1" dirty="0">
                <a:solidFill>
                  <a:srgbClr val="FF0000"/>
                </a:solidFill>
              </a:rPr>
              <a:t>VN2</a:t>
            </a:r>
            <a:endParaRPr lang="en-US" sz="2400" b="1" dirty="0">
              <a:solidFill>
                <a:srgbClr val="FF0000"/>
              </a:solidFill>
            </a:endParaRPr>
          </a:p>
        </p:txBody>
      </p:sp>
      <p:sp>
        <p:nvSpPr>
          <p:cNvPr id="84" name="TextBox 83">
            <a:extLst>
              <a:ext uri="{FF2B5EF4-FFF2-40B4-BE49-F238E27FC236}">
                <a16:creationId xmlns:a16="http://schemas.microsoft.com/office/drawing/2014/main" id="{D94A5BF1-91F8-4857-9A62-1E6C28A75599}"/>
              </a:ext>
            </a:extLst>
          </p:cNvPr>
          <p:cNvSpPr txBox="1"/>
          <p:nvPr/>
        </p:nvSpPr>
        <p:spPr>
          <a:xfrm>
            <a:off x="5077375" y="6381948"/>
            <a:ext cx="2712602" cy="461665"/>
          </a:xfrm>
          <a:prstGeom prst="rect">
            <a:avLst/>
          </a:prstGeom>
          <a:noFill/>
        </p:spPr>
        <p:txBody>
          <a:bodyPr wrap="none" rtlCol="0">
            <a:spAutoFit/>
          </a:bodyPr>
          <a:lstStyle/>
          <a:p>
            <a:r>
              <a:rPr lang="vi-VN" sz="2400" b="1" dirty="0">
                <a:solidFill>
                  <a:srgbClr val="FF0000"/>
                </a:solidFill>
              </a:rPr>
              <a:t>CN3 là “tôi” bị ẩn</a:t>
            </a:r>
            <a:endParaRPr lang="en-US" sz="2400" b="1" dirty="0">
              <a:solidFill>
                <a:srgbClr val="FF0000"/>
              </a:solidFill>
            </a:endParaRPr>
          </a:p>
        </p:txBody>
      </p:sp>
      <p:cxnSp>
        <p:nvCxnSpPr>
          <p:cNvPr id="85" name="Straight Connector 84">
            <a:extLst>
              <a:ext uri="{FF2B5EF4-FFF2-40B4-BE49-F238E27FC236}">
                <a16:creationId xmlns:a16="http://schemas.microsoft.com/office/drawing/2014/main" id="{5FF8C2F6-D273-434E-B5D5-6102B7ABB5B7}"/>
              </a:ext>
            </a:extLst>
          </p:cNvPr>
          <p:cNvCxnSpPr>
            <a:cxnSpLocks/>
          </p:cNvCxnSpPr>
          <p:nvPr/>
        </p:nvCxnSpPr>
        <p:spPr>
          <a:xfrm flipH="1">
            <a:off x="1793948" y="6175880"/>
            <a:ext cx="4375532" cy="110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3B1BE11-48C9-4FC7-8A16-6E3E81DECF1F}"/>
              </a:ext>
            </a:extLst>
          </p:cNvPr>
          <p:cNvCxnSpPr>
            <a:cxnSpLocks/>
          </p:cNvCxnSpPr>
          <p:nvPr/>
        </p:nvCxnSpPr>
        <p:spPr>
          <a:xfrm flipH="1">
            <a:off x="1793948" y="6246506"/>
            <a:ext cx="43755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A9C79F62-E378-4D75-A53C-D9CD0A7B98D1}"/>
              </a:ext>
            </a:extLst>
          </p:cNvPr>
          <p:cNvSpPr txBox="1"/>
          <p:nvPr/>
        </p:nvSpPr>
        <p:spPr>
          <a:xfrm>
            <a:off x="2421034" y="6246506"/>
            <a:ext cx="784189" cy="461665"/>
          </a:xfrm>
          <a:prstGeom prst="rect">
            <a:avLst/>
          </a:prstGeom>
          <a:noFill/>
        </p:spPr>
        <p:txBody>
          <a:bodyPr wrap="none" rtlCol="0">
            <a:spAutoFit/>
          </a:bodyPr>
          <a:lstStyle/>
          <a:p>
            <a:r>
              <a:rPr lang="vi-VN" sz="2400" b="1" dirty="0">
                <a:solidFill>
                  <a:srgbClr val="FF0000"/>
                </a:solidFill>
              </a:rPr>
              <a:t>VN3</a:t>
            </a:r>
            <a:endParaRPr lang="en-US" sz="2400" b="1" dirty="0">
              <a:solidFill>
                <a:srgbClr val="FF0000"/>
              </a:solidFill>
            </a:endParaRPr>
          </a:p>
        </p:txBody>
      </p:sp>
    </p:spTree>
    <p:extLst>
      <p:ext uri="{BB962C8B-B14F-4D97-AF65-F5344CB8AC3E}">
        <p14:creationId xmlns:p14="http://schemas.microsoft.com/office/powerpoint/2010/main" val="2669477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ipe(left)">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left)">
                                      <p:cBhvr>
                                        <p:cTn id="55" dur="5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fade">
                                      <p:cBhvr>
                                        <p:cTn id="60" dur="5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ipe(left)">
                                      <p:cBhvr>
                                        <p:cTn id="65" dur="5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wipe(left)">
                                      <p:cBhvr>
                                        <p:cTn id="70" dur="500"/>
                                        <p:tgtEl>
                                          <p:spTgt spid="5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wipe(left)">
                                      <p:cBhvr>
                                        <p:cTn id="75" dur="500"/>
                                        <p:tgtEl>
                                          <p:spTgt spid="5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500"/>
                                        <p:tgtEl>
                                          <p:spTgt spid="6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wipe(left)">
                                      <p:cBhvr>
                                        <p:cTn id="85" dur="500"/>
                                        <p:tgtEl>
                                          <p:spTgt spid="6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62"/>
                                        </p:tgtEl>
                                        <p:attrNameLst>
                                          <p:attrName>style.visibility</p:attrName>
                                        </p:attrNameLst>
                                      </p:cBhvr>
                                      <p:to>
                                        <p:strVal val="visible"/>
                                      </p:to>
                                    </p:set>
                                    <p:animEffect transition="in" filter="wipe(left)">
                                      <p:cBhvr>
                                        <p:cTn id="90" dur="500"/>
                                        <p:tgtEl>
                                          <p:spTgt spid="6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63"/>
                                        </p:tgtEl>
                                        <p:attrNameLst>
                                          <p:attrName>style.visibility</p:attrName>
                                        </p:attrNameLst>
                                      </p:cBhvr>
                                      <p:to>
                                        <p:strVal val="visible"/>
                                      </p:to>
                                    </p:set>
                                    <p:animEffect transition="in" filter="fade">
                                      <p:cBhvr>
                                        <p:cTn id="95" dur="500"/>
                                        <p:tgtEl>
                                          <p:spTgt spid="63"/>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wipe(up)">
                                      <p:cBhvr>
                                        <p:cTn id="100" dur="500"/>
                                        <p:tgtEl>
                                          <p:spTgt spid="6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65"/>
                                        </p:tgtEl>
                                        <p:attrNameLst>
                                          <p:attrName>style.visibility</p:attrName>
                                        </p:attrNameLst>
                                      </p:cBhvr>
                                      <p:to>
                                        <p:strVal val="visible"/>
                                      </p:to>
                                    </p:set>
                                    <p:animEffect transition="in" filter="wipe(up)">
                                      <p:cBhvr>
                                        <p:cTn id="105" dur="500"/>
                                        <p:tgtEl>
                                          <p:spTgt spid="6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71"/>
                                        </p:tgtEl>
                                        <p:attrNameLst>
                                          <p:attrName>style.visibility</p:attrName>
                                        </p:attrNameLst>
                                      </p:cBhvr>
                                      <p:to>
                                        <p:strVal val="visible"/>
                                      </p:to>
                                    </p:set>
                                    <p:animEffect transition="in" filter="wipe(left)">
                                      <p:cBhvr>
                                        <p:cTn id="110" dur="500"/>
                                        <p:tgtEl>
                                          <p:spTgt spid="71"/>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animEffect transition="in" filter="fade">
                                      <p:cBhvr>
                                        <p:cTn id="115" dur="500"/>
                                        <p:tgtEl>
                                          <p:spTgt spid="72"/>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73"/>
                                        </p:tgtEl>
                                        <p:attrNameLst>
                                          <p:attrName>style.visibility</p:attrName>
                                        </p:attrNameLst>
                                      </p:cBhvr>
                                      <p:to>
                                        <p:strVal val="visible"/>
                                      </p:to>
                                    </p:set>
                                    <p:animEffect transition="in" filter="wipe(left)">
                                      <p:cBhvr>
                                        <p:cTn id="120" dur="500"/>
                                        <p:tgtEl>
                                          <p:spTgt spid="73"/>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74"/>
                                        </p:tgtEl>
                                        <p:attrNameLst>
                                          <p:attrName>style.visibility</p:attrName>
                                        </p:attrNameLst>
                                      </p:cBhvr>
                                      <p:to>
                                        <p:strVal val="visible"/>
                                      </p:to>
                                    </p:set>
                                    <p:animEffect transition="in" filter="wipe(left)">
                                      <p:cBhvr>
                                        <p:cTn id="125" dur="500"/>
                                        <p:tgtEl>
                                          <p:spTgt spid="7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75"/>
                                        </p:tgtEl>
                                        <p:attrNameLst>
                                          <p:attrName>style.visibility</p:attrName>
                                        </p:attrNameLst>
                                      </p:cBhvr>
                                      <p:to>
                                        <p:strVal val="visible"/>
                                      </p:to>
                                    </p:set>
                                    <p:animEffect transition="in" filter="fade">
                                      <p:cBhvr>
                                        <p:cTn id="130" dur="500"/>
                                        <p:tgtEl>
                                          <p:spTgt spid="75"/>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nodeType="clickEffect">
                                  <p:stCondLst>
                                    <p:cond delay="0"/>
                                  </p:stCondLst>
                                  <p:childTnLst>
                                    <p:set>
                                      <p:cBhvr>
                                        <p:cTn id="134" dur="1" fill="hold">
                                          <p:stCondLst>
                                            <p:cond delay="0"/>
                                          </p:stCondLst>
                                        </p:cTn>
                                        <p:tgtEl>
                                          <p:spTgt spid="76"/>
                                        </p:tgtEl>
                                        <p:attrNameLst>
                                          <p:attrName>style.visibility</p:attrName>
                                        </p:attrNameLst>
                                      </p:cBhvr>
                                      <p:to>
                                        <p:strVal val="visible"/>
                                      </p:to>
                                    </p:set>
                                    <p:animEffect transition="in" filter="wipe(left)">
                                      <p:cBhvr>
                                        <p:cTn id="135" dur="500"/>
                                        <p:tgtEl>
                                          <p:spTgt spid="76"/>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77"/>
                                        </p:tgtEl>
                                        <p:attrNameLst>
                                          <p:attrName>style.visibility</p:attrName>
                                        </p:attrNameLst>
                                      </p:cBhvr>
                                      <p:to>
                                        <p:strVal val="visible"/>
                                      </p:to>
                                    </p:set>
                                    <p:animEffect transition="in" filter="fade">
                                      <p:cBhvr>
                                        <p:cTn id="140" dur="500"/>
                                        <p:tgtEl>
                                          <p:spTgt spid="77"/>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78"/>
                                        </p:tgtEl>
                                        <p:attrNameLst>
                                          <p:attrName>style.visibility</p:attrName>
                                        </p:attrNameLst>
                                      </p:cBhvr>
                                      <p:to>
                                        <p:strVal val="visible"/>
                                      </p:to>
                                    </p:set>
                                    <p:animEffect transition="in" filter="wipe(left)">
                                      <p:cBhvr>
                                        <p:cTn id="145" dur="500"/>
                                        <p:tgtEl>
                                          <p:spTgt spid="78"/>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nodeType="clickEffect">
                                  <p:stCondLst>
                                    <p:cond delay="0"/>
                                  </p:stCondLst>
                                  <p:childTnLst>
                                    <p:set>
                                      <p:cBhvr>
                                        <p:cTn id="149" dur="1" fill="hold">
                                          <p:stCondLst>
                                            <p:cond delay="0"/>
                                          </p:stCondLst>
                                        </p:cTn>
                                        <p:tgtEl>
                                          <p:spTgt spid="79"/>
                                        </p:tgtEl>
                                        <p:attrNameLst>
                                          <p:attrName>style.visibility</p:attrName>
                                        </p:attrNameLst>
                                      </p:cBhvr>
                                      <p:to>
                                        <p:strVal val="visible"/>
                                      </p:to>
                                    </p:set>
                                    <p:animEffect transition="in" filter="wipe(left)">
                                      <p:cBhvr>
                                        <p:cTn id="150" dur="500"/>
                                        <p:tgtEl>
                                          <p:spTgt spid="79"/>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80"/>
                                        </p:tgtEl>
                                        <p:attrNameLst>
                                          <p:attrName>style.visibility</p:attrName>
                                        </p:attrNameLst>
                                      </p:cBhvr>
                                      <p:to>
                                        <p:strVal val="visible"/>
                                      </p:to>
                                    </p:set>
                                    <p:animEffect transition="in" filter="fade">
                                      <p:cBhvr>
                                        <p:cTn id="155" dur="500"/>
                                        <p:tgtEl>
                                          <p:spTgt spid="80"/>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84"/>
                                        </p:tgtEl>
                                        <p:attrNameLst>
                                          <p:attrName>style.visibility</p:attrName>
                                        </p:attrNameLst>
                                      </p:cBhvr>
                                      <p:to>
                                        <p:strVal val="visible"/>
                                      </p:to>
                                    </p:set>
                                    <p:animEffect transition="in" filter="fade">
                                      <p:cBhvr>
                                        <p:cTn id="160" dur="500"/>
                                        <p:tgtEl>
                                          <p:spTgt spid="84"/>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nodeType="clickEffect">
                                  <p:stCondLst>
                                    <p:cond delay="0"/>
                                  </p:stCondLst>
                                  <p:childTnLst>
                                    <p:set>
                                      <p:cBhvr>
                                        <p:cTn id="164" dur="1" fill="hold">
                                          <p:stCondLst>
                                            <p:cond delay="0"/>
                                          </p:stCondLst>
                                        </p:cTn>
                                        <p:tgtEl>
                                          <p:spTgt spid="85"/>
                                        </p:tgtEl>
                                        <p:attrNameLst>
                                          <p:attrName>style.visibility</p:attrName>
                                        </p:attrNameLst>
                                      </p:cBhvr>
                                      <p:to>
                                        <p:strVal val="visible"/>
                                      </p:to>
                                    </p:set>
                                    <p:animEffect transition="in" filter="wipe(left)">
                                      <p:cBhvr>
                                        <p:cTn id="165" dur="500"/>
                                        <p:tgtEl>
                                          <p:spTgt spid="85"/>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nodeType="clickEffect">
                                  <p:stCondLst>
                                    <p:cond delay="0"/>
                                  </p:stCondLst>
                                  <p:childTnLst>
                                    <p:set>
                                      <p:cBhvr>
                                        <p:cTn id="169" dur="1" fill="hold">
                                          <p:stCondLst>
                                            <p:cond delay="0"/>
                                          </p:stCondLst>
                                        </p:cTn>
                                        <p:tgtEl>
                                          <p:spTgt spid="86"/>
                                        </p:tgtEl>
                                        <p:attrNameLst>
                                          <p:attrName>style.visibility</p:attrName>
                                        </p:attrNameLst>
                                      </p:cBhvr>
                                      <p:to>
                                        <p:strVal val="visible"/>
                                      </p:to>
                                    </p:set>
                                    <p:animEffect transition="in" filter="wipe(left)">
                                      <p:cBhvr>
                                        <p:cTn id="170" dur="500"/>
                                        <p:tgtEl>
                                          <p:spTgt spid="86"/>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87"/>
                                        </p:tgtEl>
                                        <p:attrNameLst>
                                          <p:attrName>style.visibility</p:attrName>
                                        </p:attrNameLst>
                                      </p:cBhvr>
                                      <p:to>
                                        <p:strVal val="visible"/>
                                      </p:to>
                                    </p:set>
                                    <p:animEffect transition="in" filter="fade">
                                      <p:cBhvr>
                                        <p:cTn id="17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p:bldP spid="46" grpId="0"/>
      <p:bldP spid="54" grpId="0"/>
      <p:bldP spid="60" grpId="0"/>
      <p:bldP spid="63" grpId="0"/>
      <p:bldP spid="72" grpId="0"/>
      <p:bldP spid="75" grpId="0"/>
      <p:bldP spid="77" grpId="0"/>
      <p:bldP spid="80" grpId="0"/>
      <p:bldP spid="84" grpId="0"/>
      <p:bldP spid="8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83871DE-41E9-4ADC-B69E-9C020036E1A7}"/>
              </a:ext>
            </a:extLst>
          </p:cNvPr>
          <p:cNvSpPr/>
          <p:nvPr/>
        </p:nvSpPr>
        <p:spPr>
          <a:xfrm>
            <a:off x="101883" y="159433"/>
            <a:ext cx="11988234" cy="6698567"/>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grpSp>
        <p:nvGrpSpPr>
          <p:cNvPr id="18" name="Group 17">
            <a:extLst>
              <a:ext uri="{FF2B5EF4-FFF2-40B4-BE49-F238E27FC236}">
                <a16:creationId xmlns:a16="http://schemas.microsoft.com/office/drawing/2014/main" id="{8EABC368-8F46-4540-82BB-8D9FA65B93C0}"/>
              </a:ext>
            </a:extLst>
          </p:cNvPr>
          <p:cNvGrpSpPr/>
          <p:nvPr/>
        </p:nvGrpSpPr>
        <p:grpSpPr>
          <a:xfrm>
            <a:off x="1680568" y="188753"/>
            <a:ext cx="9390203" cy="757942"/>
            <a:chOff x="1877516" y="343499"/>
            <a:chExt cx="9390203" cy="757942"/>
          </a:xfrm>
        </p:grpSpPr>
        <p:pic>
          <p:nvPicPr>
            <p:cNvPr id="13" name="Picture 12">
              <a:extLst>
                <a:ext uri="{FF2B5EF4-FFF2-40B4-BE49-F238E27FC236}">
                  <a16:creationId xmlns:a16="http://schemas.microsoft.com/office/drawing/2014/main" id="{D3D38AB3-CFE4-4CDA-BAC5-2E91B1F822FD}"/>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1877516" y="343499"/>
              <a:ext cx="9390203" cy="757942"/>
            </a:xfrm>
            <a:prstGeom prst="rect">
              <a:avLst/>
            </a:prstGeom>
            <a:ln>
              <a:noFill/>
            </a:ln>
            <a:effectLst>
              <a:softEdge rad="112500"/>
            </a:effectLst>
          </p:spPr>
        </p:pic>
        <p:sp>
          <p:nvSpPr>
            <p:cNvPr id="2" name="TextBox 1">
              <a:extLst>
                <a:ext uri="{FF2B5EF4-FFF2-40B4-BE49-F238E27FC236}">
                  <a16:creationId xmlns:a16="http://schemas.microsoft.com/office/drawing/2014/main" id="{71B3D4AE-2986-45DE-8AC0-36B165DBAB1C}"/>
                </a:ext>
              </a:extLst>
            </p:cNvPr>
            <p:cNvSpPr txBox="1"/>
            <p:nvPr/>
          </p:nvSpPr>
          <p:spPr>
            <a:xfrm>
              <a:off x="1977776" y="445471"/>
              <a:ext cx="8730604" cy="553998"/>
            </a:xfrm>
            <a:prstGeom prst="rect">
              <a:avLst/>
            </a:prstGeom>
            <a:noFill/>
          </p:spPr>
          <p:txBody>
            <a:bodyPr wrap="square" rtlCol="0">
              <a:spAutoFit/>
            </a:bodyPr>
            <a:lstStyle/>
            <a:p>
              <a:pPr algn="ctr"/>
              <a:r>
                <a:rPr lang="vi-VN" sz="3000" dirty="0">
                  <a:solidFill>
                    <a:srgbClr val="002060"/>
                  </a:solidFill>
                  <a:latin typeface="iCiel Nabila" pitchFamily="2" charset="0"/>
                </a:rPr>
                <a:t>Phân tích cấu tạo câu ghép đoạn 2</a:t>
              </a:r>
              <a:endParaRPr lang="en-US" sz="3000" dirty="0">
                <a:solidFill>
                  <a:srgbClr val="002060"/>
                </a:solidFill>
                <a:latin typeface="iCiel Nabila" pitchFamily="2" charset="0"/>
              </a:endParaRPr>
            </a:p>
          </p:txBody>
        </p:sp>
      </p:grpSp>
      <p:sp>
        <p:nvSpPr>
          <p:cNvPr id="3" name="Rectangle 2">
            <a:extLst>
              <a:ext uri="{FF2B5EF4-FFF2-40B4-BE49-F238E27FC236}">
                <a16:creationId xmlns:a16="http://schemas.microsoft.com/office/drawing/2014/main" id="{6B2F87FF-C200-484B-A109-6CF244B58F3C}"/>
              </a:ext>
            </a:extLst>
          </p:cNvPr>
          <p:cNvSpPr/>
          <p:nvPr/>
        </p:nvSpPr>
        <p:spPr>
          <a:xfrm>
            <a:off x="505014" y="1542938"/>
            <a:ext cx="11181971" cy="3624838"/>
          </a:xfrm>
          <a:prstGeom prst="rect">
            <a:avLst/>
          </a:prstGeom>
        </p:spPr>
        <p:txBody>
          <a:bodyPr wrap="square">
            <a:spAutoFit/>
          </a:bodyPr>
          <a:lstStyle/>
          <a:p>
            <a:pPr algn="just">
              <a:lnSpc>
                <a:spcPct val="250000"/>
              </a:lnSpc>
            </a:pPr>
            <a:r>
              <a:rPr lang="vi-VN" sz="2400" b="1" dirty="0">
                <a:solidFill>
                  <a:srgbClr val="FF0000"/>
                </a:solidFill>
              </a:rPr>
              <a:t>(5) </a:t>
            </a:r>
            <a:r>
              <a:rPr lang="vi-VN" sz="2400" dirty="0"/>
              <a:t>Ở mảnh đất ấy, những ngày chợ phiên, dì tôi lại mua cho vài cái bánh rợm; đêm nằm với chú, chú gác chân lên tôi mà lẩy Kiều ngâm thơ; những tối liên hoan xã, nghe cái Tị hát chèo và đôi lúc lại được ngồi nói chuyện với Cún Con, nhắc lại những kỉ niệm đẹp đẽ thời thơ ấu.</a:t>
            </a:r>
          </a:p>
        </p:txBody>
      </p:sp>
      <p:cxnSp>
        <p:nvCxnSpPr>
          <p:cNvPr id="47" name="Straight Connector 46">
            <a:extLst>
              <a:ext uri="{FF2B5EF4-FFF2-40B4-BE49-F238E27FC236}">
                <a16:creationId xmlns:a16="http://schemas.microsoft.com/office/drawing/2014/main" id="{E6E0128B-409B-4E80-8C23-27DE28006B27}"/>
              </a:ext>
            </a:extLst>
          </p:cNvPr>
          <p:cNvCxnSpPr/>
          <p:nvPr/>
        </p:nvCxnSpPr>
        <p:spPr>
          <a:xfrm flipH="1">
            <a:off x="11572685" y="1941726"/>
            <a:ext cx="114300" cy="385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8303D41-F564-426E-B759-1DC7719B9BCC}"/>
              </a:ext>
            </a:extLst>
          </p:cNvPr>
          <p:cNvCxnSpPr/>
          <p:nvPr/>
        </p:nvCxnSpPr>
        <p:spPr>
          <a:xfrm flipH="1">
            <a:off x="9553385" y="2828912"/>
            <a:ext cx="114300" cy="385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20F03A0-5BE8-4857-83F2-DED1076231D8}"/>
              </a:ext>
            </a:extLst>
          </p:cNvPr>
          <p:cNvCxnSpPr/>
          <p:nvPr/>
        </p:nvCxnSpPr>
        <p:spPr>
          <a:xfrm flipH="1">
            <a:off x="4725570" y="3732426"/>
            <a:ext cx="114300" cy="385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407ACAB-5185-4BDC-964C-87BA8BC2E9EE}"/>
              </a:ext>
            </a:extLst>
          </p:cNvPr>
          <p:cNvCxnSpPr>
            <a:cxnSpLocks/>
          </p:cNvCxnSpPr>
          <p:nvPr/>
        </p:nvCxnSpPr>
        <p:spPr>
          <a:xfrm flipH="1">
            <a:off x="6637280" y="2358470"/>
            <a:ext cx="7658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AF09556-9DC6-4055-9263-FED7D8B532D1}"/>
              </a:ext>
            </a:extLst>
          </p:cNvPr>
          <p:cNvSpPr txBox="1"/>
          <p:nvPr/>
        </p:nvSpPr>
        <p:spPr>
          <a:xfrm>
            <a:off x="6601316" y="2410978"/>
            <a:ext cx="801823" cy="461665"/>
          </a:xfrm>
          <a:prstGeom prst="rect">
            <a:avLst/>
          </a:prstGeom>
          <a:noFill/>
        </p:spPr>
        <p:txBody>
          <a:bodyPr wrap="square" rtlCol="0">
            <a:spAutoFit/>
          </a:bodyPr>
          <a:lstStyle/>
          <a:p>
            <a:r>
              <a:rPr lang="vi-VN" sz="2400" b="1" dirty="0">
                <a:solidFill>
                  <a:srgbClr val="FF0000"/>
                </a:solidFill>
              </a:rPr>
              <a:t>CN1</a:t>
            </a:r>
            <a:endParaRPr lang="en-US" sz="2400" b="1" dirty="0">
              <a:solidFill>
                <a:srgbClr val="FF0000"/>
              </a:solidFill>
            </a:endParaRPr>
          </a:p>
        </p:txBody>
      </p:sp>
      <p:cxnSp>
        <p:nvCxnSpPr>
          <p:cNvPr id="56" name="Straight Connector 55">
            <a:extLst>
              <a:ext uri="{FF2B5EF4-FFF2-40B4-BE49-F238E27FC236}">
                <a16:creationId xmlns:a16="http://schemas.microsoft.com/office/drawing/2014/main" id="{568E5D3C-DE35-4985-8295-A9DBC2C7762B}"/>
              </a:ext>
            </a:extLst>
          </p:cNvPr>
          <p:cNvCxnSpPr>
            <a:cxnSpLocks/>
          </p:cNvCxnSpPr>
          <p:nvPr/>
        </p:nvCxnSpPr>
        <p:spPr>
          <a:xfrm flipH="1">
            <a:off x="7403140" y="2327286"/>
            <a:ext cx="4169545" cy="311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C449713-7BF5-4429-9294-99EF145C9A73}"/>
              </a:ext>
            </a:extLst>
          </p:cNvPr>
          <p:cNvCxnSpPr>
            <a:cxnSpLocks/>
          </p:cNvCxnSpPr>
          <p:nvPr/>
        </p:nvCxnSpPr>
        <p:spPr>
          <a:xfrm flipH="1">
            <a:off x="7403139" y="2410978"/>
            <a:ext cx="4169546" cy="24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13F8DB2-EB17-466F-8013-F386A758B525}"/>
              </a:ext>
            </a:extLst>
          </p:cNvPr>
          <p:cNvSpPr txBox="1"/>
          <p:nvPr/>
        </p:nvSpPr>
        <p:spPr>
          <a:xfrm>
            <a:off x="9275590" y="2411961"/>
            <a:ext cx="784189" cy="461665"/>
          </a:xfrm>
          <a:prstGeom prst="rect">
            <a:avLst/>
          </a:prstGeom>
          <a:noFill/>
        </p:spPr>
        <p:txBody>
          <a:bodyPr wrap="none" rtlCol="0">
            <a:spAutoFit/>
          </a:bodyPr>
          <a:lstStyle/>
          <a:p>
            <a:r>
              <a:rPr lang="vi-VN" sz="2400" b="1">
                <a:solidFill>
                  <a:srgbClr val="FF0000"/>
                </a:solidFill>
              </a:rPr>
              <a:t>VN1</a:t>
            </a:r>
            <a:endParaRPr lang="en-US" sz="2400" b="1" dirty="0">
              <a:solidFill>
                <a:srgbClr val="FF0000"/>
              </a:solidFill>
            </a:endParaRPr>
          </a:p>
        </p:txBody>
      </p:sp>
      <p:cxnSp>
        <p:nvCxnSpPr>
          <p:cNvPr id="67" name="Straight Connector 66">
            <a:extLst>
              <a:ext uri="{FF2B5EF4-FFF2-40B4-BE49-F238E27FC236}">
                <a16:creationId xmlns:a16="http://schemas.microsoft.com/office/drawing/2014/main" id="{75538431-0157-425D-8E2D-EC489E2BFEC2}"/>
              </a:ext>
            </a:extLst>
          </p:cNvPr>
          <p:cNvCxnSpPr>
            <a:cxnSpLocks/>
          </p:cNvCxnSpPr>
          <p:nvPr/>
        </p:nvCxnSpPr>
        <p:spPr>
          <a:xfrm flipH="1">
            <a:off x="3378790" y="3270390"/>
            <a:ext cx="4132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EB9CCF5F-825D-4C50-AB20-AC373543CE33}"/>
              </a:ext>
            </a:extLst>
          </p:cNvPr>
          <p:cNvSpPr txBox="1"/>
          <p:nvPr/>
        </p:nvSpPr>
        <p:spPr>
          <a:xfrm>
            <a:off x="3214552" y="3322898"/>
            <a:ext cx="801823" cy="461665"/>
          </a:xfrm>
          <a:prstGeom prst="rect">
            <a:avLst/>
          </a:prstGeom>
          <a:noFill/>
        </p:spPr>
        <p:txBody>
          <a:bodyPr wrap="none" rtlCol="0">
            <a:spAutoFit/>
          </a:bodyPr>
          <a:lstStyle/>
          <a:p>
            <a:r>
              <a:rPr lang="vi-VN" sz="2400" b="1" dirty="0">
                <a:solidFill>
                  <a:srgbClr val="FF0000"/>
                </a:solidFill>
              </a:rPr>
              <a:t>CN2</a:t>
            </a:r>
            <a:endParaRPr lang="en-US" sz="2400" b="1" dirty="0">
              <a:solidFill>
                <a:srgbClr val="FF0000"/>
              </a:solidFill>
            </a:endParaRPr>
          </a:p>
        </p:txBody>
      </p:sp>
      <p:cxnSp>
        <p:nvCxnSpPr>
          <p:cNvPr id="69" name="Straight Connector 68">
            <a:extLst>
              <a:ext uri="{FF2B5EF4-FFF2-40B4-BE49-F238E27FC236}">
                <a16:creationId xmlns:a16="http://schemas.microsoft.com/office/drawing/2014/main" id="{85ACAD74-A249-48BB-8EA6-38BC27A81ECB}"/>
              </a:ext>
            </a:extLst>
          </p:cNvPr>
          <p:cNvCxnSpPr>
            <a:cxnSpLocks/>
          </p:cNvCxnSpPr>
          <p:nvPr/>
        </p:nvCxnSpPr>
        <p:spPr>
          <a:xfrm flipH="1">
            <a:off x="3901306" y="3226510"/>
            <a:ext cx="5374284" cy="205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7BBABD-97BE-42E5-9277-F9D504895DDC}"/>
              </a:ext>
            </a:extLst>
          </p:cNvPr>
          <p:cNvCxnSpPr>
            <a:cxnSpLocks/>
          </p:cNvCxnSpPr>
          <p:nvPr/>
        </p:nvCxnSpPr>
        <p:spPr>
          <a:xfrm flipH="1">
            <a:off x="3951435" y="3322898"/>
            <a:ext cx="5324155" cy="24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A6322FFE-28B7-4A5F-8AE0-A9F95B285102}"/>
              </a:ext>
            </a:extLst>
          </p:cNvPr>
          <p:cNvSpPr txBox="1"/>
          <p:nvPr/>
        </p:nvSpPr>
        <p:spPr>
          <a:xfrm>
            <a:off x="6146130" y="3377963"/>
            <a:ext cx="784189" cy="461665"/>
          </a:xfrm>
          <a:prstGeom prst="rect">
            <a:avLst/>
          </a:prstGeom>
          <a:noFill/>
        </p:spPr>
        <p:txBody>
          <a:bodyPr wrap="none" rtlCol="0">
            <a:spAutoFit/>
          </a:bodyPr>
          <a:lstStyle/>
          <a:p>
            <a:r>
              <a:rPr lang="vi-VN" sz="2400" b="1" dirty="0">
                <a:solidFill>
                  <a:srgbClr val="FF0000"/>
                </a:solidFill>
              </a:rPr>
              <a:t>VN2</a:t>
            </a:r>
            <a:endParaRPr lang="en-US" sz="2400" b="1" dirty="0">
              <a:solidFill>
                <a:srgbClr val="FF0000"/>
              </a:solidFill>
            </a:endParaRPr>
          </a:p>
        </p:txBody>
      </p:sp>
      <p:sp>
        <p:nvSpPr>
          <p:cNvPr id="83" name="TextBox 82">
            <a:extLst>
              <a:ext uri="{FF2B5EF4-FFF2-40B4-BE49-F238E27FC236}">
                <a16:creationId xmlns:a16="http://schemas.microsoft.com/office/drawing/2014/main" id="{CDC35C5E-C8AA-4311-A500-E91B6E1D1543}"/>
              </a:ext>
            </a:extLst>
          </p:cNvPr>
          <p:cNvSpPr txBox="1"/>
          <p:nvPr/>
        </p:nvSpPr>
        <p:spPr>
          <a:xfrm>
            <a:off x="472462" y="4275013"/>
            <a:ext cx="1552028" cy="461665"/>
          </a:xfrm>
          <a:prstGeom prst="rect">
            <a:avLst/>
          </a:prstGeom>
          <a:noFill/>
        </p:spPr>
        <p:txBody>
          <a:bodyPr wrap="none" rtlCol="0">
            <a:spAutoFit/>
          </a:bodyPr>
          <a:lstStyle/>
          <a:p>
            <a:r>
              <a:rPr lang="vi-VN" sz="2400" b="1" dirty="0">
                <a:solidFill>
                  <a:srgbClr val="FF0000"/>
                </a:solidFill>
              </a:rPr>
              <a:t>CN3 (Tôi)</a:t>
            </a:r>
            <a:endParaRPr lang="en-US" sz="2400" b="1" dirty="0">
              <a:solidFill>
                <a:srgbClr val="FF0000"/>
              </a:solidFill>
            </a:endParaRPr>
          </a:p>
        </p:txBody>
      </p:sp>
      <p:cxnSp>
        <p:nvCxnSpPr>
          <p:cNvPr id="88" name="Straight Connector 87">
            <a:extLst>
              <a:ext uri="{FF2B5EF4-FFF2-40B4-BE49-F238E27FC236}">
                <a16:creationId xmlns:a16="http://schemas.microsoft.com/office/drawing/2014/main" id="{F26A6E06-9E4F-4911-878F-E84F67195A8D}"/>
              </a:ext>
            </a:extLst>
          </p:cNvPr>
          <p:cNvCxnSpPr>
            <a:cxnSpLocks/>
          </p:cNvCxnSpPr>
          <p:nvPr/>
        </p:nvCxnSpPr>
        <p:spPr>
          <a:xfrm flipH="1">
            <a:off x="1930617" y="4198166"/>
            <a:ext cx="2794953" cy="9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8AF5AAD-B81F-479E-9B1B-7D9C47B75615}"/>
              </a:ext>
            </a:extLst>
          </p:cNvPr>
          <p:cNvCxnSpPr>
            <a:cxnSpLocks/>
          </p:cNvCxnSpPr>
          <p:nvPr/>
        </p:nvCxnSpPr>
        <p:spPr>
          <a:xfrm flipH="1">
            <a:off x="1980747" y="4275013"/>
            <a:ext cx="2744823" cy="24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D900D35D-6F57-4681-993A-E29CB2E558D1}"/>
              </a:ext>
            </a:extLst>
          </p:cNvPr>
          <p:cNvSpPr txBox="1"/>
          <p:nvPr/>
        </p:nvSpPr>
        <p:spPr>
          <a:xfrm>
            <a:off x="2607833" y="4299353"/>
            <a:ext cx="784189" cy="461665"/>
          </a:xfrm>
          <a:prstGeom prst="rect">
            <a:avLst/>
          </a:prstGeom>
          <a:noFill/>
        </p:spPr>
        <p:txBody>
          <a:bodyPr wrap="none" rtlCol="0">
            <a:spAutoFit/>
          </a:bodyPr>
          <a:lstStyle/>
          <a:p>
            <a:r>
              <a:rPr lang="vi-VN" sz="2400" b="1" dirty="0">
                <a:solidFill>
                  <a:srgbClr val="FF0000"/>
                </a:solidFill>
              </a:rPr>
              <a:t>VN3</a:t>
            </a:r>
            <a:endParaRPr lang="en-US" sz="2400" b="1" dirty="0">
              <a:solidFill>
                <a:srgbClr val="FF0000"/>
              </a:solidFill>
            </a:endParaRPr>
          </a:p>
        </p:txBody>
      </p:sp>
      <p:sp>
        <p:nvSpPr>
          <p:cNvPr id="92" name="TextBox 91">
            <a:extLst>
              <a:ext uri="{FF2B5EF4-FFF2-40B4-BE49-F238E27FC236}">
                <a16:creationId xmlns:a16="http://schemas.microsoft.com/office/drawing/2014/main" id="{5A57608A-F464-471C-AC59-655208E37AF2}"/>
              </a:ext>
            </a:extLst>
          </p:cNvPr>
          <p:cNvSpPr txBox="1"/>
          <p:nvPr/>
        </p:nvSpPr>
        <p:spPr>
          <a:xfrm>
            <a:off x="4996431" y="4287183"/>
            <a:ext cx="1552028" cy="461665"/>
          </a:xfrm>
          <a:prstGeom prst="rect">
            <a:avLst/>
          </a:prstGeom>
          <a:noFill/>
        </p:spPr>
        <p:txBody>
          <a:bodyPr wrap="none" rtlCol="0">
            <a:spAutoFit/>
          </a:bodyPr>
          <a:lstStyle/>
          <a:p>
            <a:r>
              <a:rPr lang="vi-VN" sz="2400" b="1" dirty="0">
                <a:solidFill>
                  <a:srgbClr val="FF0000"/>
                </a:solidFill>
              </a:rPr>
              <a:t>CN4 (Tôi)</a:t>
            </a:r>
            <a:endParaRPr lang="en-US" sz="2400" b="1" dirty="0">
              <a:solidFill>
                <a:srgbClr val="FF0000"/>
              </a:solidFill>
            </a:endParaRPr>
          </a:p>
        </p:txBody>
      </p:sp>
      <p:cxnSp>
        <p:nvCxnSpPr>
          <p:cNvPr id="93" name="Straight Connector 92">
            <a:extLst>
              <a:ext uri="{FF2B5EF4-FFF2-40B4-BE49-F238E27FC236}">
                <a16:creationId xmlns:a16="http://schemas.microsoft.com/office/drawing/2014/main" id="{C001E6C7-4C3D-4079-960E-6090B13F5FE9}"/>
              </a:ext>
            </a:extLst>
          </p:cNvPr>
          <p:cNvCxnSpPr>
            <a:cxnSpLocks/>
          </p:cNvCxnSpPr>
          <p:nvPr/>
        </p:nvCxnSpPr>
        <p:spPr>
          <a:xfrm flipH="1" flipV="1">
            <a:off x="6240052" y="4221153"/>
            <a:ext cx="533263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84C4B70-6E4D-479D-8794-A9693F0FB302}"/>
              </a:ext>
            </a:extLst>
          </p:cNvPr>
          <p:cNvCxnSpPr>
            <a:cxnSpLocks/>
          </p:cNvCxnSpPr>
          <p:nvPr/>
        </p:nvCxnSpPr>
        <p:spPr>
          <a:xfrm flipH="1">
            <a:off x="6290182" y="4321380"/>
            <a:ext cx="52825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0ACC93CC-19EB-4814-8059-F0D3F1329E13}"/>
              </a:ext>
            </a:extLst>
          </p:cNvPr>
          <p:cNvSpPr txBox="1"/>
          <p:nvPr/>
        </p:nvSpPr>
        <p:spPr>
          <a:xfrm>
            <a:off x="6917268" y="4321380"/>
            <a:ext cx="784189" cy="461665"/>
          </a:xfrm>
          <a:prstGeom prst="rect">
            <a:avLst/>
          </a:prstGeom>
          <a:noFill/>
        </p:spPr>
        <p:txBody>
          <a:bodyPr wrap="none" rtlCol="0">
            <a:spAutoFit/>
          </a:bodyPr>
          <a:lstStyle/>
          <a:p>
            <a:r>
              <a:rPr lang="vi-VN" sz="2400" b="1" dirty="0">
                <a:solidFill>
                  <a:srgbClr val="FF0000"/>
                </a:solidFill>
              </a:rPr>
              <a:t>VN4</a:t>
            </a:r>
            <a:endParaRPr lang="en-US" sz="2400" b="1" dirty="0">
              <a:solidFill>
                <a:srgbClr val="FF0000"/>
              </a:solidFill>
            </a:endParaRPr>
          </a:p>
        </p:txBody>
      </p:sp>
      <p:cxnSp>
        <p:nvCxnSpPr>
          <p:cNvPr id="96" name="Straight Connector 95">
            <a:extLst>
              <a:ext uri="{FF2B5EF4-FFF2-40B4-BE49-F238E27FC236}">
                <a16:creationId xmlns:a16="http://schemas.microsoft.com/office/drawing/2014/main" id="{EB4C64EE-EAC9-4ADF-AF75-E924BF090AE1}"/>
              </a:ext>
            </a:extLst>
          </p:cNvPr>
          <p:cNvCxnSpPr>
            <a:cxnSpLocks/>
          </p:cNvCxnSpPr>
          <p:nvPr/>
        </p:nvCxnSpPr>
        <p:spPr>
          <a:xfrm flipH="1" flipV="1">
            <a:off x="687408" y="5120056"/>
            <a:ext cx="533263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6A9A7CC-B9B4-42C6-96A6-30DC352FA79B}"/>
              </a:ext>
            </a:extLst>
          </p:cNvPr>
          <p:cNvCxnSpPr>
            <a:cxnSpLocks/>
          </p:cNvCxnSpPr>
          <p:nvPr/>
        </p:nvCxnSpPr>
        <p:spPr>
          <a:xfrm flipH="1">
            <a:off x="737538" y="5220283"/>
            <a:ext cx="52825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019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up)">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up)">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left)">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left)">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wipe(left)">
                                      <p:cBhvr>
                                        <p:cTn id="47" dur="500"/>
                                        <p:tgtEl>
                                          <p:spTgt spid="6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500"/>
                                        <p:tgtEl>
                                          <p:spTgt spid="6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wipe(left)">
                                      <p:cBhvr>
                                        <p:cTn id="57" dur="500"/>
                                        <p:tgtEl>
                                          <p:spTgt spid="6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wipe(left)">
                                      <p:cBhvr>
                                        <p:cTn id="62" dur="500"/>
                                        <p:tgtEl>
                                          <p:spTgt spid="7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fade">
                                      <p:cBhvr>
                                        <p:cTn id="67" dur="500"/>
                                        <p:tgtEl>
                                          <p:spTgt spid="8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fade">
                                      <p:cBhvr>
                                        <p:cTn id="72" dur="500"/>
                                        <p:tgtEl>
                                          <p:spTgt spid="8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88"/>
                                        </p:tgtEl>
                                        <p:attrNameLst>
                                          <p:attrName>style.visibility</p:attrName>
                                        </p:attrNameLst>
                                      </p:cBhvr>
                                      <p:to>
                                        <p:strVal val="visible"/>
                                      </p:to>
                                    </p:set>
                                    <p:animEffect transition="in" filter="wipe(left)">
                                      <p:cBhvr>
                                        <p:cTn id="77" dur="500"/>
                                        <p:tgtEl>
                                          <p:spTgt spid="8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wipe(left)">
                                      <p:cBhvr>
                                        <p:cTn id="82" dur="500"/>
                                        <p:tgtEl>
                                          <p:spTgt spid="8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90"/>
                                        </p:tgtEl>
                                        <p:attrNameLst>
                                          <p:attrName>style.visibility</p:attrName>
                                        </p:attrNameLst>
                                      </p:cBhvr>
                                      <p:to>
                                        <p:strVal val="visible"/>
                                      </p:to>
                                    </p:set>
                                    <p:animEffect transition="in" filter="fade">
                                      <p:cBhvr>
                                        <p:cTn id="87" dur="500"/>
                                        <p:tgtEl>
                                          <p:spTgt spid="9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2"/>
                                        </p:tgtEl>
                                        <p:attrNameLst>
                                          <p:attrName>style.visibility</p:attrName>
                                        </p:attrNameLst>
                                      </p:cBhvr>
                                      <p:to>
                                        <p:strVal val="visible"/>
                                      </p:to>
                                    </p:set>
                                    <p:animEffect transition="in" filter="fade">
                                      <p:cBhvr>
                                        <p:cTn id="92" dur="500"/>
                                        <p:tgtEl>
                                          <p:spTgt spid="9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wipe(left)">
                                      <p:cBhvr>
                                        <p:cTn id="97" dur="500"/>
                                        <p:tgtEl>
                                          <p:spTgt spid="9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94"/>
                                        </p:tgtEl>
                                        <p:attrNameLst>
                                          <p:attrName>style.visibility</p:attrName>
                                        </p:attrNameLst>
                                      </p:cBhvr>
                                      <p:to>
                                        <p:strVal val="visible"/>
                                      </p:to>
                                    </p:set>
                                    <p:animEffect transition="in" filter="wipe(left)">
                                      <p:cBhvr>
                                        <p:cTn id="102" dur="500"/>
                                        <p:tgtEl>
                                          <p:spTgt spid="9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95"/>
                                        </p:tgtEl>
                                        <p:attrNameLst>
                                          <p:attrName>style.visibility</p:attrName>
                                        </p:attrNameLst>
                                      </p:cBhvr>
                                      <p:to>
                                        <p:strVal val="visible"/>
                                      </p:to>
                                    </p:set>
                                    <p:animEffect transition="in" filter="fade">
                                      <p:cBhvr>
                                        <p:cTn id="107" dur="500"/>
                                        <p:tgtEl>
                                          <p:spTgt spid="95"/>
                                        </p:tgtEl>
                                      </p:cBhvr>
                                    </p:animEffect>
                                  </p:childTnLst>
                                </p:cTn>
                              </p:par>
                              <p:par>
                                <p:cTn id="108" presetID="22" presetClass="entr" presetSubtype="8" fill="hold" nodeType="withEffect">
                                  <p:stCondLst>
                                    <p:cond delay="0"/>
                                  </p:stCondLst>
                                  <p:childTnLst>
                                    <p:set>
                                      <p:cBhvr>
                                        <p:cTn id="109" dur="1" fill="hold">
                                          <p:stCondLst>
                                            <p:cond delay="0"/>
                                          </p:stCondLst>
                                        </p:cTn>
                                        <p:tgtEl>
                                          <p:spTgt spid="96"/>
                                        </p:tgtEl>
                                        <p:attrNameLst>
                                          <p:attrName>style.visibility</p:attrName>
                                        </p:attrNameLst>
                                      </p:cBhvr>
                                      <p:to>
                                        <p:strVal val="visible"/>
                                      </p:to>
                                    </p:set>
                                    <p:animEffect transition="in" filter="wipe(left)">
                                      <p:cBhvr>
                                        <p:cTn id="110" dur="500"/>
                                        <p:tgtEl>
                                          <p:spTgt spid="96"/>
                                        </p:tgtEl>
                                      </p:cBhvr>
                                    </p:animEffect>
                                  </p:childTnLst>
                                </p:cTn>
                              </p:par>
                              <p:par>
                                <p:cTn id="111" presetID="22" presetClass="entr" presetSubtype="8" fill="hold" nodeType="withEffect">
                                  <p:stCondLst>
                                    <p:cond delay="0"/>
                                  </p:stCondLst>
                                  <p:childTnLst>
                                    <p:set>
                                      <p:cBhvr>
                                        <p:cTn id="112" dur="1" fill="hold">
                                          <p:stCondLst>
                                            <p:cond delay="0"/>
                                          </p:stCondLst>
                                        </p:cTn>
                                        <p:tgtEl>
                                          <p:spTgt spid="97"/>
                                        </p:tgtEl>
                                        <p:attrNameLst>
                                          <p:attrName>style.visibility</p:attrName>
                                        </p:attrNameLst>
                                      </p:cBhvr>
                                      <p:to>
                                        <p:strVal val="visible"/>
                                      </p:to>
                                    </p:set>
                                    <p:animEffect transition="in" filter="wipe(left)">
                                      <p:cBhvr>
                                        <p:cTn id="11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6" grpId="0"/>
      <p:bldP spid="68" grpId="0"/>
      <p:bldP spid="81" grpId="0"/>
      <p:bldP spid="83" grpId="0"/>
      <p:bldP spid="90" grpId="0"/>
      <p:bldP spid="92" grpId="0"/>
      <p:bldP spid="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83871DE-41E9-4ADC-B69E-9C020036E1A7}"/>
              </a:ext>
            </a:extLst>
          </p:cNvPr>
          <p:cNvSpPr/>
          <p:nvPr/>
        </p:nvSpPr>
        <p:spPr>
          <a:xfrm>
            <a:off x="101883" y="159433"/>
            <a:ext cx="11988234" cy="6698567"/>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grpSp>
        <p:nvGrpSpPr>
          <p:cNvPr id="18" name="Group 17">
            <a:extLst>
              <a:ext uri="{FF2B5EF4-FFF2-40B4-BE49-F238E27FC236}">
                <a16:creationId xmlns:a16="http://schemas.microsoft.com/office/drawing/2014/main" id="{8EABC368-8F46-4540-82BB-8D9FA65B93C0}"/>
              </a:ext>
            </a:extLst>
          </p:cNvPr>
          <p:cNvGrpSpPr/>
          <p:nvPr/>
        </p:nvGrpSpPr>
        <p:grpSpPr>
          <a:xfrm>
            <a:off x="731675" y="213499"/>
            <a:ext cx="10790531" cy="757942"/>
            <a:chOff x="928623" y="368245"/>
            <a:chExt cx="10790531" cy="757942"/>
          </a:xfrm>
        </p:grpSpPr>
        <p:pic>
          <p:nvPicPr>
            <p:cNvPr id="13" name="Picture 12">
              <a:extLst>
                <a:ext uri="{FF2B5EF4-FFF2-40B4-BE49-F238E27FC236}">
                  <a16:creationId xmlns:a16="http://schemas.microsoft.com/office/drawing/2014/main" id="{D3D38AB3-CFE4-4CDA-BAC5-2E91B1F822FD}"/>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928623" y="368245"/>
              <a:ext cx="10790531" cy="757942"/>
            </a:xfrm>
            <a:prstGeom prst="rect">
              <a:avLst/>
            </a:prstGeom>
            <a:ln>
              <a:noFill/>
            </a:ln>
            <a:effectLst>
              <a:softEdge rad="112500"/>
            </a:effectLst>
          </p:spPr>
        </p:pic>
        <p:sp>
          <p:nvSpPr>
            <p:cNvPr id="2" name="TextBox 1">
              <a:extLst>
                <a:ext uri="{FF2B5EF4-FFF2-40B4-BE49-F238E27FC236}">
                  <a16:creationId xmlns:a16="http://schemas.microsoft.com/office/drawing/2014/main" id="{71B3D4AE-2986-45DE-8AC0-36B165DBAB1C}"/>
                </a:ext>
              </a:extLst>
            </p:cNvPr>
            <p:cNvSpPr txBox="1"/>
            <p:nvPr/>
          </p:nvSpPr>
          <p:spPr>
            <a:xfrm>
              <a:off x="1117619" y="531299"/>
              <a:ext cx="10539654" cy="553998"/>
            </a:xfrm>
            <a:prstGeom prst="rect">
              <a:avLst/>
            </a:prstGeom>
            <a:noFill/>
          </p:spPr>
          <p:txBody>
            <a:bodyPr wrap="square" rtlCol="0">
              <a:spAutoFit/>
            </a:bodyPr>
            <a:lstStyle/>
            <a:p>
              <a:pPr algn="ctr"/>
              <a:r>
                <a:rPr lang="vi-VN" sz="3000" dirty="0">
                  <a:solidFill>
                    <a:srgbClr val="002060"/>
                  </a:solidFill>
                  <a:latin typeface="iCiel Nabila" pitchFamily="2" charset="0"/>
                </a:rPr>
                <a:t>d) Tìm các từ ngữ được lặp lại có tác dụng liên kết câu.</a:t>
              </a:r>
              <a:endParaRPr lang="en-US" sz="3000" dirty="0">
                <a:solidFill>
                  <a:srgbClr val="002060"/>
                </a:solidFill>
                <a:latin typeface="iCiel Nabila" pitchFamily="2" charset="0"/>
              </a:endParaRPr>
            </a:p>
          </p:txBody>
        </p:sp>
      </p:grpSp>
      <p:pic>
        <p:nvPicPr>
          <p:cNvPr id="23" name="Picture 22" descr="A picture containing plant&#10;&#10;Description automatically generated">
            <a:extLst>
              <a:ext uri="{FF2B5EF4-FFF2-40B4-BE49-F238E27FC236}">
                <a16:creationId xmlns:a16="http://schemas.microsoft.com/office/drawing/2014/main" id="{61BE7F12-F8F3-42AD-B3D6-B5791CD1E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83" y="5665623"/>
            <a:ext cx="1335031" cy="1032944"/>
          </a:xfrm>
          <a:prstGeom prst="rect">
            <a:avLst/>
          </a:prstGeom>
        </p:spPr>
      </p:pic>
      <p:pic>
        <p:nvPicPr>
          <p:cNvPr id="24" name="Picture 23">
            <a:extLst>
              <a:ext uri="{FF2B5EF4-FFF2-40B4-BE49-F238E27FC236}">
                <a16:creationId xmlns:a16="http://schemas.microsoft.com/office/drawing/2014/main" id="{A2B94F52-BCB3-45A8-B356-3B2BA1B5992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265181" y="778257"/>
            <a:ext cx="1257025" cy="793122"/>
          </a:xfrm>
          <a:prstGeom prst="rect">
            <a:avLst/>
          </a:prstGeom>
        </p:spPr>
      </p:pic>
      <p:sp>
        <p:nvSpPr>
          <p:cNvPr id="3" name="Rectangle 2">
            <a:extLst>
              <a:ext uri="{FF2B5EF4-FFF2-40B4-BE49-F238E27FC236}">
                <a16:creationId xmlns:a16="http://schemas.microsoft.com/office/drawing/2014/main" id="{A15D3505-7952-4D8B-A603-5E19CBA49D9C}"/>
              </a:ext>
            </a:extLst>
          </p:cNvPr>
          <p:cNvSpPr/>
          <p:nvPr/>
        </p:nvSpPr>
        <p:spPr>
          <a:xfrm>
            <a:off x="438150" y="1098158"/>
            <a:ext cx="11315700" cy="5755422"/>
          </a:xfrm>
          <a:prstGeom prst="rect">
            <a:avLst/>
          </a:prstGeom>
        </p:spPr>
        <p:txBody>
          <a:bodyPr wrap="square">
            <a:spAutoFit/>
          </a:bodyPr>
          <a:lstStyle/>
          <a:p>
            <a:pPr algn="ctr"/>
            <a:r>
              <a:rPr lang="vi-VN" sz="3200" b="1" dirty="0">
                <a:solidFill>
                  <a:srgbClr val="FF0000"/>
                </a:solidFill>
                <a:latin typeface="iCiel Nabila" pitchFamily="2" charset="0"/>
              </a:rPr>
              <a:t>Tình quê hương</a:t>
            </a:r>
            <a:endParaRPr lang="vi-VN" sz="3200" dirty="0">
              <a:solidFill>
                <a:srgbClr val="FF0000"/>
              </a:solidFill>
              <a:latin typeface="iCiel Nabila" pitchFamily="2" charset="0"/>
            </a:endParaRPr>
          </a:p>
          <a:p>
            <a:pPr algn="just"/>
            <a:r>
              <a:rPr lang="vi-VN" sz="2400" dirty="0"/>
              <a:t>    </a:t>
            </a:r>
            <a:r>
              <a:rPr lang="vi-VN" sz="2400" b="1" dirty="0">
                <a:solidFill>
                  <a:srgbClr val="FF0000"/>
                </a:solidFill>
              </a:rPr>
              <a:t>(1)</a:t>
            </a:r>
            <a:r>
              <a:rPr lang="vi-VN" sz="2400" dirty="0"/>
              <a:t> Làng quê tôi đã khuất hẳn nhưng tôi vẫn đăm đắm nhìn theo. </a:t>
            </a:r>
            <a:r>
              <a:rPr lang="vi-VN" sz="2400" b="1" dirty="0">
                <a:solidFill>
                  <a:srgbClr val="FF0000"/>
                </a:solidFill>
              </a:rPr>
              <a:t>(2)</a:t>
            </a:r>
            <a:r>
              <a:rPr lang="vi-VN" sz="2400" dirty="0"/>
              <a:t> Tôi đã đi nhiều nơi, đóng quân nhiều chỗ phong cảnh đẹp hơn đây nhiều, nhân dân coi tôi như người làng và cũng có những người yêu tôi tha thiết, nhưng sao sức quyến rũ, nhớ thương vẫn không mãnh liệt, day dứt bằng mảnh đất cọc cằn này.</a:t>
            </a:r>
          </a:p>
          <a:p>
            <a:pPr algn="just"/>
            <a:r>
              <a:rPr lang="vi-VN" sz="2400" dirty="0"/>
              <a:t>   </a:t>
            </a:r>
            <a:r>
              <a:rPr lang="vi-VN" sz="2400" b="1" dirty="0">
                <a:solidFill>
                  <a:srgbClr val="FF0000"/>
                </a:solidFill>
              </a:rPr>
              <a:t> (3)</a:t>
            </a:r>
            <a:r>
              <a:rPr lang="vi-VN" sz="2400" dirty="0"/>
              <a:t> Làng mạc bị tàn phá nhưng mảnh đất quê hương vẫn đủ sức nuôi sống tôi như ngày xưa, nếu tôi có ngày trở về. </a:t>
            </a:r>
            <a:r>
              <a:rPr lang="vi-VN" sz="2400" b="1" dirty="0">
                <a:solidFill>
                  <a:srgbClr val="FF0000"/>
                </a:solidFill>
              </a:rPr>
              <a:t>(4)</a:t>
            </a:r>
            <a:r>
              <a:rPr lang="vi-VN" sz="2400" dirty="0"/>
              <a:t> Ở mảnh đất ấy, tháng giêng, tôi đi đốt bãi, đào ổ chuột; tháng tám nước lên, tôi đánh giậm, úp cá, đơm tép; tháng chín, tháng mười, đi móc con da dưới vệ sông. </a:t>
            </a:r>
            <a:r>
              <a:rPr lang="vi-VN" sz="2400" b="1" dirty="0">
                <a:solidFill>
                  <a:srgbClr val="FF0000"/>
                </a:solidFill>
              </a:rPr>
              <a:t>(5) </a:t>
            </a:r>
            <a:r>
              <a:rPr lang="vi-VN" sz="2400" dirty="0"/>
              <a:t>Ở mảnh đất ấy, những ngày chợ phiên, dì tôi lại mua cho vài cái bánh rợm; đêm nằm với chú, chú gác chân lên tôi mà lẩy Kiều ngâm thơ; những tối liên hoan xã, nghe cái Tị hát chèo và đôi lúc lại được ngồi nói chuyện với Cún Con, nhắc lại những kỉ niệm đẹp đẽ thời thơ ấu.</a:t>
            </a:r>
          </a:p>
          <a:p>
            <a:pPr algn="r"/>
            <a:br>
              <a:rPr lang="vi-VN" sz="2400" dirty="0"/>
            </a:br>
            <a:br>
              <a:rPr lang="vi-VN" sz="2400" dirty="0"/>
            </a:br>
            <a:endParaRPr lang="en-US" sz="2400" dirty="0"/>
          </a:p>
        </p:txBody>
      </p:sp>
      <p:sp>
        <p:nvSpPr>
          <p:cNvPr id="4" name="Rectangle 3">
            <a:extLst>
              <a:ext uri="{FF2B5EF4-FFF2-40B4-BE49-F238E27FC236}">
                <a16:creationId xmlns:a16="http://schemas.microsoft.com/office/drawing/2014/main" id="{FB2135C0-55DB-45B9-92C6-1DDB2044B4DD}"/>
              </a:ext>
            </a:extLst>
          </p:cNvPr>
          <p:cNvSpPr/>
          <p:nvPr/>
        </p:nvSpPr>
        <p:spPr>
          <a:xfrm>
            <a:off x="2712970" y="1602911"/>
            <a:ext cx="510076" cy="461665"/>
          </a:xfrm>
          <a:prstGeom prst="rect">
            <a:avLst/>
          </a:prstGeom>
        </p:spPr>
        <p:txBody>
          <a:bodyPr wrap="none">
            <a:spAutoFit/>
          </a:bodyPr>
          <a:lstStyle/>
          <a:p>
            <a:r>
              <a:rPr lang="vi-VN" sz="2400" dirty="0">
                <a:solidFill>
                  <a:srgbClr val="FF0000"/>
                </a:solidFill>
              </a:rPr>
              <a:t>tôi</a:t>
            </a:r>
            <a:endParaRPr lang="en-US" sz="2400" dirty="0">
              <a:solidFill>
                <a:srgbClr val="FF0000"/>
              </a:solidFill>
            </a:endParaRPr>
          </a:p>
        </p:txBody>
      </p:sp>
      <p:sp>
        <p:nvSpPr>
          <p:cNvPr id="11" name="Rectangle 10">
            <a:extLst>
              <a:ext uri="{FF2B5EF4-FFF2-40B4-BE49-F238E27FC236}">
                <a16:creationId xmlns:a16="http://schemas.microsoft.com/office/drawing/2014/main" id="{AC0E5F94-666A-45A1-AA75-7DFDFBFCBCAB}"/>
              </a:ext>
            </a:extLst>
          </p:cNvPr>
          <p:cNvSpPr/>
          <p:nvPr/>
        </p:nvSpPr>
        <p:spPr>
          <a:xfrm>
            <a:off x="6014290" y="1602911"/>
            <a:ext cx="510076" cy="461665"/>
          </a:xfrm>
          <a:prstGeom prst="rect">
            <a:avLst/>
          </a:prstGeom>
        </p:spPr>
        <p:txBody>
          <a:bodyPr wrap="none">
            <a:spAutoFit/>
          </a:bodyPr>
          <a:lstStyle/>
          <a:p>
            <a:r>
              <a:rPr lang="vi-VN" sz="2400" dirty="0">
                <a:solidFill>
                  <a:srgbClr val="FF0000"/>
                </a:solidFill>
              </a:rPr>
              <a:t>tôi</a:t>
            </a:r>
            <a:endParaRPr lang="en-US" sz="2400" dirty="0">
              <a:solidFill>
                <a:srgbClr val="FF0000"/>
              </a:solidFill>
            </a:endParaRPr>
          </a:p>
        </p:txBody>
      </p:sp>
      <p:sp>
        <p:nvSpPr>
          <p:cNvPr id="12" name="Rectangle 11">
            <a:extLst>
              <a:ext uri="{FF2B5EF4-FFF2-40B4-BE49-F238E27FC236}">
                <a16:creationId xmlns:a16="http://schemas.microsoft.com/office/drawing/2014/main" id="{FFF04F15-04D4-4210-A24D-FCB3CCF09B6D}"/>
              </a:ext>
            </a:extLst>
          </p:cNvPr>
          <p:cNvSpPr/>
          <p:nvPr/>
        </p:nvSpPr>
        <p:spPr>
          <a:xfrm>
            <a:off x="10369958" y="1602910"/>
            <a:ext cx="612668" cy="461665"/>
          </a:xfrm>
          <a:prstGeom prst="rect">
            <a:avLst/>
          </a:prstGeom>
        </p:spPr>
        <p:txBody>
          <a:bodyPr wrap="none">
            <a:spAutoFit/>
          </a:bodyPr>
          <a:lstStyle/>
          <a:p>
            <a:r>
              <a:rPr lang="vi-VN" sz="2400" dirty="0">
                <a:solidFill>
                  <a:srgbClr val="FF0000"/>
                </a:solidFill>
              </a:rPr>
              <a:t>T</a:t>
            </a:r>
            <a:r>
              <a:rPr lang="vi-VN" sz="2400">
                <a:solidFill>
                  <a:srgbClr val="FF0000"/>
                </a:solidFill>
              </a:rPr>
              <a:t>ôi</a:t>
            </a:r>
            <a:endParaRPr lang="en-US" sz="2400" dirty="0">
              <a:solidFill>
                <a:srgbClr val="FF0000"/>
              </a:solidFill>
            </a:endParaRPr>
          </a:p>
        </p:txBody>
      </p:sp>
      <p:sp>
        <p:nvSpPr>
          <p:cNvPr id="14" name="Rectangle 13">
            <a:extLst>
              <a:ext uri="{FF2B5EF4-FFF2-40B4-BE49-F238E27FC236}">
                <a16:creationId xmlns:a16="http://schemas.microsoft.com/office/drawing/2014/main" id="{CE2068FE-42FB-44DE-9BF7-DC682502F9E0}"/>
              </a:ext>
            </a:extLst>
          </p:cNvPr>
          <p:cNvSpPr/>
          <p:nvPr/>
        </p:nvSpPr>
        <p:spPr>
          <a:xfrm>
            <a:off x="11243774" y="1973083"/>
            <a:ext cx="510076" cy="461665"/>
          </a:xfrm>
          <a:prstGeom prst="rect">
            <a:avLst/>
          </a:prstGeom>
        </p:spPr>
        <p:txBody>
          <a:bodyPr wrap="none">
            <a:spAutoFit/>
          </a:bodyPr>
          <a:lstStyle/>
          <a:p>
            <a:r>
              <a:rPr lang="vi-VN" sz="2400" dirty="0">
                <a:solidFill>
                  <a:srgbClr val="FF0000"/>
                </a:solidFill>
              </a:rPr>
              <a:t>tôi</a:t>
            </a:r>
            <a:endParaRPr lang="en-US" sz="2400" dirty="0">
              <a:solidFill>
                <a:srgbClr val="FF0000"/>
              </a:solidFill>
            </a:endParaRPr>
          </a:p>
        </p:txBody>
      </p:sp>
      <p:sp>
        <p:nvSpPr>
          <p:cNvPr id="15" name="Rectangle 14">
            <a:extLst>
              <a:ext uri="{FF2B5EF4-FFF2-40B4-BE49-F238E27FC236}">
                <a16:creationId xmlns:a16="http://schemas.microsoft.com/office/drawing/2014/main" id="{52E244A0-A0FE-4313-A5D3-79EE318C402D}"/>
              </a:ext>
            </a:extLst>
          </p:cNvPr>
          <p:cNvSpPr/>
          <p:nvPr/>
        </p:nvSpPr>
        <p:spPr>
          <a:xfrm>
            <a:off x="11243774" y="3078583"/>
            <a:ext cx="510076" cy="461665"/>
          </a:xfrm>
          <a:prstGeom prst="rect">
            <a:avLst/>
          </a:prstGeom>
        </p:spPr>
        <p:txBody>
          <a:bodyPr wrap="none">
            <a:spAutoFit/>
          </a:bodyPr>
          <a:lstStyle/>
          <a:p>
            <a:r>
              <a:rPr lang="vi-VN" sz="2400" dirty="0">
                <a:solidFill>
                  <a:srgbClr val="FF0000"/>
                </a:solidFill>
              </a:rPr>
              <a:t>tôi</a:t>
            </a:r>
            <a:endParaRPr lang="en-US" sz="2400" dirty="0">
              <a:solidFill>
                <a:srgbClr val="FF0000"/>
              </a:solidFill>
            </a:endParaRPr>
          </a:p>
        </p:txBody>
      </p:sp>
      <p:sp>
        <p:nvSpPr>
          <p:cNvPr id="16" name="Rectangle 15">
            <a:extLst>
              <a:ext uri="{FF2B5EF4-FFF2-40B4-BE49-F238E27FC236}">
                <a16:creationId xmlns:a16="http://schemas.microsoft.com/office/drawing/2014/main" id="{47DC5C32-E8FE-47F3-ABCB-F81C59667BF1}"/>
              </a:ext>
            </a:extLst>
          </p:cNvPr>
          <p:cNvSpPr/>
          <p:nvPr/>
        </p:nvSpPr>
        <p:spPr>
          <a:xfrm>
            <a:off x="3191514" y="3428437"/>
            <a:ext cx="510076" cy="461665"/>
          </a:xfrm>
          <a:prstGeom prst="rect">
            <a:avLst/>
          </a:prstGeom>
        </p:spPr>
        <p:txBody>
          <a:bodyPr wrap="none">
            <a:spAutoFit/>
          </a:bodyPr>
          <a:lstStyle/>
          <a:p>
            <a:r>
              <a:rPr lang="vi-VN" sz="2400" dirty="0">
                <a:solidFill>
                  <a:srgbClr val="FF0000"/>
                </a:solidFill>
              </a:rPr>
              <a:t>tôi</a:t>
            </a:r>
            <a:endParaRPr lang="en-US" sz="2400" dirty="0">
              <a:solidFill>
                <a:srgbClr val="FF0000"/>
              </a:solidFill>
            </a:endParaRPr>
          </a:p>
        </p:txBody>
      </p:sp>
      <p:sp>
        <p:nvSpPr>
          <p:cNvPr id="17" name="Rectangle 16">
            <a:extLst>
              <a:ext uri="{FF2B5EF4-FFF2-40B4-BE49-F238E27FC236}">
                <a16:creationId xmlns:a16="http://schemas.microsoft.com/office/drawing/2014/main" id="{B8F49362-6640-4A50-B90A-7D51612E3181}"/>
              </a:ext>
            </a:extLst>
          </p:cNvPr>
          <p:cNvSpPr/>
          <p:nvPr/>
        </p:nvSpPr>
        <p:spPr>
          <a:xfrm>
            <a:off x="10372982" y="3444765"/>
            <a:ext cx="510076" cy="461665"/>
          </a:xfrm>
          <a:prstGeom prst="rect">
            <a:avLst/>
          </a:prstGeom>
        </p:spPr>
        <p:txBody>
          <a:bodyPr wrap="none">
            <a:spAutoFit/>
          </a:bodyPr>
          <a:lstStyle/>
          <a:p>
            <a:r>
              <a:rPr lang="vi-VN" sz="2400" dirty="0">
                <a:solidFill>
                  <a:srgbClr val="FF0000"/>
                </a:solidFill>
              </a:rPr>
              <a:t>tôi</a:t>
            </a:r>
            <a:endParaRPr lang="en-US" sz="2400" dirty="0">
              <a:solidFill>
                <a:srgbClr val="FF0000"/>
              </a:solidFill>
            </a:endParaRPr>
          </a:p>
        </p:txBody>
      </p:sp>
      <p:sp>
        <p:nvSpPr>
          <p:cNvPr id="19" name="Rectangle 18">
            <a:extLst>
              <a:ext uri="{FF2B5EF4-FFF2-40B4-BE49-F238E27FC236}">
                <a16:creationId xmlns:a16="http://schemas.microsoft.com/office/drawing/2014/main" id="{CE8F0503-FB87-4762-AB33-8BD0333B8DBE}"/>
              </a:ext>
            </a:extLst>
          </p:cNvPr>
          <p:cNvSpPr/>
          <p:nvPr/>
        </p:nvSpPr>
        <p:spPr>
          <a:xfrm>
            <a:off x="5726822" y="3798112"/>
            <a:ext cx="510076" cy="461665"/>
          </a:xfrm>
          <a:prstGeom prst="rect">
            <a:avLst/>
          </a:prstGeom>
        </p:spPr>
        <p:txBody>
          <a:bodyPr wrap="none">
            <a:spAutoFit/>
          </a:bodyPr>
          <a:lstStyle/>
          <a:p>
            <a:r>
              <a:rPr lang="vi-VN" sz="2400" dirty="0">
                <a:solidFill>
                  <a:srgbClr val="FF0000"/>
                </a:solidFill>
              </a:rPr>
              <a:t>tôi</a:t>
            </a:r>
            <a:endParaRPr lang="en-US" sz="2400" dirty="0">
              <a:solidFill>
                <a:srgbClr val="FF0000"/>
              </a:solidFill>
            </a:endParaRPr>
          </a:p>
        </p:txBody>
      </p:sp>
      <p:sp>
        <p:nvSpPr>
          <p:cNvPr id="20" name="Rectangle 19">
            <a:extLst>
              <a:ext uri="{FF2B5EF4-FFF2-40B4-BE49-F238E27FC236}">
                <a16:creationId xmlns:a16="http://schemas.microsoft.com/office/drawing/2014/main" id="{8385D1E3-3E20-45D1-A5B6-49E710DA9FC1}"/>
              </a:ext>
            </a:extLst>
          </p:cNvPr>
          <p:cNvSpPr/>
          <p:nvPr/>
        </p:nvSpPr>
        <p:spPr>
          <a:xfrm>
            <a:off x="1705049" y="4530042"/>
            <a:ext cx="510076" cy="461665"/>
          </a:xfrm>
          <a:prstGeom prst="rect">
            <a:avLst/>
          </a:prstGeom>
        </p:spPr>
        <p:txBody>
          <a:bodyPr wrap="none">
            <a:spAutoFit/>
          </a:bodyPr>
          <a:lstStyle/>
          <a:p>
            <a:r>
              <a:rPr lang="vi-VN" sz="2400" dirty="0">
                <a:solidFill>
                  <a:srgbClr val="FF0000"/>
                </a:solidFill>
              </a:rPr>
              <a:t>tôi</a:t>
            </a:r>
            <a:endParaRPr lang="en-US" sz="2400" dirty="0">
              <a:solidFill>
                <a:srgbClr val="FF0000"/>
              </a:solidFill>
            </a:endParaRPr>
          </a:p>
        </p:txBody>
      </p:sp>
      <p:sp>
        <p:nvSpPr>
          <p:cNvPr id="21" name="Rectangle 20">
            <a:extLst>
              <a:ext uri="{FF2B5EF4-FFF2-40B4-BE49-F238E27FC236}">
                <a16:creationId xmlns:a16="http://schemas.microsoft.com/office/drawing/2014/main" id="{31D3CBC1-5360-4E12-9454-75C89AAA9336}"/>
              </a:ext>
            </a:extLst>
          </p:cNvPr>
          <p:cNvSpPr/>
          <p:nvPr/>
        </p:nvSpPr>
        <p:spPr>
          <a:xfrm>
            <a:off x="11251402" y="4530041"/>
            <a:ext cx="510076" cy="461665"/>
          </a:xfrm>
          <a:prstGeom prst="rect">
            <a:avLst/>
          </a:prstGeom>
        </p:spPr>
        <p:txBody>
          <a:bodyPr wrap="none">
            <a:spAutoFit/>
          </a:bodyPr>
          <a:lstStyle/>
          <a:p>
            <a:r>
              <a:rPr lang="vi-VN" sz="2400" dirty="0">
                <a:solidFill>
                  <a:srgbClr val="FF0000"/>
                </a:solidFill>
              </a:rPr>
              <a:t>tôi</a:t>
            </a:r>
            <a:endParaRPr lang="en-US" sz="2400" dirty="0">
              <a:solidFill>
                <a:srgbClr val="FF0000"/>
              </a:solidFill>
            </a:endParaRPr>
          </a:p>
        </p:txBody>
      </p:sp>
      <p:sp>
        <p:nvSpPr>
          <p:cNvPr id="25" name="Rectangle 24">
            <a:extLst>
              <a:ext uri="{FF2B5EF4-FFF2-40B4-BE49-F238E27FC236}">
                <a16:creationId xmlns:a16="http://schemas.microsoft.com/office/drawing/2014/main" id="{0170F083-5B9F-498A-9312-3C09C6139C1C}"/>
              </a:ext>
            </a:extLst>
          </p:cNvPr>
          <p:cNvSpPr/>
          <p:nvPr/>
        </p:nvSpPr>
        <p:spPr>
          <a:xfrm>
            <a:off x="7370688" y="2682234"/>
            <a:ext cx="1468672" cy="461665"/>
          </a:xfrm>
          <a:prstGeom prst="rect">
            <a:avLst/>
          </a:prstGeom>
        </p:spPr>
        <p:txBody>
          <a:bodyPr wrap="none">
            <a:spAutoFit/>
          </a:bodyPr>
          <a:lstStyle/>
          <a:p>
            <a:r>
              <a:rPr lang="vi-VN" sz="2400">
                <a:solidFill>
                  <a:schemeClr val="accent2"/>
                </a:solidFill>
              </a:rPr>
              <a:t>mảnh đất</a:t>
            </a:r>
            <a:endParaRPr lang="en-US" sz="2400" dirty="0">
              <a:solidFill>
                <a:schemeClr val="accent2"/>
              </a:solidFill>
            </a:endParaRPr>
          </a:p>
        </p:txBody>
      </p:sp>
      <p:sp>
        <p:nvSpPr>
          <p:cNvPr id="26" name="Rectangle 25">
            <a:extLst>
              <a:ext uri="{FF2B5EF4-FFF2-40B4-BE49-F238E27FC236}">
                <a16:creationId xmlns:a16="http://schemas.microsoft.com/office/drawing/2014/main" id="{244FEABA-1791-4358-A60D-8153F5F2E376}"/>
              </a:ext>
            </a:extLst>
          </p:cNvPr>
          <p:cNvSpPr/>
          <p:nvPr/>
        </p:nvSpPr>
        <p:spPr>
          <a:xfrm>
            <a:off x="5182205" y="3058585"/>
            <a:ext cx="1468672" cy="461665"/>
          </a:xfrm>
          <a:prstGeom prst="rect">
            <a:avLst/>
          </a:prstGeom>
        </p:spPr>
        <p:txBody>
          <a:bodyPr wrap="none">
            <a:spAutoFit/>
          </a:bodyPr>
          <a:lstStyle/>
          <a:p>
            <a:r>
              <a:rPr lang="vi-VN" sz="2400">
                <a:solidFill>
                  <a:schemeClr val="accent2"/>
                </a:solidFill>
              </a:rPr>
              <a:t>mảnh đất</a:t>
            </a:r>
            <a:endParaRPr lang="en-US" sz="2400" dirty="0">
              <a:solidFill>
                <a:schemeClr val="accent2"/>
              </a:solidFill>
            </a:endParaRPr>
          </a:p>
        </p:txBody>
      </p:sp>
      <p:sp>
        <p:nvSpPr>
          <p:cNvPr id="27" name="Rectangle 26">
            <a:extLst>
              <a:ext uri="{FF2B5EF4-FFF2-40B4-BE49-F238E27FC236}">
                <a16:creationId xmlns:a16="http://schemas.microsoft.com/office/drawing/2014/main" id="{00A677A0-A7D9-4B84-916A-410EBF83F803}"/>
              </a:ext>
            </a:extLst>
          </p:cNvPr>
          <p:cNvSpPr/>
          <p:nvPr/>
        </p:nvSpPr>
        <p:spPr>
          <a:xfrm>
            <a:off x="6689359" y="3412671"/>
            <a:ext cx="1468672" cy="461665"/>
          </a:xfrm>
          <a:prstGeom prst="rect">
            <a:avLst/>
          </a:prstGeom>
        </p:spPr>
        <p:txBody>
          <a:bodyPr wrap="none">
            <a:spAutoFit/>
          </a:bodyPr>
          <a:lstStyle/>
          <a:p>
            <a:r>
              <a:rPr lang="vi-VN" sz="2400">
                <a:solidFill>
                  <a:schemeClr val="accent2"/>
                </a:solidFill>
              </a:rPr>
              <a:t>mảnh đất</a:t>
            </a:r>
            <a:endParaRPr lang="en-US" sz="2400" dirty="0">
              <a:solidFill>
                <a:schemeClr val="accent2"/>
              </a:solidFill>
            </a:endParaRPr>
          </a:p>
        </p:txBody>
      </p:sp>
      <p:sp>
        <p:nvSpPr>
          <p:cNvPr id="28" name="Rectangle 27">
            <a:extLst>
              <a:ext uri="{FF2B5EF4-FFF2-40B4-BE49-F238E27FC236}">
                <a16:creationId xmlns:a16="http://schemas.microsoft.com/office/drawing/2014/main" id="{F013224D-B9D9-4DD2-9B4E-82861C402458}"/>
              </a:ext>
            </a:extLst>
          </p:cNvPr>
          <p:cNvSpPr/>
          <p:nvPr/>
        </p:nvSpPr>
        <p:spPr>
          <a:xfrm>
            <a:off x="7338030" y="4143661"/>
            <a:ext cx="1468672" cy="461665"/>
          </a:xfrm>
          <a:prstGeom prst="rect">
            <a:avLst/>
          </a:prstGeom>
        </p:spPr>
        <p:txBody>
          <a:bodyPr wrap="none">
            <a:spAutoFit/>
          </a:bodyPr>
          <a:lstStyle/>
          <a:p>
            <a:r>
              <a:rPr lang="vi-VN" sz="2400">
                <a:solidFill>
                  <a:schemeClr val="accent2"/>
                </a:solidFill>
              </a:rPr>
              <a:t>mảnh đất</a:t>
            </a:r>
            <a:endParaRPr lang="en-US" sz="2400" dirty="0">
              <a:solidFill>
                <a:schemeClr val="accent2"/>
              </a:solidFill>
            </a:endParaRPr>
          </a:p>
        </p:txBody>
      </p:sp>
    </p:spTree>
    <p:extLst>
      <p:ext uri="{BB962C8B-B14F-4D97-AF65-F5344CB8AC3E}">
        <p14:creationId xmlns:p14="http://schemas.microsoft.com/office/powerpoint/2010/main" val="32695735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1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fade">
                                      <p:cBhvr>
                                        <p:cTn id="34" dur="500"/>
                                        <p:tgtEl>
                                          <p:spTgt spid="14">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500"/>
                                        <p:tgtEl>
                                          <p:spTgt spid="15">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fade">
                                      <p:cBhvr>
                                        <p:cTn id="40" dur="500"/>
                                        <p:tgtEl>
                                          <p:spTgt spid="16">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fade">
                                      <p:cBhvr>
                                        <p:cTn id="43" dur="500"/>
                                        <p:tgtEl>
                                          <p:spTgt spid="17">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fade">
                                      <p:cBhvr>
                                        <p:cTn id="46" dur="500"/>
                                        <p:tgtEl>
                                          <p:spTgt spid="19">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animEffect transition="in" filter="fade">
                                      <p:cBhvr>
                                        <p:cTn id="49" dur="500"/>
                                        <p:tgtEl>
                                          <p:spTgt spid="20">
                                            <p:txEl>
                                              <p:pRg st="0" end="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xEl>
                                              <p:pRg st="0" end="0"/>
                                            </p:txEl>
                                          </p:spTgt>
                                        </p:tgtEl>
                                        <p:attrNameLst>
                                          <p:attrName>style.visibility</p:attrName>
                                        </p:attrNameLst>
                                      </p:cBhvr>
                                      <p:to>
                                        <p:strVal val="visible"/>
                                      </p:to>
                                    </p:set>
                                    <p:animEffect transition="in" filter="fade">
                                      <p:cBhvr>
                                        <p:cTn id="57" dur="500"/>
                                        <p:tgtEl>
                                          <p:spTgt spid="25">
                                            <p:txEl>
                                              <p:pRg st="0" end="0"/>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xEl>
                                              <p:pRg st="0" end="0"/>
                                            </p:txEl>
                                          </p:spTgt>
                                        </p:tgtEl>
                                        <p:attrNameLst>
                                          <p:attrName>style.visibility</p:attrName>
                                        </p:attrNameLst>
                                      </p:cBhvr>
                                      <p:to>
                                        <p:strVal val="visible"/>
                                      </p:to>
                                    </p:set>
                                    <p:animEffect transition="in" filter="fade">
                                      <p:cBhvr>
                                        <p:cTn id="60" dur="500"/>
                                        <p:tgtEl>
                                          <p:spTgt spid="26">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27">
                                            <p:txEl>
                                              <p:pRg st="0" end="0"/>
                                            </p:txEl>
                                          </p:spTgt>
                                        </p:tgtEl>
                                        <p:attrNameLst>
                                          <p:attrName>style.visibility</p:attrName>
                                        </p:attrNameLst>
                                      </p:cBhvr>
                                      <p:to>
                                        <p:strVal val="visible"/>
                                      </p:to>
                                    </p:set>
                                    <p:animEffect transition="in" filter="fade">
                                      <p:cBhvr>
                                        <p:cTn id="63" dur="500"/>
                                        <p:tgtEl>
                                          <p:spTgt spid="27">
                                            <p:txEl>
                                              <p:pRg st="0" end="0"/>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8">
                                            <p:txEl>
                                              <p:pRg st="0" end="0"/>
                                            </p:txEl>
                                          </p:spTgt>
                                        </p:tgtEl>
                                        <p:attrNameLst>
                                          <p:attrName>style.visibility</p:attrName>
                                        </p:attrNameLst>
                                      </p:cBhvr>
                                      <p:to>
                                        <p:strVal val="visible"/>
                                      </p:to>
                                    </p:set>
                                    <p:animEffect transition="in" filter="fade">
                                      <p:cBhvr>
                                        <p:cTn id="66"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83871DE-41E9-4ADC-B69E-9C020036E1A7}"/>
              </a:ext>
            </a:extLst>
          </p:cNvPr>
          <p:cNvSpPr/>
          <p:nvPr/>
        </p:nvSpPr>
        <p:spPr>
          <a:xfrm>
            <a:off x="101883" y="159433"/>
            <a:ext cx="11988234" cy="6698567"/>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grpSp>
        <p:nvGrpSpPr>
          <p:cNvPr id="18" name="Group 17">
            <a:extLst>
              <a:ext uri="{FF2B5EF4-FFF2-40B4-BE49-F238E27FC236}">
                <a16:creationId xmlns:a16="http://schemas.microsoft.com/office/drawing/2014/main" id="{8EABC368-8F46-4540-82BB-8D9FA65B93C0}"/>
              </a:ext>
            </a:extLst>
          </p:cNvPr>
          <p:cNvGrpSpPr/>
          <p:nvPr/>
        </p:nvGrpSpPr>
        <p:grpSpPr>
          <a:xfrm>
            <a:off x="731675" y="213499"/>
            <a:ext cx="10790531" cy="757942"/>
            <a:chOff x="928623" y="368245"/>
            <a:chExt cx="10790531" cy="757942"/>
          </a:xfrm>
        </p:grpSpPr>
        <p:pic>
          <p:nvPicPr>
            <p:cNvPr id="13" name="Picture 12">
              <a:extLst>
                <a:ext uri="{FF2B5EF4-FFF2-40B4-BE49-F238E27FC236}">
                  <a16:creationId xmlns:a16="http://schemas.microsoft.com/office/drawing/2014/main" id="{D3D38AB3-CFE4-4CDA-BAC5-2E91B1F822FD}"/>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928623" y="368245"/>
              <a:ext cx="10790531" cy="757942"/>
            </a:xfrm>
            <a:prstGeom prst="rect">
              <a:avLst/>
            </a:prstGeom>
            <a:ln>
              <a:noFill/>
            </a:ln>
            <a:effectLst>
              <a:softEdge rad="112500"/>
            </a:effectLst>
          </p:spPr>
        </p:pic>
        <p:sp>
          <p:nvSpPr>
            <p:cNvPr id="2" name="TextBox 1">
              <a:extLst>
                <a:ext uri="{FF2B5EF4-FFF2-40B4-BE49-F238E27FC236}">
                  <a16:creationId xmlns:a16="http://schemas.microsoft.com/office/drawing/2014/main" id="{71B3D4AE-2986-45DE-8AC0-36B165DBAB1C}"/>
                </a:ext>
              </a:extLst>
            </p:cNvPr>
            <p:cNvSpPr txBox="1"/>
            <p:nvPr/>
          </p:nvSpPr>
          <p:spPr>
            <a:xfrm>
              <a:off x="1117619" y="531299"/>
              <a:ext cx="10539654" cy="553998"/>
            </a:xfrm>
            <a:prstGeom prst="rect">
              <a:avLst/>
            </a:prstGeom>
            <a:noFill/>
          </p:spPr>
          <p:txBody>
            <a:bodyPr wrap="square" rtlCol="0">
              <a:spAutoFit/>
            </a:bodyPr>
            <a:lstStyle/>
            <a:p>
              <a:pPr algn="ctr"/>
              <a:r>
                <a:rPr lang="vi-VN" sz="3000" dirty="0">
                  <a:solidFill>
                    <a:srgbClr val="002060"/>
                  </a:solidFill>
                  <a:latin typeface="iCiel Nabila" pitchFamily="2" charset="0"/>
                </a:rPr>
                <a:t>d) Tìm các từ ngữ được thay thế có tác dụng liên kết câu.</a:t>
              </a:r>
              <a:endParaRPr lang="en-US" sz="3000" dirty="0">
                <a:solidFill>
                  <a:srgbClr val="002060"/>
                </a:solidFill>
                <a:latin typeface="iCiel Nabila" pitchFamily="2" charset="0"/>
              </a:endParaRPr>
            </a:p>
          </p:txBody>
        </p:sp>
      </p:grpSp>
      <p:pic>
        <p:nvPicPr>
          <p:cNvPr id="23" name="Picture 22" descr="A picture containing plant&#10;&#10;Description automatically generated">
            <a:extLst>
              <a:ext uri="{FF2B5EF4-FFF2-40B4-BE49-F238E27FC236}">
                <a16:creationId xmlns:a16="http://schemas.microsoft.com/office/drawing/2014/main" id="{61BE7F12-F8F3-42AD-B3D6-B5791CD1E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83" y="5665623"/>
            <a:ext cx="1335031" cy="1032944"/>
          </a:xfrm>
          <a:prstGeom prst="rect">
            <a:avLst/>
          </a:prstGeom>
        </p:spPr>
      </p:pic>
      <p:pic>
        <p:nvPicPr>
          <p:cNvPr id="24" name="Picture 23">
            <a:extLst>
              <a:ext uri="{FF2B5EF4-FFF2-40B4-BE49-F238E27FC236}">
                <a16:creationId xmlns:a16="http://schemas.microsoft.com/office/drawing/2014/main" id="{A2B94F52-BCB3-45A8-B356-3B2BA1B5992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265181" y="778257"/>
            <a:ext cx="1257025" cy="793122"/>
          </a:xfrm>
          <a:prstGeom prst="rect">
            <a:avLst/>
          </a:prstGeom>
        </p:spPr>
      </p:pic>
      <p:sp>
        <p:nvSpPr>
          <p:cNvPr id="3" name="Rectangle 2">
            <a:extLst>
              <a:ext uri="{FF2B5EF4-FFF2-40B4-BE49-F238E27FC236}">
                <a16:creationId xmlns:a16="http://schemas.microsoft.com/office/drawing/2014/main" id="{A15D3505-7952-4D8B-A603-5E19CBA49D9C}"/>
              </a:ext>
            </a:extLst>
          </p:cNvPr>
          <p:cNvSpPr/>
          <p:nvPr/>
        </p:nvSpPr>
        <p:spPr>
          <a:xfrm>
            <a:off x="469090" y="1528642"/>
            <a:ext cx="11315700" cy="2800767"/>
          </a:xfrm>
          <a:prstGeom prst="rect">
            <a:avLst/>
          </a:prstGeom>
        </p:spPr>
        <p:txBody>
          <a:bodyPr wrap="square">
            <a:spAutoFit/>
          </a:bodyPr>
          <a:lstStyle/>
          <a:p>
            <a:pPr algn="ctr"/>
            <a:r>
              <a:rPr lang="vi-VN" sz="3200" b="1" dirty="0">
                <a:solidFill>
                  <a:srgbClr val="FF0000"/>
                </a:solidFill>
                <a:latin typeface="iCiel Nabila" pitchFamily="2" charset="0"/>
              </a:rPr>
              <a:t>Tình quê hương</a:t>
            </a:r>
            <a:endParaRPr lang="vi-VN" sz="3200" dirty="0">
              <a:solidFill>
                <a:srgbClr val="FF0000"/>
              </a:solidFill>
              <a:latin typeface="iCiel Nabila" pitchFamily="2" charset="0"/>
            </a:endParaRPr>
          </a:p>
          <a:p>
            <a:pPr algn="just"/>
            <a:r>
              <a:rPr lang="vi-VN" sz="2400" dirty="0"/>
              <a:t>    </a:t>
            </a:r>
            <a:r>
              <a:rPr lang="vi-VN" sz="2400" b="1" dirty="0">
                <a:solidFill>
                  <a:srgbClr val="FF0000"/>
                </a:solidFill>
              </a:rPr>
              <a:t>(1)</a:t>
            </a:r>
            <a:r>
              <a:rPr lang="vi-VN" sz="2400" dirty="0"/>
              <a:t> Làng quê tôi đã khuất hẳn nhưng tôi vẫn đăm đắm nhìn theo. </a:t>
            </a:r>
            <a:r>
              <a:rPr lang="vi-VN" sz="2400" b="1" dirty="0">
                <a:solidFill>
                  <a:srgbClr val="FF0000"/>
                </a:solidFill>
              </a:rPr>
              <a:t>(2)</a:t>
            </a:r>
            <a:r>
              <a:rPr lang="vi-VN" sz="2400" dirty="0"/>
              <a:t> Tôi đã đi nhiều nơi, đóng quân nhiều chỗ phong cảnh đẹp hơn đây nhiều, nhân dân coi tôi như người làng và cũng có những người yêu tôi tha thiết, nhưng sao sức quyến rũ, nhớ thương vẫn không mãnh liệt, day dứt bằng mảnh đất cọc cằn này.</a:t>
            </a:r>
          </a:p>
          <a:p>
            <a:pPr algn="just"/>
            <a:r>
              <a:rPr lang="vi-VN" sz="2400" dirty="0"/>
              <a:t>   </a:t>
            </a:r>
            <a:br>
              <a:rPr lang="vi-VN" sz="2400" dirty="0"/>
            </a:br>
            <a:endParaRPr lang="en-US" sz="2400" dirty="0"/>
          </a:p>
        </p:txBody>
      </p:sp>
      <p:sp>
        <p:nvSpPr>
          <p:cNvPr id="29" name="TextBox 28">
            <a:extLst>
              <a:ext uri="{FF2B5EF4-FFF2-40B4-BE49-F238E27FC236}">
                <a16:creationId xmlns:a16="http://schemas.microsoft.com/office/drawing/2014/main" id="{600C98C5-E3D9-44DF-95BF-31EEB3FCAB6A}"/>
              </a:ext>
            </a:extLst>
          </p:cNvPr>
          <p:cNvSpPr txBox="1"/>
          <p:nvPr/>
        </p:nvSpPr>
        <p:spPr>
          <a:xfrm>
            <a:off x="731675" y="3821987"/>
            <a:ext cx="10539654" cy="1015663"/>
          </a:xfrm>
          <a:prstGeom prst="rect">
            <a:avLst/>
          </a:prstGeom>
          <a:noFill/>
        </p:spPr>
        <p:txBody>
          <a:bodyPr wrap="square" rtlCol="0">
            <a:spAutoFit/>
          </a:bodyPr>
          <a:lstStyle/>
          <a:p>
            <a:pPr algn="just"/>
            <a:r>
              <a:rPr lang="vi-VN" sz="3000" dirty="0">
                <a:solidFill>
                  <a:srgbClr val="002060"/>
                </a:solidFill>
                <a:latin typeface="iCiel Nabila" pitchFamily="2" charset="0"/>
              </a:rPr>
              <a:t>Đoạn 1: </a:t>
            </a:r>
            <a:r>
              <a:rPr lang="vi-VN" sz="3000" dirty="0">
                <a:solidFill>
                  <a:srgbClr val="FF0000"/>
                </a:solidFill>
                <a:latin typeface="iCiel Nabila" pitchFamily="2" charset="0"/>
              </a:rPr>
              <a:t>“mảnh đất cọc cằn” </a:t>
            </a:r>
            <a:r>
              <a:rPr lang="vi-VN" sz="3000" dirty="0">
                <a:solidFill>
                  <a:srgbClr val="002060"/>
                </a:solidFill>
                <a:latin typeface="iCiel Nabila" pitchFamily="2" charset="0"/>
              </a:rPr>
              <a:t>ở câu 2 được thay thế cho </a:t>
            </a:r>
            <a:r>
              <a:rPr lang="vi-VN" sz="3000" dirty="0">
                <a:solidFill>
                  <a:srgbClr val="FF0000"/>
                </a:solidFill>
                <a:latin typeface="iCiel Nabila" pitchFamily="2" charset="0"/>
              </a:rPr>
              <a:t>“làng quê tôi” </a:t>
            </a:r>
            <a:r>
              <a:rPr lang="vi-VN" sz="3000" dirty="0">
                <a:solidFill>
                  <a:srgbClr val="002060"/>
                </a:solidFill>
                <a:latin typeface="iCiel Nabila" pitchFamily="2" charset="0"/>
              </a:rPr>
              <a:t>ở câu 1.</a:t>
            </a:r>
            <a:endParaRPr lang="en-US" sz="3000" dirty="0">
              <a:solidFill>
                <a:srgbClr val="002060"/>
              </a:solidFill>
              <a:latin typeface="iCiel Nabila" pitchFamily="2" charset="0"/>
            </a:endParaRPr>
          </a:p>
        </p:txBody>
      </p:sp>
    </p:spTree>
    <p:extLst>
      <p:ext uri="{BB962C8B-B14F-4D97-AF65-F5344CB8AC3E}">
        <p14:creationId xmlns:p14="http://schemas.microsoft.com/office/powerpoint/2010/main" val="41773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1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83871DE-41E9-4ADC-B69E-9C020036E1A7}"/>
              </a:ext>
            </a:extLst>
          </p:cNvPr>
          <p:cNvSpPr/>
          <p:nvPr/>
        </p:nvSpPr>
        <p:spPr>
          <a:xfrm>
            <a:off x="101883" y="159433"/>
            <a:ext cx="11988234" cy="6698567"/>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grpSp>
        <p:nvGrpSpPr>
          <p:cNvPr id="18" name="Group 17">
            <a:extLst>
              <a:ext uri="{FF2B5EF4-FFF2-40B4-BE49-F238E27FC236}">
                <a16:creationId xmlns:a16="http://schemas.microsoft.com/office/drawing/2014/main" id="{8EABC368-8F46-4540-82BB-8D9FA65B93C0}"/>
              </a:ext>
            </a:extLst>
          </p:cNvPr>
          <p:cNvGrpSpPr/>
          <p:nvPr/>
        </p:nvGrpSpPr>
        <p:grpSpPr>
          <a:xfrm>
            <a:off x="731675" y="213499"/>
            <a:ext cx="10790531" cy="757942"/>
            <a:chOff x="928623" y="368245"/>
            <a:chExt cx="10790531" cy="757942"/>
          </a:xfrm>
        </p:grpSpPr>
        <p:pic>
          <p:nvPicPr>
            <p:cNvPr id="13" name="Picture 12">
              <a:extLst>
                <a:ext uri="{FF2B5EF4-FFF2-40B4-BE49-F238E27FC236}">
                  <a16:creationId xmlns:a16="http://schemas.microsoft.com/office/drawing/2014/main" id="{D3D38AB3-CFE4-4CDA-BAC5-2E91B1F822FD}"/>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928623" y="368245"/>
              <a:ext cx="10790531" cy="757942"/>
            </a:xfrm>
            <a:prstGeom prst="rect">
              <a:avLst/>
            </a:prstGeom>
            <a:ln>
              <a:noFill/>
            </a:ln>
            <a:effectLst>
              <a:softEdge rad="112500"/>
            </a:effectLst>
          </p:spPr>
        </p:pic>
        <p:sp>
          <p:nvSpPr>
            <p:cNvPr id="2" name="TextBox 1">
              <a:extLst>
                <a:ext uri="{FF2B5EF4-FFF2-40B4-BE49-F238E27FC236}">
                  <a16:creationId xmlns:a16="http://schemas.microsoft.com/office/drawing/2014/main" id="{71B3D4AE-2986-45DE-8AC0-36B165DBAB1C}"/>
                </a:ext>
              </a:extLst>
            </p:cNvPr>
            <p:cNvSpPr txBox="1"/>
            <p:nvPr/>
          </p:nvSpPr>
          <p:spPr>
            <a:xfrm>
              <a:off x="1117619" y="531299"/>
              <a:ext cx="10539654" cy="553998"/>
            </a:xfrm>
            <a:prstGeom prst="rect">
              <a:avLst/>
            </a:prstGeom>
            <a:noFill/>
          </p:spPr>
          <p:txBody>
            <a:bodyPr wrap="square" rtlCol="0">
              <a:spAutoFit/>
            </a:bodyPr>
            <a:lstStyle/>
            <a:p>
              <a:pPr algn="ctr"/>
              <a:r>
                <a:rPr lang="vi-VN" sz="3000" dirty="0">
                  <a:solidFill>
                    <a:srgbClr val="002060"/>
                  </a:solidFill>
                  <a:latin typeface="iCiel Nabila" pitchFamily="2" charset="0"/>
                </a:rPr>
                <a:t>d) Tìm các từ ngữ được thay thế có tác dụng liên kết câu.</a:t>
              </a:r>
              <a:endParaRPr lang="en-US" sz="3000" dirty="0">
                <a:solidFill>
                  <a:srgbClr val="002060"/>
                </a:solidFill>
                <a:latin typeface="iCiel Nabila" pitchFamily="2" charset="0"/>
              </a:endParaRPr>
            </a:p>
          </p:txBody>
        </p:sp>
      </p:grpSp>
      <p:pic>
        <p:nvPicPr>
          <p:cNvPr id="23" name="Picture 22" descr="A picture containing plant&#10;&#10;Description automatically generated">
            <a:extLst>
              <a:ext uri="{FF2B5EF4-FFF2-40B4-BE49-F238E27FC236}">
                <a16:creationId xmlns:a16="http://schemas.microsoft.com/office/drawing/2014/main" id="{61BE7F12-F8F3-42AD-B3D6-B5791CD1E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83" y="5665623"/>
            <a:ext cx="1335031" cy="1032944"/>
          </a:xfrm>
          <a:prstGeom prst="rect">
            <a:avLst/>
          </a:prstGeom>
        </p:spPr>
      </p:pic>
      <p:sp>
        <p:nvSpPr>
          <p:cNvPr id="3" name="Rectangle 2">
            <a:extLst>
              <a:ext uri="{FF2B5EF4-FFF2-40B4-BE49-F238E27FC236}">
                <a16:creationId xmlns:a16="http://schemas.microsoft.com/office/drawing/2014/main" id="{A15D3505-7952-4D8B-A603-5E19CBA49D9C}"/>
              </a:ext>
            </a:extLst>
          </p:cNvPr>
          <p:cNvSpPr/>
          <p:nvPr/>
        </p:nvSpPr>
        <p:spPr>
          <a:xfrm>
            <a:off x="509409" y="1088343"/>
            <a:ext cx="11173181" cy="4401205"/>
          </a:xfrm>
          <a:prstGeom prst="rect">
            <a:avLst/>
          </a:prstGeom>
        </p:spPr>
        <p:txBody>
          <a:bodyPr wrap="square">
            <a:spAutoFit/>
          </a:bodyPr>
          <a:lstStyle/>
          <a:p>
            <a:pPr algn="just"/>
            <a:r>
              <a:rPr lang="vi-VN" sz="2800" dirty="0"/>
              <a:t>    </a:t>
            </a:r>
            <a:r>
              <a:rPr lang="vi-VN" sz="2800" b="1" dirty="0">
                <a:solidFill>
                  <a:srgbClr val="FF0000"/>
                </a:solidFill>
              </a:rPr>
              <a:t> (3)</a:t>
            </a:r>
            <a:r>
              <a:rPr lang="vi-VN" sz="2800" dirty="0"/>
              <a:t> Làng mạc bị tàn phá nhưng mảnh đất quê hương vẫn đủ sức nuôi sống tôi như ngày xưa, nếu tôi có ngày trở về. </a:t>
            </a:r>
            <a:r>
              <a:rPr lang="vi-VN" sz="2800" b="1" dirty="0">
                <a:solidFill>
                  <a:srgbClr val="FF0000"/>
                </a:solidFill>
              </a:rPr>
              <a:t>(4)</a:t>
            </a:r>
            <a:r>
              <a:rPr lang="vi-VN" sz="2800" dirty="0"/>
              <a:t> Ở mảnh đất ấy, tháng giêng, tôi đi đốt bãi, đào ổ chuột; tháng tám nước lên, tôi đánh giậm, úp cá, đơm tép; tháng chín, tháng mười, đi móc con da dưới vệ sông. </a:t>
            </a:r>
            <a:r>
              <a:rPr lang="vi-VN" sz="2800" b="1" dirty="0">
                <a:solidFill>
                  <a:srgbClr val="FF0000"/>
                </a:solidFill>
              </a:rPr>
              <a:t>(5) </a:t>
            </a:r>
            <a:r>
              <a:rPr lang="vi-VN" sz="2800" dirty="0"/>
              <a:t>Ở mảnh đất ấy, những ngày chợ phiên, dì tôi lại mua cho vài cái bánh rợm; đêm nằm với chú, chú gác chân lên tôi mà lẩy Kiều ngâm thơ; những tối liên hoan xã, nghe cái Tị hát chèo và đôi lúc lại được ngồi nói chuyện với Cún Con, nhắc lại những kỉ niệm đẹp đẽ thời thơ ấu.</a:t>
            </a:r>
          </a:p>
          <a:p>
            <a:pPr algn="just"/>
            <a:endParaRPr lang="en-US" sz="2800" dirty="0"/>
          </a:p>
        </p:txBody>
      </p:sp>
      <p:sp>
        <p:nvSpPr>
          <p:cNvPr id="29" name="TextBox 28">
            <a:extLst>
              <a:ext uri="{FF2B5EF4-FFF2-40B4-BE49-F238E27FC236}">
                <a16:creationId xmlns:a16="http://schemas.microsoft.com/office/drawing/2014/main" id="{600C98C5-E3D9-44DF-95BF-31EEB3FCAB6A}"/>
              </a:ext>
            </a:extLst>
          </p:cNvPr>
          <p:cNvSpPr txBox="1"/>
          <p:nvPr/>
        </p:nvSpPr>
        <p:spPr>
          <a:xfrm>
            <a:off x="509409" y="4949786"/>
            <a:ext cx="11173180" cy="954107"/>
          </a:xfrm>
          <a:prstGeom prst="rect">
            <a:avLst/>
          </a:prstGeom>
          <a:noFill/>
        </p:spPr>
        <p:txBody>
          <a:bodyPr wrap="square" rtlCol="0">
            <a:spAutoFit/>
          </a:bodyPr>
          <a:lstStyle/>
          <a:p>
            <a:pPr algn="just"/>
            <a:r>
              <a:rPr lang="vi-VN" sz="2800" dirty="0">
                <a:solidFill>
                  <a:srgbClr val="002060"/>
                </a:solidFill>
                <a:latin typeface="iCiel Nabila" pitchFamily="2" charset="0"/>
              </a:rPr>
              <a:t>Đoạn 2: </a:t>
            </a:r>
            <a:r>
              <a:rPr lang="vi-VN" sz="2800" dirty="0">
                <a:solidFill>
                  <a:srgbClr val="FF0000"/>
                </a:solidFill>
                <a:latin typeface="iCiel Nabila" pitchFamily="2" charset="0"/>
              </a:rPr>
              <a:t>“mảnh đất quê hương” </a:t>
            </a:r>
            <a:r>
              <a:rPr lang="vi-VN" sz="2800" dirty="0">
                <a:solidFill>
                  <a:srgbClr val="002060"/>
                </a:solidFill>
                <a:latin typeface="iCiel Nabila" pitchFamily="2" charset="0"/>
              </a:rPr>
              <a:t>ở câu 3 được thay thế cho </a:t>
            </a:r>
            <a:r>
              <a:rPr lang="vi-VN" sz="2800" dirty="0">
                <a:solidFill>
                  <a:srgbClr val="FF0000"/>
                </a:solidFill>
                <a:latin typeface="iCiel Nabila" pitchFamily="2" charset="0"/>
              </a:rPr>
              <a:t>“mảnh đất cọc cằn” </a:t>
            </a:r>
            <a:r>
              <a:rPr lang="vi-VN" sz="2800" dirty="0">
                <a:solidFill>
                  <a:srgbClr val="002060"/>
                </a:solidFill>
                <a:latin typeface="iCiel Nabila" pitchFamily="2" charset="0"/>
              </a:rPr>
              <a:t>ở câu 2.</a:t>
            </a:r>
            <a:endParaRPr lang="en-US" sz="2800" dirty="0">
              <a:solidFill>
                <a:srgbClr val="002060"/>
              </a:solidFill>
              <a:latin typeface="iCiel Nabila" pitchFamily="2" charset="0"/>
            </a:endParaRPr>
          </a:p>
        </p:txBody>
      </p:sp>
      <p:sp>
        <p:nvSpPr>
          <p:cNvPr id="4" name="Rectangle 3">
            <a:extLst>
              <a:ext uri="{FF2B5EF4-FFF2-40B4-BE49-F238E27FC236}">
                <a16:creationId xmlns:a16="http://schemas.microsoft.com/office/drawing/2014/main" id="{55B511A2-0719-43F1-BFD2-252BF0552927}"/>
              </a:ext>
            </a:extLst>
          </p:cNvPr>
          <p:cNvSpPr/>
          <p:nvPr/>
        </p:nvSpPr>
        <p:spPr>
          <a:xfrm>
            <a:off x="1951608" y="5769657"/>
            <a:ext cx="9730982" cy="954107"/>
          </a:xfrm>
          <a:prstGeom prst="rect">
            <a:avLst/>
          </a:prstGeom>
        </p:spPr>
        <p:txBody>
          <a:bodyPr wrap="square">
            <a:spAutoFit/>
          </a:bodyPr>
          <a:lstStyle/>
          <a:p>
            <a:pPr algn="just"/>
            <a:r>
              <a:rPr lang="vi-VN" sz="2800" dirty="0">
                <a:solidFill>
                  <a:srgbClr val="FF0000"/>
                </a:solidFill>
                <a:latin typeface="iCiel Nabila" pitchFamily="2" charset="0"/>
              </a:rPr>
              <a:t>“mảnh đất ấy” </a:t>
            </a:r>
            <a:r>
              <a:rPr lang="vi-VN" sz="2800" dirty="0">
                <a:solidFill>
                  <a:srgbClr val="002060"/>
                </a:solidFill>
                <a:latin typeface="iCiel Nabila" pitchFamily="2" charset="0"/>
              </a:rPr>
              <a:t>ở câu 4,5 được thay thế cho </a:t>
            </a:r>
            <a:r>
              <a:rPr lang="vi-VN" sz="2800" dirty="0">
                <a:solidFill>
                  <a:srgbClr val="FF0000"/>
                </a:solidFill>
                <a:latin typeface="iCiel Nabila" pitchFamily="2" charset="0"/>
              </a:rPr>
              <a:t>“mảnh đất quê hương” </a:t>
            </a:r>
            <a:r>
              <a:rPr lang="vi-VN" sz="2800" dirty="0">
                <a:solidFill>
                  <a:srgbClr val="002060"/>
                </a:solidFill>
                <a:latin typeface="iCiel Nabila" pitchFamily="2" charset="0"/>
              </a:rPr>
              <a:t>ở câu 3.</a:t>
            </a:r>
            <a:endParaRPr lang="en-US" sz="2800" dirty="0"/>
          </a:p>
        </p:txBody>
      </p:sp>
    </p:spTree>
    <p:extLst>
      <p:ext uri="{BB962C8B-B14F-4D97-AF65-F5344CB8AC3E}">
        <p14:creationId xmlns:p14="http://schemas.microsoft.com/office/powerpoint/2010/main" val="167359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1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9"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0ADA8FB-64F4-4C07-AAD1-E988B96CC13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4550101" y="-567558"/>
            <a:ext cx="3500120" cy="26075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6612FE-9C4A-4501-8993-2E867205803E}"/>
              </a:ext>
            </a:extLst>
          </p:cNvPr>
          <p:cNvSpPr txBox="1"/>
          <p:nvPr/>
        </p:nvSpPr>
        <p:spPr>
          <a:xfrm>
            <a:off x="5447246" y="424231"/>
            <a:ext cx="1997662" cy="748988"/>
          </a:xfrm>
          <a:prstGeom prst="rect">
            <a:avLst/>
          </a:prstGeom>
          <a:noFill/>
        </p:spPr>
        <p:txBody>
          <a:bodyPr wrap="none" rtlCol="0">
            <a:spAutoFit/>
          </a:bodyPr>
          <a:lstStyle/>
          <a:p>
            <a:pPr algn="ctr"/>
            <a:r>
              <a:rPr lang="vi-VN" sz="4267" dirty="0">
                <a:solidFill>
                  <a:schemeClr val="bg1"/>
                </a:solidFill>
                <a:latin typeface="Pattaya" panose="00000500000000000000" pitchFamily="2" charset="-34"/>
                <a:cs typeface="Pattaya" panose="00000500000000000000" pitchFamily="2" charset="-34"/>
              </a:rPr>
              <a:t>Mục tiêu</a:t>
            </a:r>
            <a:endParaRPr lang="en-US" sz="4267" dirty="0">
              <a:solidFill>
                <a:schemeClr val="bg1"/>
              </a:solidFill>
              <a:latin typeface="Pattaya" panose="00000500000000000000" pitchFamily="2" charset="-34"/>
              <a:cs typeface="Pattaya" panose="00000500000000000000" pitchFamily="2" charset="-34"/>
            </a:endParaRPr>
          </a:p>
        </p:txBody>
      </p:sp>
      <p:sp>
        <p:nvSpPr>
          <p:cNvPr id="6" name="TextBox 5">
            <a:extLst>
              <a:ext uri="{FF2B5EF4-FFF2-40B4-BE49-F238E27FC236}">
                <a16:creationId xmlns:a16="http://schemas.microsoft.com/office/drawing/2014/main" id="{82DDCCD5-DB5A-474B-A11B-FB5BAF48EDAA}"/>
              </a:ext>
            </a:extLst>
          </p:cNvPr>
          <p:cNvSpPr txBox="1"/>
          <p:nvPr/>
        </p:nvSpPr>
        <p:spPr>
          <a:xfrm>
            <a:off x="1229089" y="1692462"/>
            <a:ext cx="10516221" cy="1241237"/>
          </a:xfrm>
          <a:prstGeom prst="rect">
            <a:avLst/>
          </a:prstGeom>
          <a:noFill/>
        </p:spPr>
        <p:txBody>
          <a:bodyPr wrap="square" rtlCol="0">
            <a:spAutoFit/>
          </a:bodyPr>
          <a:lstStyle/>
          <a:p>
            <a:pPr algn="just"/>
            <a:r>
              <a:rPr lang="vi-VN" sz="3733" dirty="0">
                <a:solidFill>
                  <a:srgbClr val="002060"/>
                </a:solidFill>
                <a:latin typeface="Pattaya" panose="00000500000000000000" pitchFamily="2" charset="-34"/>
                <a:cs typeface="Pattaya" panose="00000500000000000000" pitchFamily="2" charset="-34"/>
              </a:rPr>
              <a:t>Đọc trôi chảy, diễn cảm và nêu được nội dung, ý nghĩa của các bài tập đọc đã học.</a:t>
            </a:r>
            <a:endParaRPr lang="en-US" sz="6400" dirty="0">
              <a:solidFill>
                <a:srgbClr val="002060"/>
              </a:solidFill>
              <a:latin typeface="Pattaya" panose="00000500000000000000" pitchFamily="2" charset="-34"/>
              <a:cs typeface="Pattaya" panose="00000500000000000000" pitchFamily="2" charset="-34"/>
            </a:endParaRPr>
          </a:p>
        </p:txBody>
      </p:sp>
      <p:sp>
        <p:nvSpPr>
          <p:cNvPr id="7" name="TextBox 6">
            <a:extLst>
              <a:ext uri="{FF2B5EF4-FFF2-40B4-BE49-F238E27FC236}">
                <a16:creationId xmlns:a16="http://schemas.microsoft.com/office/drawing/2014/main" id="{3229DBD7-AC3B-4787-98F4-727A3CFE83AE}"/>
              </a:ext>
            </a:extLst>
          </p:cNvPr>
          <p:cNvSpPr txBox="1"/>
          <p:nvPr/>
        </p:nvSpPr>
        <p:spPr>
          <a:xfrm>
            <a:off x="1198179" y="3173193"/>
            <a:ext cx="10962911" cy="666786"/>
          </a:xfrm>
          <a:prstGeom prst="rect">
            <a:avLst/>
          </a:prstGeom>
          <a:noFill/>
        </p:spPr>
        <p:txBody>
          <a:bodyPr wrap="square" rtlCol="0">
            <a:spAutoFit/>
          </a:bodyPr>
          <a:lstStyle/>
          <a:p>
            <a:pPr algn="just"/>
            <a:r>
              <a:rPr lang="vi-VN" sz="3733" dirty="0">
                <a:solidFill>
                  <a:srgbClr val="002060"/>
                </a:solidFill>
                <a:latin typeface="Pattaya" panose="00000500000000000000" pitchFamily="2" charset="-34"/>
                <a:cs typeface="Pattaya" panose="00000500000000000000" pitchFamily="2" charset="-34"/>
              </a:rPr>
              <a:t>Đọc – hiểu nội dung, ý nghĩa của bài </a:t>
            </a:r>
            <a:r>
              <a:rPr lang="vi-VN" sz="3733" dirty="0">
                <a:solidFill>
                  <a:srgbClr val="FF0000"/>
                </a:solidFill>
                <a:latin typeface="Pattaya" panose="00000500000000000000" pitchFamily="2" charset="-34"/>
                <a:cs typeface="Pattaya" panose="00000500000000000000" pitchFamily="2" charset="-34"/>
              </a:rPr>
              <a:t>Tình quê hương</a:t>
            </a:r>
            <a:r>
              <a:rPr lang="vi-VN" sz="3733" dirty="0">
                <a:solidFill>
                  <a:srgbClr val="002060"/>
                </a:solidFill>
                <a:latin typeface="Pattaya" panose="00000500000000000000" pitchFamily="2" charset="-34"/>
                <a:cs typeface="Pattaya" panose="00000500000000000000" pitchFamily="2" charset="-34"/>
              </a:rPr>
              <a:t>.</a:t>
            </a:r>
            <a:endParaRPr lang="en-US" sz="6400" dirty="0">
              <a:solidFill>
                <a:srgbClr val="002060"/>
              </a:solidFill>
              <a:latin typeface="Pattaya" panose="00000500000000000000" pitchFamily="2" charset="-34"/>
              <a:cs typeface="Pattaya" panose="00000500000000000000" pitchFamily="2" charset="-34"/>
            </a:endParaRPr>
          </a:p>
        </p:txBody>
      </p:sp>
      <p:sp>
        <p:nvSpPr>
          <p:cNvPr id="8" name="TextBox 7">
            <a:extLst>
              <a:ext uri="{FF2B5EF4-FFF2-40B4-BE49-F238E27FC236}">
                <a16:creationId xmlns:a16="http://schemas.microsoft.com/office/drawing/2014/main" id="{9382B66A-68CC-4946-A400-F4FD495C66F9}"/>
              </a:ext>
            </a:extLst>
          </p:cNvPr>
          <p:cNvSpPr txBox="1"/>
          <p:nvPr/>
        </p:nvSpPr>
        <p:spPr>
          <a:xfrm>
            <a:off x="1198179" y="4337828"/>
            <a:ext cx="10547131" cy="1241237"/>
          </a:xfrm>
          <a:prstGeom prst="rect">
            <a:avLst/>
          </a:prstGeom>
          <a:noFill/>
        </p:spPr>
        <p:txBody>
          <a:bodyPr wrap="square" rtlCol="0">
            <a:spAutoFit/>
          </a:bodyPr>
          <a:lstStyle/>
          <a:p>
            <a:pPr algn="just"/>
            <a:r>
              <a:rPr lang="vi-VN" sz="3733" dirty="0">
                <a:solidFill>
                  <a:srgbClr val="002060"/>
                </a:solidFill>
                <a:latin typeface="Pattaya" panose="00000500000000000000" pitchFamily="2" charset="-34"/>
                <a:cs typeface="Pattaya" panose="00000500000000000000" pitchFamily="2" charset="-34"/>
              </a:rPr>
              <a:t>Tìm được các câu ghép, từ ngữ được lặp lại, được thay thế có tác dụng liên kết câu trong bài văn.</a:t>
            </a:r>
            <a:endParaRPr lang="en-US" sz="6400" dirty="0">
              <a:solidFill>
                <a:srgbClr val="002060"/>
              </a:solidFill>
              <a:latin typeface="Pattaya" panose="00000500000000000000" pitchFamily="2" charset="-34"/>
              <a:cs typeface="Pattaya" panose="00000500000000000000" pitchFamily="2" charset="-34"/>
            </a:endParaRPr>
          </a:p>
        </p:txBody>
      </p:sp>
      <p:pic>
        <p:nvPicPr>
          <p:cNvPr id="1026" name="Picture 2" descr="Rice cartoon Images, Stock Photos &amp; Vectors | Shutterstock">
            <a:extLst>
              <a:ext uri="{FF2B5EF4-FFF2-40B4-BE49-F238E27FC236}">
                <a16:creationId xmlns:a16="http://schemas.microsoft.com/office/drawing/2014/main" id="{2D1FE721-E64D-477E-BEC4-0C4F3A70E31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4690" r="42212"/>
                    </a14:imgEffect>
                  </a14:imgLayer>
                </a14:imgProps>
              </a:ext>
              <a:ext uri="{28A0092B-C50C-407E-A947-70E740481C1C}">
                <a14:useLocalDpi xmlns:a14="http://schemas.microsoft.com/office/drawing/2010/main" val="0"/>
              </a:ext>
            </a:extLst>
          </a:blip>
          <a:srcRect r="53098"/>
          <a:stretch/>
        </p:blipFill>
        <p:spPr bwMode="auto">
          <a:xfrm>
            <a:off x="21021" y="1338015"/>
            <a:ext cx="1266475" cy="16329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ice cartoon Images, Stock Photos &amp; Vectors | Shutterstock">
            <a:extLst>
              <a:ext uri="{FF2B5EF4-FFF2-40B4-BE49-F238E27FC236}">
                <a16:creationId xmlns:a16="http://schemas.microsoft.com/office/drawing/2014/main" id="{ADAD753B-3A7C-4F3A-86EA-96458382ADA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4690" r="42212"/>
                    </a14:imgEffect>
                  </a14:imgLayer>
                </a14:imgProps>
              </a:ext>
              <a:ext uri="{28A0092B-C50C-407E-A947-70E740481C1C}">
                <a14:useLocalDpi xmlns:a14="http://schemas.microsoft.com/office/drawing/2010/main" val="0"/>
              </a:ext>
            </a:extLst>
          </a:blip>
          <a:srcRect r="53098"/>
          <a:stretch/>
        </p:blipFill>
        <p:spPr bwMode="auto">
          <a:xfrm>
            <a:off x="30910" y="2508958"/>
            <a:ext cx="1266475" cy="16329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ice cartoon Images, Stock Photos &amp; Vectors | Shutterstock">
            <a:extLst>
              <a:ext uri="{FF2B5EF4-FFF2-40B4-BE49-F238E27FC236}">
                <a16:creationId xmlns:a16="http://schemas.microsoft.com/office/drawing/2014/main" id="{68D86D2B-BD79-45C5-93EB-3A24BAF0D8E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4690" r="42212"/>
                    </a14:imgEffect>
                  </a14:imgLayer>
                </a14:imgProps>
              </a:ext>
              <a:ext uri="{28A0092B-C50C-407E-A947-70E740481C1C}">
                <a14:useLocalDpi xmlns:a14="http://schemas.microsoft.com/office/drawing/2010/main" val="0"/>
              </a:ext>
            </a:extLst>
          </a:blip>
          <a:srcRect r="53098"/>
          <a:stretch/>
        </p:blipFill>
        <p:spPr bwMode="auto">
          <a:xfrm>
            <a:off x="127498" y="3946072"/>
            <a:ext cx="1266475" cy="1632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2401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E52DD36-44FA-4645-8B58-CDCE7D47EBF2}"/>
              </a:ext>
            </a:extLst>
          </p:cNvPr>
          <p:cNvSpPr/>
          <p:nvPr/>
        </p:nvSpPr>
        <p:spPr>
          <a:xfrm>
            <a:off x="101883" y="159433"/>
            <a:ext cx="11988234" cy="6698567"/>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pic>
        <p:nvPicPr>
          <p:cNvPr id="9"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0ADA8FB-64F4-4C07-AAD1-E988B96CC13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3069770" y="-567558"/>
            <a:ext cx="6368143" cy="26075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6612FE-9C4A-4501-8993-2E867205803E}"/>
              </a:ext>
            </a:extLst>
          </p:cNvPr>
          <p:cNvSpPr txBox="1"/>
          <p:nvPr/>
        </p:nvSpPr>
        <p:spPr>
          <a:xfrm>
            <a:off x="4381252" y="424231"/>
            <a:ext cx="4129657" cy="748988"/>
          </a:xfrm>
          <a:prstGeom prst="rect">
            <a:avLst/>
          </a:prstGeom>
          <a:noFill/>
        </p:spPr>
        <p:txBody>
          <a:bodyPr wrap="none" rtlCol="0">
            <a:spAutoFit/>
          </a:bodyPr>
          <a:lstStyle/>
          <a:p>
            <a:pPr algn="ctr"/>
            <a:r>
              <a:rPr lang="vi-VN" sz="4267" dirty="0">
                <a:solidFill>
                  <a:schemeClr val="bg1"/>
                </a:solidFill>
                <a:latin typeface="Pattaya" panose="00000500000000000000" pitchFamily="2" charset="-34"/>
                <a:cs typeface="Pattaya" panose="00000500000000000000" pitchFamily="2" charset="-34"/>
              </a:rPr>
              <a:t>Đánh giá mục tiêu</a:t>
            </a:r>
            <a:endParaRPr lang="en-US" sz="4267" dirty="0">
              <a:solidFill>
                <a:schemeClr val="bg1"/>
              </a:solidFill>
              <a:latin typeface="Pattaya" panose="00000500000000000000" pitchFamily="2" charset="-34"/>
              <a:cs typeface="Pattaya" panose="00000500000000000000" pitchFamily="2" charset="-34"/>
            </a:endParaRPr>
          </a:p>
        </p:txBody>
      </p:sp>
      <p:sp>
        <p:nvSpPr>
          <p:cNvPr id="6" name="TextBox 5">
            <a:extLst>
              <a:ext uri="{FF2B5EF4-FFF2-40B4-BE49-F238E27FC236}">
                <a16:creationId xmlns:a16="http://schemas.microsoft.com/office/drawing/2014/main" id="{82DDCCD5-DB5A-474B-A11B-FB5BAF48EDAA}"/>
              </a:ext>
            </a:extLst>
          </p:cNvPr>
          <p:cNvSpPr txBox="1"/>
          <p:nvPr/>
        </p:nvSpPr>
        <p:spPr>
          <a:xfrm>
            <a:off x="1229089" y="1692462"/>
            <a:ext cx="10516221" cy="1241237"/>
          </a:xfrm>
          <a:prstGeom prst="rect">
            <a:avLst/>
          </a:prstGeom>
          <a:noFill/>
        </p:spPr>
        <p:txBody>
          <a:bodyPr wrap="square" rtlCol="0">
            <a:spAutoFit/>
          </a:bodyPr>
          <a:lstStyle/>
          <a:p>
            <a:pPr algn="just"/>
            <a:r>
              <a:rPr lang="vi-VN" sz="3733" dirty="0">
                <a:solidFill>
                  <a:srgbClr val="002060"/>
                </a:solidFill>
                <a:latin typeface="Pattaya" panose="00000500000000000000" pitchFamily="2" charset="-34"/>
                <a:cs typeface="Pattaya" panose="00000500000000000000" pitchFamily="2" charset="-34"/>
              </a:rPr>
              <a:t>Đọc trôi chảy, diễn cảm và nêu được nội dung, ý nghĩa của các bài tập đọc đã học.</a:t>
            </a:r>
            <a:endParaRPr lang="en-US" sz="6400" dirty="0">
              <a:solidFill>
                <a:srgbClr val="002060"/>
              </a:solidFill>
              <a:latin typeface="Pattaya" panose="00000500000000000000" pitchFamily="2" charset="-34"/>
              <a:cs typeface="Pattaya" panose="00000500000000000000" pitchFamily="2" charset="-34"/>
            </a:endParaRPr>
          </a:p>
        </p:txBody>
      </p:sp>
      <p:sp>
        <p:nvSpPr>
          <p:cNvPr id="7" name="TextBox 6">
            <a:extLst>
              <a:ext uri="{FF2B5EF4-FFF2-40B4-BE49-F238E27FC236}">
                <a16:creationId xmlns:a16="http://schemas.microsoft.com/office/drawing/2014/main" id="{3229DBD7-AC3B-4787-98F4-727A3CFE83AE}"/>
              </a:ext>
            </a:extLst>
          </p:cNvPr>
          <p:cNvSpPr txBox="1"/>
          <p:nvPr/>
        </p:nvSpPr>
        <p:spPr>
          <a:xfrm>
            <a:off x="1198179" y="3173193"/>
            <a:ext cx="10962911" cy="666786"/>
          </a:xfrm>
          <a:prstGeom prst="rect">
            <a:avLst/>
          </a:prstGeom>
          <a:noFill/>
        </p:spPr>
        <p:txBody>
          <a:bodyPr wrap="square" rtlCol="0">
            <a:spAutoFit/>
          </a:bodyPr>
          <a:lstStyle/>
          <a:p>
            <a:pPr algn="just"/>
            <a:r>
              <a:rPr lang="vi-VN" sz="3733" dirty="0">
                <a:solidFill>
                  <a:srgbClr val="002060"/>
                </a:solidFill>
                <a:latin typeface="Pattaya" panose="00000500000000000000" pitchFamily="2" charset="-34"/>
                <a:cs typeface="Pattaya" panose="00000500000000000000" pitchFamily="2" charset="-34"/>
              </a:rPr>
              <a:t>Đọc – hiểu nội dung, ý nghĩa của bài </a:t>
            </a:r>
            <a:r>
              <a:rPr lang="vi-VN" sz="3733" dirty="0">
                <a:solidFill>
                  <a:srgbClr val="FF0000"/>
                </a:solidFill>
                <a:latin typeface="Pattaya" panose="00000500000000000000" pitchFamily="2" charset="-34"/>
                <a:cs typeface="Pattaya" panose="00000500000000000000" pitchFamily="2" charset="-34"/>
              </a:rPr>
              <a:t>Tình quê hương</a:t>
            </a:r>
            <a:r>
              <a:rPr lang="vi-VN" sz="3733" dirty="0">
                <a:solidFill>
                  <a:srgbClr val="002060"/>
                </a:solidFill>
                <a:latin typeface="Pattaya" panose="00000500000000000000" pitchFamily="2" charset="-34"/>
                <a:cs typeface="Pattaya" panose="00000500000000000000" pitchFamily="2" charset="-34"/>
              </a:rPr>
              <a:t>.</a:t>
            </a:r>
            <a:endParaRPr lang="en-US" sz="6400" dirty="0">
              <a:solidFill>
                <a:srgbClr val="002060"/>
              </a:solidFill>
              <a:latin typeface="Pattaya" panose="00000500000000000000" pitchFamily="2" charset="-34"/>
              <a:cs typeface="Pattaya" panose="00000500000000000000" pitchFamily="2" charset="-34"/>
            </a:endParaRPr>
          </a:p>
        </p:txBody>
      </p:sp>
      <p:sp>
        <p:nvSpPr>
          <p:cNvPr id="8" name="TextBox 7">
            <a:extLst>
              <a:ext uri="{FF2B5EF4-FFF2-40B4-BE49-F238E27FC236}">
                <a16:creationId xmlns:a16="http://schemas.microsoft.com/office/drawing/2014/main" id="{9382B66A-68CC-4946-A400-F4FD495C66F9}"/>
              </a:ext>
            </a:extLst>
          </p:cNvPr>
          <p:cNvSpPr txBox="1"/>
          <p:nvPr/>
        </p:nvSpPr>
        <p:spPr>
          <a:xfrm>
            <a:off x="1198179" y="4337828"/>
            <a:ext cx="10547131" cy="1241237"/>
          </a:xfrm>
          <a:prstGeom prst="rect">
            <a:avLst/>
          </a:prstGeom>
          <a:noFill/>
        </p:spPr>
        <p:txBody>
          <a:bodyPr wrap="square" rtlCol="0">
            <a:spAutoFit/>
          </a:bodyPr>
          <a:lstStyle/>
          <a:p>
            <a:pPr algn="just"/>
            <a:r>
              <a:rPr lang="vi-VN" sz="3733" dirty="0">
                <a:solidFill>
                  <a:srgbClr val="002060"/>
                </a:solidFill>
                <a:latin typeface="Pattaya" panose="00000500000000000000" pitchFamily="2" charset="-34"/>
                <a:cs typeface="Pattaya" panose="00000500000000000000" pitchFamily="2" charset="-34"/>
              </a:rPr>
              <a:t>Tìm được các câu ghép, từ ngữ được lặp lại, được thay thế có tác dụng liên kết câu trong bài văn.</a:t>
            </a:r>
            <a:endParaRPr lang="en-US" sz="6400" dirty="0">
              <a:solidFill>
                <a:srgbClr val="002060"/>
              </a:solidFill>
              <a:latin typeface="Pattaya" panose="00000500000000000000" pitchFamily="2" charset="-34"/>
              <a:cs typeface="Pattaya" panose="00000500000000000000" pitchFamily="2" charset="-34"/>
            </a:endParaRPr>
          </a:p>
        </p:txBody>
      </p:sp>
      <p:pic>
        <p:nvPicPr>
          <p:cNvPr id="1026" name="Picture 2" descr="Rice cartoon Images, Stock Photos &amp; Vectors | Shutterstock">
            <a:extLst>
              <a:ext uri="{FF2B5EF4-FFF2-40B4-BE49-F238E27FC236}">
                <a16:creationId xmlns:a16="http://schemas.microsoft.com/office/drawing/2014/main" id="{2D1FE721-E64D-477E-BEC4-0C4F3A70E31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4690" r="42212"/>
                    </a14:imgEffect>
                  </a14:imgLayer>
                </a14:imgProps>
              </a:ext>
              <a:ext uri="{28A0092B-C50C-407E-A947-70E740481C1C}">
                <a14:useLocalDpi xmlns:a14="http://schemas.microsoft.com/office/drawing/2010/main" val="0"/>
              </a:ext>
            </a:extLst>
          </a:blip>
          <a:srcRect r="53098"/>
          <a:stretch/>
        </p:blipFill>
        <p:spPr bwMode="auto">
          <a:xfrm>
            <a:off x="21021" y="1338015"/>
            <a:ext cx="1266475" cy="16329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ice cartoon Images, Stock Photos &amp; Vectors | Shutterstock">
            <a:extLst>
              <a:ext uri="{FF2B5EF4-FFF2-40B4-BE49-F238E27FC236}">
                <a16:creationId xmlns:a16="http://schemas.microsoft.com/office/drawing/2014/main" id="{ADAD753B-3A7C-4F3A-86EA-96458382ADA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4690" r="42212"/>
                    </a14:imgEffect>
                  </a14:imgLayer>
                </a14:imgProps>
              </a:ext>
              <a:ext uri="{28A0092B-C50C-407E-A947-70E740481C1C}">
                <a14:useLocalDpi xmlns:a14="http://schemas.microsoft.com/office/drawing/2010/main" val="0"/>
              </a:ext>
            </a:extLst>
          </a:blip>
          <a:srcRect r="53098"/>
          <a:stretch/>
        </p:blipFill>
        <p:spPr bwMode="auto">
          <a:xfrm>
            <a:off x="30910" y="2508958"/>
            <a:ext cx="1266475" cy="16329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ice cartoon Images, Stock Photos &amp; Vectors | Shutterstock">
            <a:extLst>
              <a:ext uri="{FF2B5EF4-FFF2-40B4-BE49-F238E27FC236}">
                <a16:creationId xmlns:a16="http://schemas.microsoft.com/office/drawing/2014/main" id="{68D86D2B-BD79-45C5-93EB-3A24BAF0D8E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4690" r="42212"/>
                    </a14:imgEffect>
                  </a14:imgLayer>
                </a14:imgProps>
              </a:ext>
              <a:ext uri="{28A0092B-C50C-407E-A947-70E740481C1C}">
                <a14:useLocalDpi xmlns:a14="http://schemas.microsoft.com/office/drawing/2010/main" val="0"/>
              </a:ext>
            </a:extLst>
          </a:blip>
          <a:srcRect r="53098"/>
          <a:stretch/>
        </p:blipFill>
        <p:spPr bwMode="auto">
          <a:xfrm>
            <a:off x="127498" y="3946072"/>
            <a:ext cx="1266475" cy="1632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7550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6FAE6010-C425-426D-AC9E-5ED17E2D200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3069770" y="-567558"/>
            <a:ext cx="6368143" cy="26075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7F6275-C01D-40FB-B7F5-41ED8605BDF6}"/>
              </a:ext>
            </a:extLst>
          </p:cNvPr>
          <p:cNvSpPr txBox="1"/>
          <p:nvPr/>
        </p:nvSpPr>
        <p:spPr>
          <a:xfrm>
            <a:off x="5567475" y="424231"/>
            <a:ext cx="1757212" cy="748988"/>
          </a:xfrm>
          <a:prstGeom prst="rect">
            <a:avLst/>
          </a:prstGeom>
          <a:noFill/>
        </p:spPr>
        <p:txBody>
          <a:bodyPr wrap="none" rtlCol="0">
            <a:spAutoFit/>
          </a:bodyPr>
          <a:lstStyle/>
          <a:p>
            <a:pPr algn="ctr"/>
            <a:r>
              <a:rPr lang="vi-VN" sz="4267" dirty="0">
                <a:solidFill>
                  <a:schemeClr val="bg1"/>
                </a:solidFill>
                <a:latin typeface="Pattaya" panose="00000500000000000000" pitchFamily="2" charset="-34"/>
                <a:cs typeface="Pattaya" panose="00000500000000000000" pitchFamily="2" charset="-34"/>
              </a:rPr>
              <a:t>Dặn dò</a:t>
            </a:r>
            <a:endParaRPr lang="en-US" sz="4267" dirty="0">
              <a:solidFill>
                <a:schemeClr val="bg1"/>
              </a:solidFill>
              <a:latin typeface="Pattaya" panose="00000500000000000000" pitchFamily="2" charset="-34"/>
              <a:cs typeface="Pattaya" panose="00000500000000000000" pitchFamily="2" charset="-34"/>
            </a:endParaRPr>
          </a:p>
        </p:txBody>
      </p:sp>
      <p:sp>
        <p:nvSpPr>
          <p:cNvPr id="7" name="Rectangle: Rounded Corners 6">
            <a:extLst>
              <a:ext uri="{FF2B5EF4-FFF2-40B4-BE49-F238E27FC236}">
                <a16:creationId xmlns:a16="http://schemas.microsoft.com/office/drawing/2014/main" id="{DAD93B9F-3E22-4D10-A07A-D5C36AA305FD}"/>
              </a:ext>
            </a:extLst>
          </p:cNvPr>
          <p:cNvSpPr/>
          <p:nvPr/>
        </p:nvSpPr>
        <p:spPr>
          <a:xfrm>
            <a:off x="1208312" y="1548471"/>
            <a:ext cx="9944101" cy="392160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DA57CFD-E182-46F2-B2FC-1A575C475FC6}"/>
              </a:ext>
            </a:extLst>
          </p:cNvPr>
          <p:cNvSpPr txBox="1"/>
          <p:nvPr/>
        </p:nvSpPr>
        <p:spPr>
          <a:xfrm>
            <a:off x="1894113" y="3031751"/>
            <a:ext cx="8403774" cy="1323439"/>
          </a:xfrm>
          <a:prstGeom prst="rect">
            <a:avLst/>
          </a:prstGeom>
          <a:noFill/>
        </p:spPr>
        <p:txBody>
          <a:bodyPr wrap="square" rtlCol="0">
            <a:spAutoFit/>
          </a:bodyPr>
          <a:lstStyle/>
          <a:p>
            <a:pPr marL="457200" indent="-457200" algn="ctr">
              <a:buFontTx/>
              <a:buChar char="-"/>
            </a:pPr>
            <a:r>
              <a:rPr lang="vi-VN" sz="4000" dirty="0">
                <a:solidFill>
                  <a:srgbClr val="002060"/>
                </a:solidFill>
                <a:latin typeface="iCiel Nabila" pitchFamily="2" charset="0"/>
              </a:rPr>
              <a:t>Xem lại bài.</a:t>
            </a:r>
          </a:p>
          <a:p>
            <a:pPr marL="457200" indent="-457200" algn="ctr">
              <a:buFontTx/>
              <a:buChar char="-"/>
            </a:pPr>
            <a:r>
              <a:rPr lang="vi-VN" sz="4000" dirty="0">
                <a:solidFill>
                  <a:srgbClr val="002060"/>
                </a:solidFill>
                <a:latin typeface="iCiel Nabila" pitchFamily="2" charset="0"/>
              </a:rPr>
              <a:t>Soạn tiết 4 ôn tập giữa học kì 2</a:t>
            </a:r>
            <a:endParaRPr lang="en-US" sz="4000" dirty="0">
              <a:solidFill>
                <a:srgbClr val="002060"/>
              </a:solidFill>
              <a:latin typeface="iCiel Nabila" pitchFamily="2" charset="0"/>
            </a:endParaRPr>
          </a:p>
        </p:txBody>
      </p:sp>
    </p:spTree>
    <p:extLst>
      <p:ext uri="{BB962C8B-B14F-4D97-AF65-F5344CB8AC3E}">
        <p14:creationId xmlns:p14="http://schemas.microsoft.com/office/powerpoint/2010/main" val="351335974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C7D63466-5A27-4D88-A923-779E26003F2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7452" y="1178120"/>
            <a:ext cx="1230800" cy="1230800"/>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66BD9E24-380E-4D17-8251-C6C955B80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982"/>
            <a:ext cx="12192000" cy="5673505"/>
          </a:xfrm>
          <a:prstGeom prst="rect">
            <a:avLst/>
          </a:prstGeom>
        </p:spPr>
      </p:pic>
      <p:pic>
        <p:nvPicPr>
          <p:cNvPr id="8" name="Picture 7">
            <a:extLst>
              <a:ext uri="{FF2B5EF4-FFF2-40B4-BE49-F238E27FC236}">
                <a16:creationId xmlns:a16="http://schemas.microsoft.com/office/drawing/2014/main" id="{58E34C32-58DE-4F16-9F1D-0B04CDEC78D2}"/>
              </a:ext>
            </a:extLst>
          </p:cNvPr>
          <p:cNvPicPr>
            <a:picLocks noChangeAspect="1"/>
          </p:cNvPicPr>
          <p:nvPr/>
        </p:nvPicPr>
        <p:blipFill rotWithShape="1">
          <a:blip r:embed="rId4"/>
          <a:srcRect t="15856" b="13638"/>
          <a:stretch/>
        </p:blipFill>
        <p:spPr>
          <a:xfrm>
            <a:off x="1922927" y="80210"/>
            <a:ext cx="8346147" cy="3352801"/>
          </a:xfrm>
          <a:prstGeom prst="rect">
            <a:avLst/>
          </a:prstGeom>
        </p:spPr>
      </p:pic>
    </p:spTree>
    <p:extLst>
      <p:ext uri="{BB962C8B-B14F-4D97-AF65-F5344CB8AC3E}">
        <p14:creationId xmlns:p14="http://schemas.microsoft.com/office/powerpoint/2010/main" val="3379542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 fill="hold"/>
                                        <p:tgtEl>
                                          <p:spTgt spid="7"/>
                                        </p:tgtEl>
                                        <p:attrNameLst>
                                          <p:attrName>ppt_x</p:attrName>
                                        </p:attrNameLst>
                                      </p:cBhvr>
                                      <p:tavLst>
                                        <p:tav tm="0">
                                          <p:val>
                                            <p:strVal val="#ppt_x"/>
                                          </p:val>
                                        </p:tav>
                                        <p:tav tm="100000">
                                          <p:val>
                                            <p:strVal val="#ppt_x"/>
                                          </p:val>
                                        </p:tav>
                                      </p:tavLst>
                                    </p:anim>
                                    <p:anim calcmode="lin" valueType="num">
                                      <p:cBhvr additive="base">
                                        <p:cTn id="8" dur="3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t="-2000" r="-17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0FDEE06-9DFB-41E1-92C8-191C0105D5B8}"/>
              </a:ext>
            </a:extLst>
          </p:cNvPr>
          <p:cNvGrpSpPr/>
          <p:nvPr/>
        </p:nvGrpSpPr>
        <p:grpSpPr>
          <a:xfrm>
            <a:off x="-227963" y="-316102"/>
            <a:ext cx="11900678" cy="2610574"/>
            <a:chOff x="-1344712" y="1503994"/>
            <a:chExt cx="11900678" cy="2610574"/>
          </a:xfrm>
        </p:grpSpPr>
        <p:sp>
          <p:nvSpPr>
            <p:cNvPr id="6" name="Rectangle: Rounded Corners 5">
              <a:extLst>
                <a:ext uri="{FF2B5EF4-FFF2-40B4-BE49-F238E27FC236}">
                  <a16:creationId xmlns:a16="http://schemas.microsoft.com/office/drawing/2014/main" id="{B8BE0BA4-96BB-4059-948E-229DB31E91D9}"/>
                </a:ext>
              </a:extLst>
            </p:cNvPr>
            <p:cNvSpPr/>
            <p:nvPr/>
          </p:nvSpPr>
          <p:spPr>
            <a:xfrm>
              <a:off x="428132" y="1788033"/>
              <a:ext cx="10127834" cy="1963216"/>
            </a:xfrm>
            <a:prstGeom prst="roundRect">
              <a:avLst/>
            </a:prstGeom>
            <a:solidFill>
              <a:schemeClr val="accent4">
                <a:lumMod val="40000"/>
                <a:lumOff val="60000"/>
              </a:schemeClr>
            </a:solidFill>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A7C5F3BF-E9CD-43F0-80D1-825404435808}"/>
                </a:ext>
              </a:extLst>
            </p:cNvPr>
            <p:cNvSpPr txBox="1"/>
            <p:nvPr/>
          </p:nvSpPr>
          <p:spPr>
            <a:xfrm>
              <a:off x="928356" y="2221910"/>
              <a:ext cx="9368298" cy="954107"/>
            </a:xfrm>
            <a:prstGeom prst="rect">
              <a:avLst/>
            </a:prstGeom>
            <a:noFill/>
          </p:spPr>
          <p:txBody>
            <a:bodyPr wrap="square" rtlCol="0">
              <a:spAutoFit/>
            </a:bodyPr>
            <a:lstStyle/>
            <a:p>
              <a:pPr algn="just"/>
              <a:r>
                <a:rPr lang="vi-VN" sz="2800" dirty="0">
                  <a:solidFill>
                    <a:srgbClr val="002060"/>
                  </a:solidFill>
                  <a:latin typeface="iCiel Nabila" pitchFamily="2" charset="0"/>
                </a:rPr>
                <a:t>Hãy giúp tớ nhớ lại kỉ niệm tuổi thơ bằng cách đọc to, rõ ràng bài đọc và trả lời câu hỏi bạn nhé!</a:t>
              </a:r>
              <a:endParaRPr lang="en-US" sz="2800" dirty="0">
                <a:solidFill>
                  <a:srgbClr val="002060"/>
                </a:solidFill>
                <a:latin typeface="iCiel Nabila" pitchFamily="2" charset="0"/>
              </a:endParaRPr>
            </a:p>
          </p:txBody>
        </p:sp>
        <p:pic>
          <p:nvPicPr>
            <p:cNvPr id="9" name="Picture 8" descr="Background pattern&#10;&#10;Description automatically generated">
              <a:extLst>
                <a:ext uri="{FF2B5EF4-FFF2-40B4-BE49-F238E27FC236}">
                  <a16:creationId xmlns:a16="http://schemas.microsoft.com/office/drawing/2014/main" id="{A2F80F7B-CC8A-48EC-A3AA-FE79DC8F9AB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861" b="42226" l="69758" r="96639">
                          <a14:foregroundMark x1="82550" y1="28380" x2="78827" y2="21447"/>
                          <a14:backgroundMark x1="71237" y1="31352" x2="81016" y2="41227"/>
                          <a14:backgroundMark x1="74209" y1="33174" x2="82263" y2="41227"/>
                          <a14:backgroundMark x1="74497" y1="32119" x2="77277" y2="35475"/>
                          <a14:backgroundMark x1="74497" y1="23778" x2="78236" y2="18504"/>
                          <a14:backgroundMark x1="78044" y1="18504" x2="75264" y2="22052"/>
                          <a14:backgroundMark x1="76989" y1="19751" x2="79003" y2="21285"/>
                        </a14:backgroundRemoval>
                      </a14:imgEffect>
                    </a14:imgLayer>
                  </a14:imgProps>
                </a:ext>
                <a:ext uri="{28A0092B-C50C-407E-A947-70E740481C1C}">
                  <a14:useLocalDpi xmlns:a14="http://schemas.microsoft.com/office/drawing/2010/main" val="0"/>
                </a:ext>
              </a:extLst>
            </a:blip>
            <a:srcRect l="66398" t="12565" r="1" b="54478"/>
            <a:stretch/>
          </p:blipFill>
          <p:spPr>
            <a:xfrm>
              <a:off x="-1344712" y="1503994"/>
              <a:ext cx="2661669" cy="2610574"/>
            </a:xfrm>
            <a:prstGeom prst="rect">
              <a:avLst/>
            </a:prstGeom>
          </p:spPr>
        </p:pic>
      </p:grpSp>
      <p:pic>
        <p:nvPicPr>
          <p:cNvPr id="4" name="Picture 3">
            <a:extLst>
              <a:ext uri="{FF2B5EF4-FFF2-40B4-BE49-F238E27FC236}">
                <a16:creationId xmlns:a16="http://schemas.microsoft.com/office/drawing/2014/main" id="{D019DF1A-15CF-49A2-8F88-CC67969A513F}"/>
              </a:ext>
            </a:extLst>
          </p:cNvPr>
          <p:cNvPicPr>
            <a:picLocks noChangeAspect="1"/>
          </p:cNvPicPr>
          <p:nvPr/>
        </p:nvPicPr>
        <p:blipFill rotWithShape="1">
          <a:blip r:embed="rId6"/>
          <a:srcRect l="29357" t="14744" r="23161" b="25226"/>
          <a:stretch/>
        </p:blipFill>
        <p:spPr>
          <a:xfrm rot="918217">
            <a:off x="8242289" y="1720588"/>
            <a:ext cx="3055061" cy="2171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descr="A picture containing toy, doll&#10;&#10;Description automatically generated">
            <a:extLst>
              <a:ext uri="{FF2B5EF4-FFF2-40B4-BE49-F238E27FC236}">
                <a16:creationId xmlns:a16="http://schemas.microsoft.com/office/drawing/2014/main" id="{04972FE6-FFDF-42F2-A2E4-AF2DB10F70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8283" y="3694305"/>
            <a:ext cx="1832206" cy="3158975"/>
          </a:xfrm>
          <a:prstGeom prst="rect">
            <a:avLst/>
          </a:prstGeom>
        </p:spPr>
      </p:pic>
      <p:pic>
        <p:nvPicPr>
          <p:cNvPr id="16" name="Picture 15" descr="A picture containing leaf, plant, fern&#10;&#10;Description automatically generated">
            <a:extLst>
              <a:ext uri="{FF2B5EF4-FFF2-40B4-BE49-F238E27FC236}">
                <a16:creationId xmlns:a16="http://schemas.microsoft.com/office/drawing/2014/main" id="{D68E34D4-4249-4260-A9DA-00693697A008}"/>
              </a:ext>
            </a:extLst>
          </p:cNvPr>
          <p:cNvPicPr>
            <a:picLocks noChangeAspect="1"/>
          </p:cNvPicPr>
          <p:nvPr/>
        </p:nvPicPr>
        <p:blipFill rotWithShape="1">
          <a:blip r:embed="rId8">
            <a:extLst>
              <a:ext uri="{28A0092B-C50C-407E-A947-70E740481C1C}">
                <a14:useLocalDpi xmlns:a14="http://schemas.microsoft.com/office/drawing/2010/main" val="0"/>
              </a:ext>
            </a:extLst>
          </a:blip>
          <a:srcRect r="59966"/>
          <a:stretch/>
        </p:blipFill>
        <p:spPr>
          <a:xfrm>
            <a:off x="692465" y="2603444"/>
            <a:ext cx="2329704" cy="2705979"/>
          </a:xfrm>
          <a:prstGeom prst="rect">
            <a:avLst/>
          </a:prstGeom>
        </p:spPr>
      </p:pic>
      <p:pic>
        <p:nvPicPr>
          <p:cNvPr id="2" name="Picture 1">
            <a:extLst>
              <a:ext uri="{FF2B5EF4-FFF2-40B4-BE49-F238E27FC236}">
                <a16:creationId xmlns:a16="http://schemas.microsoft.com/office/drawing/2014/main" id="{E6A44AD2-9F63-4BED-99B5-8737FED6838C}"/>
              </a:ext>
            </a:extLst>
          </p:cNvPr>
          <p:cNvPicPr>
            <a:picLocks noChangeAspect="1"/>
          </p:cNvPicPr>
          <p:nvPr/>
        </p:nvPicPr>
        <p:blipFill rotWithShape="1">
          <a:blip r:embed="rId9"/>
          <a:srcRect l="23036" t="42807" r="22991" b="5693"/>
          <a:stretch/>
        </p:blipFill>
        <p:spPr>
          <a:xfrm>
            <a:off x="553834" y="2966763"/>
            <a:ext cx="3000052" cy="22578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872603CA-380D-4682-9EE6-F8F08FE27CE0}"/>
              </a:ext>
            </a:extLst>
          </p:cNvPr>
          <p:cNvPicPr>
            <a:picLocks noChangeAspect="1"/>
          </p:cNvPicPr>
          <p:nvPr/>
        </p:nvPicPr>
        <p:blipFill rotWithShape="1">
          <a:blip r:embed="rId10"/>
          <a:srcRect l="23663" t="14030" r="23161" b="15826"/>
          <a:stretch/>
        </p:blipFill>
        <p:spPr>
          <a:xfrm rot="453768">
            <a:off x="4127338" y="1686389"/>
            <a:ext cx="3041535" cy="22556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D1539FC7-6903-4C8A-891A-49410FAF68E8}"/>
              </a:ext>
            </a:extLst>
          </p:cNvPr>
          <p:cNvPicPr>
            <a:picLocks noChangeAspect="1"/>
          </p:cNvPicPr>
          <p:nvPr/>
        </p:nvPicPr>
        <p:blipFill rotWithShape="1">
          <a:blip r:embed="rId11"/>
          <a:srcRect l="24064" t="16412" r="23161" b="17127"/>
          <a:stretch/>
        </p:blipFill>
        <p:spPr>
          <a:xfrm>
            <a:off x="5565968" y="4396901"/>
            <a:ext cx="3114037" cy="22048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8" descr="1 To 10 Numbers For Schools - Cartoon, HD Png Download - 626x626 (#445591)  - PinPng">
            <a:hlinkClick r:id="rId12" action="ppaction://hlinksldjump"/>
            <a:extLst>
              <a:ext uri="{FF2B5EF4-FFF2-40B4-BE49-F238E27FC236}">
                <a16:creationId xmlns:a16="http://schemas.microsoft.com/office/drawing/2014/main" id="{CBBDB0D2-8595-4B29-8221-E0BDB0DD5DC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0" y="2391497"/>
            <a:ext cx="1048100" cy="11721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1 To 10 Numbers For Schools - Cartoon, HD Png Download - 626x626 (#445591)  - PinPng">
            <a:hlinkClick r:id="rId15" action="ppaction://hlinksldjump"/>
            <a:extLst>
              <a:ext uri="{FF2B5EF4-FFF2-40B4-BE49-F238E27FC236}">
                <a16:creationId xmlns:a16="http://schemas.microsoft.com/office/drawing/2014/main" id="{FFA5B908-30F4-4A5E-9B04-941F8414BBF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3665804" y="1496047"/>
            <a:ext cx="923403" cy="11094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1 To 10 Numbers For Schools - Cartoon, HD Png Download - 626x626 (#445591)  - PinPng">
            <a:hlinkClick r:id="rId17" action="ppaction://hlinksldjump"/>
            <a:extLst>
              <a:ext uri="{FF2B5EF4-FFF2-40B4-BE49-F238E27FC236}">
                <a16:creationId xmlns:a16="http://schemas.microsoft.com/office/drawing/2014/main" id="{2E49F04F-A53E-40ED-A3A7-F461929EA973}"/>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4">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7859699" y="1940085"/>
            <a:ext cx="738649" cy="10985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1 To 10 Numbers For Schools - Cartoon, HD Png Download - 626x626 (#445591)  - PinPng">
            <a:hlinkClick r:id="rId19" action="ppaction://hlinksldjump"/>
            <a:extLst>
              <a:ext uri="{FF2B5EF4-FFF2-40B4-BE49-F238E27FC236}">
                <a16:creationId xmlns:a16="http://schemas.microsoft.com/office/drawing/2014/main" id="{68098F2A-B6C4-495B-90F7-535AD2F703D5}"/>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4">
                    <a14:imgEffect>
                      <a14:backgroundRemoval t="34337" b="55422" l="22381" r="37619">
                        <a14:foregroundMark x1="23571" y1="41867" x2="24286" y2="44428"/>
                        <a14:foregroundMark x1="22381" y1="44428" x2="22381" y2="44428"/>
                        <a14:foregroundMark x1="25833" y1="34337" x2="26786" y2="34337"/>
                        <a14:foregroundMark x1="33452" y1="34337" x2="33452" y2="34337"/>
                        <a14:foregroundMark x1="28690" y1="55271" x2="28690" y2="55271"/>
                      </a14:backgroundRemoval>
                    </a14:imgEffect>
                  </a14:imgLayer>
                </a14:imgProps>
              </a:ext>
              <a:ext uri="{28A0092B-C50C-407E-A947-70E740481C1C}">
                <a14:useLocalDpi xmlns:a14="http://schemas.microsoft.com/office/drawing/2010/main" val="0"/>
              </a:ext>
            </a:extLst>
          </a:blip>
          <a:srcRect l="21581" t="32593" r="60364" b="41874"/>
          <a:stretch/>
        </p:blipFill>
        <p:spPr bwMode="auto">
          <a:xfrm>
            <a:off x="5144907" y="5224631"/>
            <a:ext cx="1006395" cy="112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1284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ppt_x</p:attrName>
                                        </p:attrNameLst>
                                      </p:cBhvr>
                                      <p:tavLst>
                                        <p:tav tm="0">
                                          <p:val>
                                            <p:strVal val="#ppt_x+#ppt_w*1.125000"/>
                                          </p:val>
                                        </p:tav>
                                        <p:tav tm="100000">
                                          <p:val>
                                            <p:strVal val="#ppt_x"/>
                                          </p:val>
                                        </p:tav>
                                      </p:tavLst>
                                    </p:anim>
                                    <p:animEffect transition="in" filter="wipe(left)">
                                      <p:cBhvr>
                                        <p:cTn id="13" dur="500"/>
                                        <p:tgtEl>
                                          <p:spTgt spid="12"/>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
                                        <p:tgtEl>
                                          <p:spTgt spid="16"/>
                                        </p:tgtEl>
                                      </p:cBhvr>
                                    </p:animEffect>
                                    <p:anim calcmode="lin" valueType="num">
                                      <p:cBhvr>
                                        <p:cTn id="18" dur="200" fill="hold"/>
                                        <p:tgtEl>
                                          <p:spTgt spid="16"/>
                                        </p:tgtEl>
                                        <p:attrNameLst>
                                          <p:attrName>ppt_x</p:attrName>
                                        </p:attrNameLst>
                                      </p:cBhvr>
                                      <p:tavLst>
                                        <p:tav tm="0">
                                          <p:val>
                                            <p:strVal val="#ppt_x"/>
                                          </p:val>
                                        </p:tav>
                                        <p:tav tm="100000">
                                          <p:val>
                                            <p:strVal val="#ppt_x"/>
                                          </p:val>
                                        </p:tav>
                                      </p:tavLst>
                                    </p:anim>
                                    <p:anim calcmode="lin" valueType="num">
                                      <p:cBhvr>
                                        <p:cTn id="19" dur="2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320980-E544-4F33-92EE-E7BAD8C62ABA}"/>
              </a:ext>
            </a:extLst>
          </p:cNvPr>
          <p:cNvPicPr>
            <a:picLocks noChangeAspect="1"/>
          </p:cNvPicPr>
          <p:nvPr/>
        </p:nvPicPr>
        <p:blipFill rotWithShape="1">
          <a:blip r:embed="rId2"/>
          <a:srcRect l="23147" t="43215" r="23319" b="5496"/>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B5FFF671-102D-4B24-A6CD-CBEF9F9F745A}"/>
              </a:ext>
            </a:extLst>
          </p:cNvPr>
          <p:cNvSpPr/>
          <p:nvPr/>
        </p:nvSpPr>
        <p:spPr>
          <a:xfrm>
            <a:off x="502920" y="379827"/>
            <a:ext cx="11186159" cy="609834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8" descr="1 To 10 Numbers For Schools - Cartoon, HD Png Download - 626x626 (#445591)  - PinPng">
            <a:hlinkClick r:id="rId3" action="ppaction://hlinksldjump"/>
            <a:extLst>
              <a:ext uri="{FF2B5EF4-FFF2-40B4-BE49-F238E27FC236}">
                <a16:creationId xmlns:a16="http://schemas.microsoft.com/office/drawing/2014/main" id="{435BF339-EF6A-41CA-85FD-8FB523BE2D4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867103" y="767649"/>
            <a:ext cx="1048100" cy="11721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8284FB-2690-4792-80CC-E48F9C2A69A5}"/>
              </a:ext>
            </a:extLst>
          </p:cNvPr>
          <p:cNvSpPr txBox="1"/>
          <p:nvPr/>
        </p:nvSpPr>
        <p:spPr>
          <a:xfrm>
            <a:off x="1391153" y="1020314"/>
            <a:ext cx="9649119" cy="666786"/>
          </a:xfrm>
          <a:prstGeom prst="rect">
            <a:avLst/>
          </a:prstGeom>
          <a:noFill/>
        </p:spPr>
        <p:txBody>
          <a:bodyPr wrap="square" rtlCol="0">
            <a:spAutoFit/>
          </a:bodyPr>
          <a:lstStyle/>
          <a:p>
            <a:pPr algn="ctr"/>
            <a:r>
              <a:rPr lang="vi-VN" sz="3733" dirty="0">
                <a:solidFill>
                  <a:srgbClr val="002060"/>
                </a:solidFill>
                <a:latin typeface="Pattaya" panose="00000500000000000000" pitchFamily="2" charset="-34"/>
                <a:cs typeface="Pattaya" panose="00000500000000000000" pitchFamily="2" charset="-34"/>
              </a:rPr>
              <a:t>Thầy cô điền tên bài đọc</a:t>
            </a:r>
            <a:endParaRPr lang="en-US" sz="6400" dirty="0">
              <a:solidFill>
                <a:srgbClr val="002060"/>
              </a:solidFill>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id="{69B434CA-D54C-4F1E-A2D4-81359F23D114}"/>
              </a:ext>
            </a:extLst>
          </p:cNvPr>
          <p:cNvSpPr txBox="1"/>
          <p:nvPr/>
        </p:nvSpPr>
        <p:spPr>
          <a:xfrm>
            <a:off x="1391153" y="2983419"/>
            <a:ext cx="9649119" cy="666786"/>
          </a:xfrm>
          <a:prstGeom prst="rect">
            <a:avLst/>
          </a:prstGeom>
          <a:noFill/>
        </p:spPr>
        <p:txBody>
          <a:bodyPr wrap="square" rtlCol="0">
            <a:spAutoFit/>
          </a:bodyPr>
          <a:lstStyle/>
          <a:p>
            <a:pPr algn="ctr"/>
            <a:r>
              <a:rPr lang="vi-VN" sz="3733" dirty="0">
                <a:solidFill>
                  <a:srgbClr val="002060"/>
                </a:solidFill>
                <a:latin typeface="Pattaya" panose="00000500000000000000" pitchFamily="2" charset="-34"/>
                <a:cs typeface="Pattaya" panose="00000500000000000000" pitchFamily="2" charset="-34"/>
              </a:rPr>
              <a:t>Câu hỏi tương ứng</a:t>
            </a:r>
            <a:endParaRPr lang="en-US" sz="6400" dirty="0">
              <a:solidFill>
                <a:srgbClr val="00206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06416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0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6F41B-302E-4F0A-932F-691724224788}"/>
              </a:ext>
            </a:extLst>
          </p:cNvPr>
          <p:cNvPicPr>
            <a:picLocks noChangeAspect="1"/>
          </p:cNvPicPr>
          <p:nvPr/>
        </p:nvPicPr>
        <p:blipFill rotWithShape="1">
          <a:blip r:embed="rId2"/>
          <a:srcRect l="23018" t="33765" r="23189" b="15155"/>
          <a:stretch/>
        </p:blipFill>
        <p:spPr>
          <a:xfrm>
            <a:off x="0" y="0"/>
            <a:ext cx="12192000" cy="6855536"/>
          </a:xfrm>
          <a:prstGeom prst="rect">
            <a:avLst/>
          </a:prstGeom>
        </p:spPr>
      </p:pic>
      <p:sp>
        <p:nvSpPr>
          <p:cNvPr id="4" name="Rectangle: Rounded Corners 3">
            <a:extLst>
              <a:ext uri="{FF2B5EF4-FFF2-40B4-BE49-F238E27FC236}">
                <a16:creationId xmlns:a16="http://schemas.microsoft.com/office/drawing/2014/main" id="{6ABD1F16-FDC2-4A68-A00F-988FBA655AA9}"/>
              </a:ext>
            </a:extLst>
          </p:cNvPr>
          <p:cNvSpPr/>
          <p:nvPr/>
        </p:nvSpPr>
        <p:spPr>
          <a:xfrm>
            <a:off x="502920" y="379827"/>
            <a:ext cx="11186159" cy="609834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E455E0-FF5B-4D96-A0E6-A2C6DE933F1D}"/>
              </a:ext>
            </a:extLst>
          </p:cNvPr>
          <p:cNvSpPr txBox="1"/>
          <p:nvPr/>
        </p:nvSpPr>
        <p:spPr>
          <a:xfrm>
            <a:off x="1391153" y="1020314"/>
            <a:ext cx="9649119" cy="666786"/>
          </a:xfrm>
          <a:prstGeom prst="rect">
            <a:avLst/>
          </a:prstGeom>
          <a:noFill/>
        </p:spPr>
        <p:txBody>
          <a:bodyPr wrap="square" rtlCol="0">
            <a:spAutoFit/>
          </a:bodyPr>
          <a:lstStyle/>
          <a:p>
            <a:pPr algn="ctr"/>
            <a:r>
              <a:rPr lang="vi-VN" sz="3733" dirty="0">
                <a:solidFill>
                  <a:srgbClr val="002060"/>
                </a:solidFill>
                <a:latin typeface="Pattaya" panose="00000500000000000000" pitchFamily="2" charset="-34"/>
                <a:cs typeface="Pattaya" panose="00000500000000000000" pitchFamily="2" charset="-34"/>
              </a:rPr>
              <a:t>Thầy cô điền tên bài đọc</a:t>
            </a:r>
            <a:endParaRPr lang="en-US" sz="6400" dirty="0">
              <a:solidFill>
                <a:srgbClr val="002060"/>
              </a:solidFill>
              <a:latin typeface="Pattaya" panose="00000500000000000000" pitchFamily="2" charset="-34"/>
              <a:cs typeface="Pattaya" panose="00000500000000000000" pitchFamily="2" charset="-34"/>
            </a:endParaRPr>
          </a:p>
        </p:txBody>
      </p:sp>
      <p:sp>
        <p:nvSpPr>
          <p:cNvPr id="6" name="TextBox 5">
            <a:extLst>
              <a:ext uri="{FF2B5EF4-FFF2-40B4-BE49-F238E27FC236}">
                <a16:creationId xmlns:a16="http://schemas.microsoft.com/office/drawing/2014/main" id="{FBF3AC47-D44B-40BB-8B27-BB7956DD612C}"/>
              </a:ext>
            </a:extLst>
          </p:cNvPr>
          <p:cNvSpPr txBox="1"/>
          <p:nvPr/>
        </p:nvSpPr>
        <p:spPr>
          <a:xfrm>
            <a:off x="1391153" y="2983419"/>
            <a:ext cx="9649119" cy="666786"/>
          </a:xfrm>
          <a:prstGeom prst="rect">
            <a:avLst/>
          </a:prstGeom>
          <a:noFill/>
        </p:spPr>
        <p:txBody>
          <a:bodyPr wrap="square" rtlCol="0">
            <a:spAutoFit/>
          </a:bodyPr>
          <a:lstStyle/>
          <a:p>
            <a:pPr algn="ctr"/>
            <a:r>
              <a:rPr lang="vi-VN" sz="3733" dirty="0">
                <a:solidFill>
                  <a:srgbClr val="002060"/>
                </a:solidFill>
                <a:latin typeface="Pattaya" panose="00000500000000000000" pitchFamily="2" charset="-34"/>
                <a:cs typeface="Pattaya" panose="00000500000000000000" pitchFamily="2" charset="-34"/>
              </a:rPr>
              <a:t>Câu hỏi tương ứng</a:t>
            </a:r>
            <a:endParaRPr lang="en-US" sz="6400" dirty="0">
              <a:solidFill>
                <a:srgbClr val="002060"/>
              </a:solidFill>
              <a:latin typeface="Pattaya" panose="00000500000000000000" pitchFamily="2" charset="-34"/>
              <a:cs typeface="Pattaya" panose="00000500000000000000" pitchFamily="2" charset="-34"/>
            </a:endParaRPr>
          </a:p>
        </p:txBody>
      </p:sp>
      <p:pic>
        <p:nvPicPr>
          <p:cNvPr id="7" name="Picture 8" descr="1 To 10 Numbers For Schools - Cartoon, HD Png Download - 626x626 (#445591)  - PinPng">
            <a:hlinkClick r:id="rId3" action="ppaction://hlinksldjump"/>
            <a:extLst>
              <a:ext uri="{FF2B5EF4-FFF2-40B4-BE49-F238E27FC236}">
                <a16:creationId xmlns:a16="http://schemas.microsoft.com/office/drawing/2014/main" id="{F075334F-9C71-4339-9774-B5F056DA0CB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929451" y="671044"/>
            <a:ext cx="923403" cy="1109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26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EED9A0-7A32-455A-83F9-B9CEED8F77D9}"/>
              </a:ext>
            </a:extLst>
          </p:cNvPr>
          <p:cNvPicPr>
            <a:picLocks noChangeAspect="1"/>
          </p:cNvPicPr>
          <p:nvPr/>
        </p:nvPicPr>
        <p:blipFill rotWithShape="1">
          <a:blip r:embed="rId2"/>
          <a:srcRect l="23407" t="16807" r="22966" b="27805"/>
          <a:stretch/>
        </p:blipFill>
        <p:spPr>
          <a:xfrm>
            <a:off x="0" y="0"/>
            <a:ext cx="12192000" cy="6875518"/>
          </a:xfrm>
          <a:prstGeom prst="rect">
            <a:avLst/>
          </a:prstGeom>
        </p:spPr>
      </p:pic>
      <p:sp>
        <p:nvSpPr>
          <p:cNvPr id="4" name="Rectangle: Rounded Corners 3">
            <a:extLst>
              <a:ext uri="{FF2B5EF4-FFF2-40B4-BE49-F238E27FC236}">
                <a16:creationId xmlns:a16="http://schemas.microsoft.com/office/drawing/2014/main" id="{061FAAE4-19DE-4227-8A14-ABD19E998CBC}"/>
              </a:ext>
            </a:extLst>
          </p:cNvPr>
          <p:cNvSpPr/>
          <p:nvPr/>
        </p:nvSpPr>
        <p:spPr>
          <a:xfrm>
            <a:off x="502920" y="379827"/>
            <a:ext cx="11186159" cy="609834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F2786C-0CE2-40DD-941D-0F13A025695A}"/>
              </a:ext>
            </a:extLst>
          </p:cNvPr>
          <p:cNvSpPr txBox="1"/>
          <p:nvPr/>
        </p:nvSpPr>
        <p:spPr>
          <a:xfrm>
            <a:off x="1391153" y="1020314"/>
            <a:ext cx="9649119" cy="666786"/>
          </a:xfrm>
          <a:prstGeom prst="rect">
            <a:avLst/>
          </a:prstGeom>
          <a:noFill/>
        </p:spPr>
        <p:txBody>
          <a:bodyPr wrap="square" rtlCol="0">
            <a:spAutoFit/>
          </a:bodyPr>
          <a:lstStyle/>
          <a:p>
            <a:pPr algn="ctr"/>
            <a:r>
              <a:rPr lang="vi-VN" sz="3733" dirty="0">
                <a:solidFill>
                  <a:srgbClr val="002060"/>
                </a:solidFill>
                <a:latin typeface="Pattaya" panose="00000500000000000000" pitchFamily="2" charset="-34"/>
                <a:cs typeface="Pattaya" panose="00000500000000000000" pitchFamily="2" charset="-34"/>
              </a:rPr>
              <a:t>Thầy cô điền tên bài đọc</a:t>
            </a:r>
            <a:endParaRPr lang="en-US" sz="6400" dirty="0">
              <a:solidFill>
                <a:srgbClr val="002060"/>
              </a:solidFill>
              <a:latin typeface="Pattaya" panose="00000500000000000000" pitchFamily="2" charset="-34"/>
              <a:cs typeface="Pattaya" panose="00000500000000000000" pitchFamily="2" charset="-34"/>
            </a:endParaRPr>
          </a:p>
        </p:txBody>
      </p:sp>
      <p:sp>
        <p:nvSpPr>
          <p:cNvPr id="6" name="TextBox 5">
            <a:extLst>
              <a:ext uri="{FF2B5EF4-FFF2-40B4-BE49-F238E27FC236}">
                <a16:creationId xmlns:a16="http://schemas.microsoft.com/office/drawing/2014/main" id="{D1194074-87A4-4C67-BE3E-9182EBAB3ECB}"/>
              </a:ext>
            </a:extLst>
          </p:cNvPr>
          <p:cNvSpPr txBox="1"/>
          <p:nvPr/>
        </p:nvSpPr>
        <p:spPr>
          <a:xfrm>
            <a:off x="1391153" y="2983419"/>
            <a:ext cx="9649119" cy="666786"/>
          </a:xfrm>
          <a:prstGeom prst="rect">
            <a:avLst/>
          </a:prstGeom>
          <a:noFill/>
        </p:spPr>
        <p:txBody>
          <a:bodyPr wrap="square" rtlCol="0">
            <a:spAutoFit/>
          </a:bodyPr>
          <a:lstStyle/>
          <a:p>
            <a:pPr algn="ctr"/>
            <a:r>
              <a:rPr lang="vi-VN" sz="3733" dirty="0">
                <a:solidFill>
                  <a:srgbClr val="002060"/>
                </a:solidFill>
                <a:latin typeface="Pattaya" panose="00000500000000000000" pitchFamily="2" charset="-34"/>
                <a:cs typeface="Pattaya" panose="00000500000000000000" pitchFamily="2" charset="-34"/>
              </a:rPr>
              <a:t>Câu hỏi tương ứng</a:t>
            </a:r>
            <a:endParaRPr lang="en-US" sz="6400" dirty="0">
              <a:solidFill>
                <a:srgbClr val="002060"/>
              </a:solidFill>
              <a:latin typeface="Pattaya" panose="00000500000000000000" pitchFamily="2" charset="-34"/>
              <a:cs typeface="Pattaya" panose="00000500000000000000" pitchFamily="2" charset="-34"/>
            </a:endParaRPr>
          </a:p>
        </p:txBody>
      </p:sp>
      <p:pic>
        <p:nvPicPr>
          <p:cNvPr id="7" name="Picture 8" descr="1 To 10 Numbers For Schools - Cartoon, HD Png Download - 626x626 (#445591)  - PinPng">
            <a:hlinkClick r:id="rId3" action="ppaction://hlinksldjump"/>
            <a:extLst>
              <a:ext uri="{FF2B5EF4-FFF2-40B4-BE49-F238E27FC236}">
                <a16:creationId xmlns:a16="http://schemas.microsoft.com/office/drawing/2014/main" id="{B97A0EE3-C66D-4130-9B79-477C5795BC4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888232" y="804412"/>
            <a:ext cx="738649" cy="109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42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25E99-A6B4-4EAF-BFA9-B891A7CC1685}"/>
              </a:ext>
            </a:extLst>
          </p:cNvPr>
          <p:cNvPicPr>
            <a:picLocks noChangeAspect="1"/>
          </p:cNvPicPr>
          <p:nvPr/>
        </p:nvPicPr>
        <p:blipFill rotWithShape="1">
          <a:blip r:embed="rId2"/>
          <a:srcRect l="23017" t="19525" r="23060" b="17226"/>
          <a:stretch/>
        </p:blipFill>
        <p:spPr>
          <a:xfrm>
            <a:off x="-21021" y="0"/>
            <a:ext cx="12213021" cy="6907023"/>
          </a:xfrm>
          <a:prstGeom prst="rect">
            <a:avLst/>
          </a:prstGeom>
        </p:spPr>
      </p:pic>
      <p:sp>
        <p:nvSpPr>
          <p:cNvPr id="4" name="Rectangle: Rounded Corners 3">
            <a:extLst>
              <a:ext uri="{FF2B5EF4-FFF2-40B4-BE49-F238E27FC236}">
                <a16:creationId xmlns:a16="http://schemas.microsoft.com/office/drawing/2014/main" id="{B7C29C04-A6CD-4D4E-A43A-D690E3166C9D}"/>
              </a:ext>
            </a:extLst>
          </p:cNvPr>
          <p:cNvSpPr/>
          <p:nvPr/>
        </p:nvSpPr>
        <p:spPr>
          <a:xfrm>
            <a:off x="502920" y="379827"/>
            <a:ext cx="11186159" cy="609834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41E4717-C27D-4CFC-B44E-625E43ECBA50}"/>
              </a:ext>
            </a:extLst>
          </p:cNvPr>
          <p:cNvSpPr txBox="1"/>
          <p:nvPr/>
        </p:nvSpPr>
        <p:spPr>
          <a:xfrm>
            <a:off x="1391153" y="1020314"/>
            <a:ext cx="9649119" cy="666786"/>
          </a:xfrm>
          <a:prstGeom prst="rect">
            <a:avLst/>
          </a:prstGeom>
          <a:noFill/>
        </p:spPr>
        <p:txBody>
          <a:bodyPr wrap="square" rtlCol="0">
            <a:spAutoFit/>
          </a:bodyPr>
          <a:lstStyle/>
          <a:p>
            <a:pPr algn="ctr"/>
            <a:r>
              <a:rPr lang="vi-VN" sz="3733" dirty="0">
                <a:solidFill>
                  <a:srgbClr val="002060"/>
                </a:solidFill>
                <a:latin typeface="Pattaya" panose="00000500000000000000" pitchFamily="2" charset="-34"/>
                <a:cs typeface="Pattaya" panose="00000500000000000000" pitchFamily="2" charset="-34"/>
              </a:rPr>
              <a:t>Thầy cô điền tên bài đọc</a:t>
            </a:r>
            <a:endParaRPr lang="en-US" sz="6400" dirty="0">
              <a:solidFill>
                <a:srgbClr val="002060"/>
              </a:solidFill>
              <a:latin typeface="Pattaya" panose="00000500000000000000" pitchFamily="2" charset="-34"/>
              <a:cs typeface="Pattaya" panose="00000500000000000000" pitchFamily="2" charset="-34"/>
            </a:endParaRPr>
          </a:p>
        </p:txBody>
      </p:sp>
      <p:sp>
        <p:nvSpPr>
          <p:cNvPr id="6" name="TextBox 5">
            <a:extLst>
              <a:ext uri="{FF2B5EF4-FFF2-40B4-BE49-F238E27FC236}">
                <a16:creationId xmlns:a16="http://schemas.microsoft.com/office/drawing/2014/main" id="{024DEEB7-4CE0-476D-A398-0B1EF85FFFB7}"/>
              </a:ext>
            </a:extLst>
          </p:cNvPr>
          <p:cNvSpPr txBox="1"/>
          <p:nvPr/>
        </p:nvSpPr>
        <p:spPr>
          <a:xfrm>
            <a:off x="1391153" y="2983419"/>
            <a:ext cx="9649119" cy="666786"/>
          </a:xfrm>
          <a:prstGeom prst="rect">
            <a:avLst/>
          </a:prstGeom>
          <a:noFill/>
        </p:spPr>
        <p:txBody>
          <a:bodyPr wrap="square" rtlCol="0">
            <a:spAutoFit/>
          </a:bodyPr>
          <a:lstStyle/>
          <a:p>
            <a:pPr algn="ctr"/>
            <a:r>
              <a:rPr lang="vi-VN" sz="3733" dirty="0">
                <a:solidFill>
                  <a:srgbClr val="002060"/>
                </a:solidFill>
                <a:latin typeface="Pattaya" panose="00000500000000000000" pitchFamily="2" charset="-34"/>
                <a:cs typeface="Pattaya" panose="00000500000000000000" pitchFamily="2" charset="-34"/>
              </a:rPr>
              <a:t>Câu hỏi tương ứng</a:t>
            </a:r>
            <a:endParaRPr lang="en-US" sz="6400" dirty="0">
              <a:solidFill>
                <a:srgbClr val="002060"/>
              </a:solidFill>
              <a:latin typeface="Pattaya" panose="00000500000000000000" pitchFamily="2" charset="-34"/>
              <a:cs typeface="Pattaya" panose="00000500000000000000" pitchFamily="2" charset="-34"/>
            </a:endParaRPr>
          </a:p>
        </p:txBody>
      </p:sp>
      <p:pic>
        <p:nvPicPr>
          <p:cNvPr id="7" name="Picture 8" descr="1 To 10 Numbers For Schools - Cartoon, HD Png Download - 626x626 (#445591)  - PinPng">
            <a:hlinkClick r:id="rId3" action="ppaction://hlinksldjump"/>
            <a:extLst>
              <a:ext uri="{FF2B5EF4-FFF2-40B4-BE49-F238E27FC236}">
                <a16:creationId xmlns:a16="http://schemas.microsoft.com/office/drawing/2014/main" id="{6C69C1FB-FB29-45B9-B8D7-0208F40CC9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4337" b="55422" l="22381" r="37619">
                        <a14:foregroundMark x1="23571" y1="41867" x2="24286" y2="44428"/>
                        <a14:foregroundMark x1="22381" y1="44428" x2="22381" y2="44428"/>
                        <a14:foregroundMark x1="25833" y1="34337" x2="26786" y2="34337"/>
                        <a14:foregroundMark x1="33452" y1="34337" x2="33452" y2="34337"/>
                        <a14:foregroundMark x1="28690" y1="55271" x2="28690" y2="55271"/>
                      </a14:backgroundRemoval>
                    </a14:imgEffect>
                  </a14:imgLayer>
                </a14:imgProps>
              </a:ext>
              <a:ext uri="{28A0092B-C50C-407E-A947-70E740481C1C}">
                <a14:useLocalDpi xmlns:a14="http://schemas.microsoft.com/office/drawing/2010/main" val="0"/>
              </a:ext>
            </a:extLst>
          </a:blip>
          <a:srcRect l="21581" t="32593" r="60364" b="41874"/>
          <a:stretch/>
        </p:blipFill>
        <p:spPr bwMode="auto">
          <a:xfrm>
            <a:off x="887955" y="647722"/>
            <a:ext cx="1006395" cy="112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98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83871DE-41E9-4ADC-B69E-9C020036E1A7}"/>
              </a:ext>
            </a:extLst>
          </p:cNvPr>
          <p:cNvSpPr/>
          <p:nvPr/>
        </p:nvSpPr>
        <p:spPr>
          <a:xfrm>
            <a:off x="101883" y="159433"/>
            <a:ext cx="11988234" cy="6698567"/>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grpSp>
        <p:nvGrpSpPr>
          <p:cNvPr id="18" name="Group 17">
            <a:extLst>
              <a:ext uri="{FF2B5EF4-FFF2-40B4-BE49-F238E27FC236}">
                <a16:creationId xmlns:a16="http://schemas.microsoft.com/office/drawing/2014/main" id="{8EABC368-8F46-4540-82BB-8D9FA65B93C0}"/>
              </a:ext>
            </a:extLst>
          </p:cNvPr>
          <p:cNvGrpSpPr/>
          <p:nvPr/>
        </p:nvGrpSpPr>
        <p:grpSpPr>
          <a:xfrm>
            <a:off x="1680568" y="188753"/>
            <a:ext cx="9390203" cy="757942"/>
            <a:chOff x="1877516" y="343499"/>
            <a:chExt cx="9390203" cy="757942"/>
          </a:xfrm>
        </p:grpSpPr>
        <p:pic>
          <p:nvPicPr>
            <p:cNvPr id="13" name="Picture 12">
              <a:extLst>
                <a:ext uri="{FF2B5EF4-FFF2-40B4-BE49-F238E27FC236}">
                  <a16:creationId xmlns:a16="http://schemas.microsoft.com/office/drawing/2014/main" id="{D3D38AB3-CFE4-4CDA-BAC5-2E91B1F822FD}"/>
                </a:ext>
              </a:extLst>
            </p:cNvPr>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Lst>
            </a:blip>
            <a:stretch>
              <a:fillRect/>
            </a:stretch>
          </p:blipFill>
          <p:spPr>
            <a:xfrm>
              <a:off x="1877516" y="343499"/>
              <a:ext cx="9390203" cy="757942"/>
            </a:xfrm>
            <a:prstGeom prst="rect">
              <a:avLst/>
            </a:prstGeom>
            <a:ln>
              <a:noFill/>
            </a:ln>
            <a:effectLst>
              <a:softEdge rad="112500"/>
            </a:effectLst>
          </p:spPr>
        </p:pic>
        <p:sp>
          <p:nvSpPr>
            <p:cNvPr id="2" name="TextBox 1">
              <a:extLst>
                <a:ext uri="{FF2B5EF4-FFF2-40B4-BE49-F238E27FC236}">
                  <a16:creationId xmlns:a16="http://schemas.microsoft.com/office/drawing/2014/main" id="{71B3D4AE-2986-45DE-8AC0-36B165DBAB1C}"/>
                </a:ext>
              </a:extLst>
            </p:cNvPr>
            <p:cNvSpPr txBox="1"/>
            <p:nvPr/>
          </p:nvSpPr>
          <p:spPr>
            <a:xfrm>
              <a:off x="2714398" y="445471"/>
              <a:ext cx="7547212" cy="553998"/>
            </a:xfrm>
            <a:prstGeom prst="rect">
              <a:avLst/>
            </a:prstGeom>
            <a:noFill/>
          </p:spPr>
          <p:txBody>
            <a:bodyPr wrap="square" rtlCol="0">
              <a:spAutoFit/>
            </a:bodyPr>
            <a:lstStyle/>
            <a:p>
              <a:pPr algn="ctr"/>
              <a:r>
                <a:rPr lang="vi-VN" sz="3000" dirty="0">
                  <a:solidFill>
                    <a:srgbClr val="002060"/>
                  </a:solidFill>
                  <a:latin typeface="iCiel Nabila" pitchFamily="2" charset="0"/>
                </a:rPr>
                <a:t>2. Đọc bài văn sau và trả lời câu hỏi:</a:t>
              </a:r>
              <a:endParaRPr lang="en-US" sz="3000" dirty="0">
                <a:solidFill>
                  <a:srgbClr val="002060"/>
                </a:solidFill>
                <a:latin typeface="iCiel Nabila" pitchFamily="2" charset="0"/>
              </a:endParaRPr>
            </a:p>
          </p:txBody>
        </p:sp>
      </p:grpSp>
      <p:pic>
        <p:nvPicPr>
          <p:cNvPr id="23" name="Picture 22" descr="A picture containing plant&#10;&#10;Description automatically generated">
            <a:extLst>
              <a:ext uri="{FF2B5EF4-FFF2-40B4-BE49-F238E27FC236}">
                <a16:creationId xmlns:a16="http://schemas.microsoft.com/office/drawing/2014/main" id="{61BE7F12-F8F3-42AD-B3D6-B5791CD1EC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83" y="5415686"/>
            <a:ext cx="1658062" cy="1282881"/>
          </a:xfrm>
          <a:prstGeom prst="rect">
            <a:avLst/>
          </a:prstGeom>
        </p:spPr>
      </p:pic>
      <p:pic>
        <p:nvPicPr>
          <p:cNvPr id="24" name="Picture 23">
            <a:extLst>
              <a:ext uri="{FF2B5EF4-FFF2-40B4-BE49-F238E27FC236}">
                <a16:creationId xmlns:a16="http://schemas.microsoft.com/office/drawing/2014/main" id="{A2B94F52-BCB3-45A8-B356-3B2BA1B5992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65181" y="778257"/>
            <a:ext cx="1257025" cy="793122"/>
          </a:xfrm>
          <a:prstGeom prst="rect">
            <a:avLst/>
          </a:prstGeom>
        </p:spPr>
      </p:pic>
      <p:sp>
        <p:nvSpPr>
          <p:cNvPr id="3" name="Rectangle 2">
            <a:extLst>
              <a:ext uri="{FF2B5EF4-FFF2-40B4-BE49-F238E27FC236}">
                <a16:creationId xmlns:a16="http://schemas.microsoft.com/office/drawing/2014/main" id="{A15D3505-7952-4D8B-A603-5E19CBA49D9C}"/>
              </a:ext>
            </a:extLst>
          </p:cNvPr>
          <p:cNvSpPr/>
          <p:nvPr/>
        </p:nvSpPr>
        <p:spPr>
          <a:xfrm>
            <a:off x="438150" y="1098158"/>
            <a:ext cx="11315700" cy="5755422"/>
          </a:xfrm>
          <a:prstGeom prst="rect">
            <a:avLst/>
          </a:prstGeom>
        </p:spPr>
        <p:txBody>
          <a:bodyPr wrap="square">
            <a:spAutoFit/>
          </a:bodyPr>
          <a:lstStyle/>
          <a:p>
            <a:pPr algn="ctr"/>
            <a:r>
              <a:rPr lang="vi-VN" sz="3200" b="1" dirty="0">
                <a:solidFill>
                  <a:srgbClr val="FF0000"/>
                </a:solidFill>
                <a:latin typeface="iCiel Nabila" pitchFamily="2" charset="0"/>
              </a:rPr>
              <a:t>Tình quê hương</a:t>
            </a:r>
            <a:endParaRPr lang="vi-VN" sz="3200" dirty="0">
              <a:solidFill>
                <a:srgbClr val="FF0000"/>
              </a:solidFill>
              <a:latin typeface="iCiel Nabila" pitchFamily="2" charset="0"/>
            </a:endParaRPr>
          </a:p>
          <a:p>
            <a:pPr algn="just"/>
            <a:r>
              <a:rPr lang="vi-VN" sz="2400" dirty="0"/>
              <a:t>    Làng quê tôi đã khuất hẳn nhưng tôi vẫn đăm đắm nhìn theo. Tôi đã đi nhiều nơi, đóng quân nhiều chỗ phong cảnh đẹp hơn đây nhiều, nhân dân coi tôi như người làng và cũng có những người yêu tôi tha thiết, nhưng sao sức quyến rũ, nhớ thương vẫn không mãnh liệt, day dứt bằng mảnh đất cọc cằn này.</a:t>
            </a:r>
          </a:p>
          <a:p>
            <a:pPr algn="just"/>
            <a:r>
              <a:rPr lang="vi-VN" sz="2400" dirty="0"/>
              <a:t>    Làng mạc bị tàn phá nhưng mảnh đất quê hương vẫn đủ sức nuôi sống tôi như ngày xưa, nếu tôi có ngày trở về. Ở mảnh đất ấy, tháng giêng, tôi đi đốt bãi, đào ổ chuột; tháng tám nước lên, tôi đánh giậm, úp cá, đơm tép; tháng chín, tháng mười, đi móc con da dưới vệ sông. Ở mảnh đất ấy, những ngày chợ phiên, dì tôi lại mua cho vài cái bánh rợm; đêm nằm với chú, chú gác chân lên tôi mà lẩy Kiều ngâm thơ; những tối liên hoan xã, nghe cái Tị hát chèo và đôi lúc lại được ngồi nói chuyện với Cún Con, nhắc lại những kỉ niệm đẹp đẽ thời thơ ấu.</a:t>
            </a:r>
          </a:p>
          <a:p>
            <a:pPr algn="r"/>
            <a:r>
              <a:rPr lang="vi-VN" sz="2400" dirty="0"/>
              <a:t>Theo </a:t>
            </a:r>
            <a:r>
              <a:rPr lang="vi-VN" sz="2400" b="1" dirty="0"/>
              <a:t>NGUYỄN KHẢI</a:t>
            </a:r>
            <a:br>
              <a:rPr lang="vi-VN" sz="2400" dirty="0"/>
            </a:br>
            <a:br>
              <a:rPr lang="vi-VN" sz="2400" dirty="0"/>
            </a:br>
            <a:endParaRPr lang="en-US" sz="2400" dirty="0"/>
          </a:p>
        </p:txBody>
      </p:sp>
    </p:spTree>
    <p:extLst>
      <p:ext uri="{BB962C8B-B14F-4D97-AF65-F5344CB8AC3E}">
        <p14:creationId xmlns:p14="http://schemas.microsoft.com/office/powerpoint/2010/main" val="20704551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1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2000" r="-18000" b="-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586FEEF-DCA0-478A-B208-E78ACEA0AF86}"/>
              </a:ext>
            </a:extLst>
          </p:cNvPr>
          <p:cNvSpPr/>
          <p:nvPr/>
        </p:nvSpPr>
        <p:spPr>
          <a:xfrm>
            <a:off x="101883" y="434134"/>
            <a:ext cx="11605703" cy="5852366"/>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pic>
        <p:nvPicPr>
          <p:cNvPr id="9" name="Picture 8" descr="Logo&#10;&#10;Description automatically generated">
            <a:extLst>
              <a:ext uri="{FF2B5EF4-FFF2-40B4-BE49-F238E27FC236}">
                <a16:creationId xmlns:a16="http://schemas.microsoft.com/office/drawing/2014/main" id="{27F96867-4AD6-47B2-A590-FC374BB844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4138" y="141900"/>
            <a:ext cx="1230800" cy="1230800"/>
          </a:xfrm>
          <a:prstGeom prst="rect">
            <a:avLst/>
          </a:prstGeom>
        </p:spPr>
      </p:pic>
      <p:pic>
        <p:nvPicPr>
          <p:cNvPr id="5" name="Picture 4" descr="A picture containing text, toy&#10;&#10;Description automatically generated">
            <a:extLst>
              <a:ext uri="{FF2B5EF4-FFF2-40B4-BE49-F238E27FC236}">
                <a16:creationId xmlns:a16="http://schemas.microsoft.com/office/drawing/2014/main" id="{66EA7FD3-E819-48A0-91D8-A1A7C08C08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4210" y="3151414"/>
            <a:ext cx="3671636" cy="3980728"/>
          </a:xfrm>
          <a:prstGeom prst="rect">
            <a:avLst/>
          </a:prstGeom>
        </p:spPr>
      </p:pic>
      <p:sp>
        <p:nvSpPr>
          <p:cNvPr id="2" name="Rectangle 1">
            <a:extLst>
              <a:ext uri="{FF2B5EF4-FFF2-40B4-BE49-F238E27FC236}">
                <a16:creationId xmlns:a16="http://schemas.microsoft.com/office/drawing/2014/main" id="{FD7A82F6-89E3-4387-B5C1-60BAF75EDF0E}"/>
              </a:ext>
            </a:extLst>
          </p:cNvPr>
          <p:cNvSpPr/>
          <p:nvPr/>
        </p:nvSpPr>
        <p:spPr>
          <a:xfrm>
            <a:off x="1404938" y="434134"/>
            <a:ext cx="2152192" cy="646331"/>
          </a:xfrm>
          <a:prstGeom prst="rect">
            <a:avLst/>
          </a:prstGeom>
        </p:spPr>
        <p:txBody>
          <a:bodyPr wrap="none">
            <a:spAutoFit/>
          </a:bodyPr>
          <a:lstStyle/>
          <a:p>
            <a:pPr algn="ctr"/>
            <a:r>
              <a:rPr lang="vi-VN" sz="3600" b="1" dirty="0">
                <a:solidFill>
                  <a:srgbClr val="FF0000"/>
                </a:solidFill>
                <a:latin typeface="iCiel Nabila" pitchFamily="2" charset="0"/>
              </a:rPr>
              <a:t>Chú thích</a:t>
            </a:r>
            <a:endParaRPr lang="vi-VN" sz="3600" dirty="0">
              <a:solidFill>
                <a:srgbClr val="FF0000"/>
              </a:solidFill>
              <a:latin typeface="iCiel Nabila" pitchFamily="2" charset="0"/>
            </a:endParaRPr>
          </a:p>
        </p:txBody>
      </p:sp>
      <p:pic>
        <p:nvPicPr>
          <p:cNvPr id="4098" name="Picture 2">
            <a:extLst>
              <a:ext uri="{FF2B5EF4-FFF2-40B4-BE49-F238E27FC236}">
                <a16:creationId xmlns:a16="http://schemas.microsoft.com/office/drawing/2014/main" id="{FBAA9291-1001-4828-B2EE-0262C8CFC75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06" b="89894" l="10000" r="92917">
                        <a14:foregroundMark x1="20167" y1="67110" x2="20167" y2="67110"/>
                        <a14:foregroundMark x1="21250" y1="65248" x2="21250" y2="65248"/>
                        <a14:foregroundMark x1="92917" y1="51152" x2="92917" y2="51152"/>
                        <a14:foregroundMark x1="34250" y1="6206" x2="34250" y2="6206"/>
                        <a14:backgroundMark x1="69583" y1="39805" x2="63333" y2="36879"/>
                        <a14:backgroundMark x1="63333" y1="36879" x2="63167" y2="36879"/>
                        <a14:backgroundMark x1="74583" y1="36436" x2="73167" y2="31649"/>
                        <a14:backgroundMark x1="76583" y1="50266" x2="83583" y2="49113"/>
                        <a14:backgroundMark x1="83583" y1="49113" x2="83750" y2="49025"/>
                        <a14:backgroundMark x1="85917" y1="51152" x2="82583" y2="53812"/>
                        <a14:backgroundMark x1="87750" y1="52394" x2="84417" y2="52394"/>
                        <a14:backgroundMark x1="82583" y1="57624" x2="86667" y2="52660"/>
                        <a14:backgroundMark x1="67583" y1="46897" x2="75917" y2="46897"/>
                        <a14:backgroundMark x1="66917" y1="54787" x2="75667" y2="66667"/>
                        <a14:backgroundMark x1="63833" y1="71188" x2="63833" y2="71188"/>
                        <a14:backgroundMark x1="56667" y1="73582" x2="56000" y2="82535"/>
                        <a14:backgroundMark x1="56000" y1="82535" x2="61750" y2="84486"/>
                        <a14:backgroundMark x1="67833" y1="83777" x2="72333" y2="82890"/>
                        <a14:backgroundMark x1="76583" y1="77394" x2="76333" y2="74291"/>
                        <a14:backgroundMark x1="33167" y1="87145" x2="33167" y2="87145"/>
                        <a14:backgroundMark x1="38083" y1="64982" x2="45333" y2="68794"/>
                        <a14:backgroundMark x1="45333" y1="68794" x2="43167" y2="77571"/>
                        <a14:backgroundMark x1="43167" y1="77571" x2="35833" y2="86170"/>
                        <a14:backgroundMark x1="55333" y1="72163" x2="56000" y2="69770"/>
                        <a14:backgroundMark x1="21917" y1="45745" x2="21917" y2="51684"/>
                        <a14:backgroundMark x1="30000" y1="39982" x2="36583" y2="38475"/>
                        <a14:backgroundMark x1="36583" y1="38475" x2="35083" y2="30496"/>
                        <a14:backgroundMark x1="35083" y1="30496" x2="30917" y2="27394"/>
                        <a14:backgroundMark x1="42750" y1="35727" x2="38500" y2="31915"/>
                        <a14:backgroundMark x1="14333" y1="60195" x2="21250" y2="59220"/>
                        <a14:backgroundMark x1="21250" y1="59220" x2="28000" y2="54965"/>
                        <a14:backgroundMark x1="30000" y1="54965" x2="32250" y2="52394"/>
                        <a14:backgroundMark x1="19202" y1="67110" x2="17000" y2="73582"/>
                        <a14:backgroundMark x1="19835" y1="65248" x2="19202" y2="67110"/>
                        <a14:backgroundMark x1="20167" y1="64273" x2="19835" y2="65248"/>
                        <a14:backgroundMark x1="21079" y1="67110" x2="19500" y2="71188"/>
                        <a14:backgroundMark x1="21250" y1="66667" x2="21079" y2="67110"/>
                        <a14:backgroundMark x1="63833" y1="66667" x2="63833" y2="69060"/>
                        <a14:backgroundMark x1="58917" y1="63121" x2="58917" y2="72163"/>
                        <a14:backgroundMark x1="59083" y1="61879" x2="59333" y2="61879"/>
                        <a14:backgroundMark x1="59333" y1="61879" x2="59333" y2="61879"/>
                        <a14:backgroundMark x1="62917" y1="58333" x2="62917" y2="60993"/>
                        <a14:backgroundMark x1="68500" y1="61170" x2="69417" y2="63564"/>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3675749" y="1955611"/>
            <a:ext cx="4457969" cy="419025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1966B38-81E0-4778-9FCB-745BC0F34C39}"/>
              </a:ext>
            </a:extLst>
          </p:cNvPr>
          <p:cNvSpPr/>
          <p:nvPr/>
        </p:nvSpPr>
        <p:spPr>
          <a:xfrm>
            <a:off x="985112" y="1260983"/>
            <a:ext cx="1495922" cy="584775"/>
          </a:xfrm>
          <a:prstGeom prst="rect">
            <a:avLst/>
          </a:prstGeom>
        </p:spPr>
        <p:txBody>
          <a:bodyPr wrap="none">
            <a:spAutoFit/>
          </a:bodyPr>
          <a:lstStyle/>
          <a:p>
            <a:pPr algn="ctr"/>
            <a:r>
              <a:rPr lang="vi-VN" sz="3200" b="1" dirty="0">
                <a:solidFill>
                  <a:srgbClr val="FFC000"/>
                </a:solidFill>
                <a:latin typeface="iCiel Nabila" pitchFamily="2" charset="0"/>
              </a:rPr>
              <a:t>Con da</a:t>
            </a:r>
            <a:endParaRPr lang="vi-VN" sz="3200" dirty="0">
              <a:solidFill>
                <a:srgbClr val="FFC000"/>
              </a:solidFill>
              <a:latin typeface="iCiel Nabila" pitchFamily="2" charset="0"/>
            </a:endParaRPr>
          </a:p>
        </p:txBody>
      </p:sp>
      <p:sp>
        <p:nvSpPr>
          <p:cNvPr id="11" name="Rectangle 10">
            <a:extLst>
              <a:ext uri="{FF2B5EF4-FFF2-40B4-BE49-F238E27FC236}">
                <a16:creationId xmlns:a16="http://schemas.microsoft.com/office/drawing/2014/main" id="{60AB949B-602C-4A0E-A36E-74DD6AEBE981}"/>
              </a:ext>
            </a:extLst>
          </p:cNvPr>
          <p:cNvSpPr/>
          <p:nvPr/>
        </p:nvSpPr>
        <p:spPr>
          <a:xfrm>
            <a:off x="2336244" y="1291760"/>
            <a:ext cx="5016117" cy="523220"/>
          </a:xfrm>
          <a:prstGeom prst="rect">
            <a:avLst/>
          </a:prstGeom>
        </p:spPr>
        <p:txBody>
          <a:bodyPr wrap="none">
            <a:spAutoFit/>
          </a:bodyPr>
          <a:lstStyle/>
          <a:p>
            <a:pPr algn="ctr"/>
            <a:r>
              <a:rPr lang="vi-VN" sz="2800" b="1" dirty="0">
                <a:solidFill>
                  <a:srgbClr val="002060"/>
                </a:solidFill>
              </a:rPr>
              <a:t>: loài cua nhỏ, chân có lông.</a:t>
            </a:r>
            <a:endParaRPr lang="vi-VN" sz="2800" dirty="0">
              <a:solidFill>
                <a:srgbClr val="002060"/>
              </a:solidFill>
            </a:endParaRPr>
          </a:p>
        </p:txBody>
      </p:sp>
      <p:sp>
        <p:nvSpPr>
          <p:cNvPr id="12" name="Rectangle 11">
            <a:extLst>
              <a:ext uri="{FF2B5EF4-FFF2-40B4-BE49-F238E27FC236}">
                <a16:creationId xmlns:a16="http://schemas.microsoft.com/office/drawing/2014/main" id="{04063956-6B71-429C-BD15-7ACCCFA0944E}"/>
              </a:ext>
            </a:extLst>
          </p:cNvPr>
          <p:cNvSpPr/>
          <p:nvPr/>
        </p:nvSpPr>
        <p:spPr>
          <a:xfrm>
            <a:off x="985112" y="1876535"/>
            <a:ext cx="1997663" cy="584775"/>
          </a:xfrm>
          <a:prstGeom prst="rect">
            <a:avLst/>
          </a:prstGeom>
        </p:spPr>
        <p:txBody>
          <a:bodyPr wrap="none">
            <a:spAutoFit/>
          </a:bodyPr>
          <a:lstStyle/>
          <a:p>
            <a:pPr algn="ctr"/>
            <a:r>
              <a:rPr lang="vi-VN" sz="3200" b="1" dirty="0">
                <a:solidFill>
                  <a:srgbClr val="FFC000"/>
                </a:solidFill>
                <a:latin typeface="iCiel Nabila" pitchFamily="2" charset="0"/>
              </a:rPr>
              <a:t>Chợ phiên</a:t>
            </a:r>
            <a:endParaRPr lang="vi-VN" sz="3200" dirty="0">
              <a:solidFill>
                <a:srgbClr val="FFC000"/>
              </a:solidFill>
              <a:latin typeface="iCiel Nabila" pitchFamily="2" charset="0"/>
            </a:endParaRPr>
          </a:p>
        </p:txBody>
      </p:sp>
      <p:sp>
        <p:nvSpPr>
          <p:cNvPr id="13" name="Rectangle 12">
            <a:extLst>
              <a:ext uri="{FF2B5EF4-FFF2-40B4-BE49-F238E27FC236}">
                <a16:creationId xmlns:a16="http://schemas.microsoft.com/office/drawing/2014/main" id="{AB4989B0-C91C-4091-B6DD-596DFA9FCBC5}"/>
              </a:ext>
            </a:extLst>
          </p:cNvPr>
          <p:cNvSpPr/>
          <p:nvPr/>
        </p:nvSpPr>
        <p:spPr>
          <a:xfrm>
            <a:off x="2820272" y="1876535"/>
            <a:ext cx="8646919" cy="523220"/>
          </a:xfrm>
          <a:prstGeom prst="rect">
            <a:avLst/>
          </a:prstGeom>
        </p:spPr>
        <p:txBody>
          <a:bodyPr wrap="none">
            <a:spAutoFit/>
          </a:bodyPr>
          <a:lstStyle/>
          <a:p>
            <a:pPr algn="ctr"/>
            <a:r>
              <a:rPr lang="vi-VN" sz="2800" b="1" dirty="0">
                <a:solidFill>
                  <a:srgbClr val="002060"/>
                </a:solidFill>
              </a:rPr>
              <a:t>: chợ họp vào những ngày nhất định trong tháng.</a:t>
            </a:r>
            <a:endParaRPr lang="vi-VN" sz="2800" dirty="0">
              <a:solidFill>
                <a:srgbClr val="002060"/>
              </a:solidFill>
            </a:endParaRPr>
          </a:p>
        </p:txBody>
      </p:sp>
      <p:pic>
        <p:nvPicPr>
          <p:cNvPr id="4100" name="Picture 4" descr="Chợ phiên Cán Cấu huyện Simacai tỉnh Lào Cai | Phiên chợ Tây Bắc nổi tiếng  gần Sapa | ZaiTri - YouTube">
            <a:extLst>
              <a:ext uri="{FF2B5EF4-FFF2-40B4-BE49-F238E27FC236}">
                <a16:creationId xmlns:a16="http://schemas.microsoft.com/office/drawing/2014/main" id="{9865135A-EED6-4771-9A95-6E5A875DC0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5000" y="2479537"/>
            <a:ext cx="5464629" cy="30738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BEE2025-B463-4A63-8AF4-0DDA1C563C39}"/>
              </a:ext>
            </a:extLst>
          </p:cNvPr>
          <p:cNvSpPr/>
          <p:nvPr/>
        </p:nvSpPr>
        <p:spPr>
          <a:xfrm>
            <a:off x="969927" y="2591743"/>
            <a:ext cx="2048959" cy="584775"/>
          </a:xfrm>
          <a:prstGeom prst="rect">
            <a:avLst/>
          </a:prstGeom>
        </p:spPr>
        <p:txBody>
          <a:bodyPr wrap="none">
            <a:spAutoFit/>
          </a:bodyPr>
          <a:lstStyle/>
          <a:p>
            <a:pPr algn="ctr"/>
            <a:r>
              <a:rPr lang="vi-VN" sz="3200" b="1" dirty="0">
                <a:solidFill>
                  <a:srgbClr val="FFC000"/>
                </a:solidFill>
                <a:latin typeface="iCiel Nabila" pitchFamily="2" charset="0"/>
              </a:rPr>
              <a:t>Bánh rợm</a:t>
            </a:r>
            <a:endParaRPr lang="vi-VN" sz="3200" dirty="0">
              <a:solidFill>
                <a:srgbClr val="FFC000"/>
              </a:solidFill>
              <a:latin typeface="iCiel Nabila" pitchFamily="2" charset="0"/>
            </a:endParaRPr>
          </a:p>
        </p:txBody>
      </p:sp>
      <p:sp>
        <p:nvSpPr>
          <p:cNvPr id="15" name="Rectangle 14">
            <a:extLst>
              <a:ext uri="{FF2B5EF4-FFF2-40B4-BE49-F238E27FC236}">
                <a16:creationId xmlns:a16="http://schemas.microsoft.com/office/drawing/2014/main" id="{B7BBA2EB-142B-452B-9211-378CF001BE27}"/>
              </a:ext>
            </a:extLst>
          </p:cNvPr>
          <p:cNvSpPr/>
          <p:nvPr/>
        </p:nvSpPr>
        <p:spPr>
          <a:xfrm>
            <a:off x="2982775" y="2601693"/>
            <a:ext cx="6155852" cy="523220"/>
          </a:xfrm>
          <a:prstGeom prst="rect">
            <a:avLst/>
          </a:prstGeom>
        </p:spPr>
        <p:txBody>
          <a:bodyPr wrap="none">
            <a:spAutoFit/>
          </a:bodyPr>
          <a:lstStyle/>
          <a:p>
            <a:pPr algn="ctr"/>
            <a:r>
              <a:rPr lang="vi-VN" sz="2800" b="1" dirty="0">
                <a:solidFill>
                  <a:srgbClr val="002060"/>
                </a:solidFill>
              </a:rPr>
              <a:t>: bánh bột nếp nhân đậu xanh, thịt.</a:t>
            </a:r>
            <a:endParaRPr lang="vi-VN" sz="2800" dirty="0">
              <a:solidFill>
                <a:srgbClr val="002060"/>
              </a:solidFill>
            </a:endParaRPr>
          </a:p>
        </p:txBody>
      </p:sp>
      <p:pic>
        <p:nvPicPr>
          <p:cNvPr id="4102" name="Picture 6" descr="Bánh rợm mặn(bánh dày mặn) nhân thịt đậu xanh dẻo thơm hấp hẫn_Bếp Hoa -  YouTube">
            <a:extLst>
              <a:ext uri="{FF2B5EF4-FFF2-40B4-BE49-F238E27FC236}">
                <a16:creationId xmlns:a16="http://schemas.microsoft.com/office/drawing/2014/main" id="{5E336876-9A18-4A6A-9C99-E896A8C4EA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3108" y="3417147"/>
            <a:ext cx="4730610" cy="26609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4F73FC9-EB4E-4082-9BCE-9266BF2EB4F0}"/>
              </a:ext>
            </a:extLst>
          </p:cNvPr>
          <p:cNvSpPr/>
          <p:nvPr/>
        </p:nvSpPr>
        <p:spPr>
          <a:xfrm>
            <a:off x="1007664" y="3335161"/>
            <a:ext cx="2153154" cy="584775"/>
          </a:xfrm>
          <a:prstGeom prst="rect">
            <a:avLst/>
          </a:prstGeom>
        </p:spPr>
        <p:txBody>
          <a:bodyPr wrap="none">
            <a:spAutoFit/>
          </a:bodyPr>
          <a:lstStyle/>
          <a:p>
            <a:pPr algn="ctr"/>
            <a:r>
              <a:rPr lang="vi-VN" sz="3200" b="1" dirty="0">
                <a:solidFill>
                  <a:srgbClr val="FFC000"/>
                </a:solidFill>
                <a:latin typeface="iCiel Nabila" pitchFamily="2" charset="0"/>
              </a:rPr>
              <a:t>Lẩy Kiều:</a:t>
            </a:r>
            <a:endParaRPr lang="vi-VN" sz="3200" dirty="0">
              <a:solidFill>
                <a:srgbClr val="FFC000"/>
              </a:solidFill>
              <a:latin typeface="iCiel Nabila" pitchFamily="2" charset="0"/>
            </a:endParaRPr>
          </a:p>
        </p:txBody>
      </p:sp>
      <p:sp>
        <p:nvSpPr>
          <p:cNvPr id="18" name="Rectangle 17">
            <a:extLst>
              <a:ext uri="{FF2B5EF4-FFF2-40B4-BE49-F238E27FC236}">
                <a16:creationId xmlns:a16="http://schemas.microsoft.com/office/drawing/2014/main" id="{93584EE9-0795-4C8C-BE6A-5380D9B130E9}"/>
              </a:ext>
            </a:extLst>
          </p:cNvPr>
          <p:cNvSpPr/>
          <p:nvPr/>
        </p:nvSpPr>
        <p:spPr>
          <a:xfrm>
            <a:off x="3018886" y="3348121"/>
            <a:ext cx="6348114" cy="1384995"/>
          </a:xfrm>
          <a:prstGeom prst="rect">
            <a:avLst/>
          </a:prstGeom>
        </p:spPr>
        <p:txBody>
          <a:bodyPr wrap="square">
            <a:spAutoFit/>
          </a:bodyPr>
          <a:lstStyle/>
          <a:p>
            <a:pPr algn="just"/>
            <a:r>
              <a:rPr lang="vi-VN" sz="2800" b="1" dirty="0">
                <a:solidFill>
                  <a:srgbClr val="002060"/>
                </a:solidFill>
              </a:rPr>
              <a:t>: lấy nguyên văn hoặc phỏng theo một vài câu, đoạn trong Truyện Kiều để thể hiện ý của mình.</a:t>
            </a:r>
            <a:endParaRPr lang="vi-VN" sz="2800" dirty="0">
              <a:solidFill>
                <a:srgbClr val="002060"/>
              </a:solidFill>
            </a:endParaRPr>
          </a:p>
        </p:txBody>
      </p:sp>
    </p:spTree>
    <p:extLst>
      <p:ext uri="{BB962C8B-B14F-4D97-AF65-F5344CB8AC3E}">
        <p14:creationId xmlns:p14="http://schemas.microsoft.com/office/powerpoint/2010/main" val="26187117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500"/>
                                        <p:tgtEl>
                                          <p:spTgt spid="409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4100"/>
                                        </p:tgtEl>
                                        <p:attrNameLst>
                                          <p:attrName>style.visibility</p:attrName>
                                        </p:attrNameLst>
                                      </p:cBhvr>
                                      <p:to>
                                        <p:strVal val="visible"/>
                                      </p:to>
                                    </p:set>
                                    <p:animEffect transition="in" filter="fade">
                                      <p:cBhvr>
                                        <p:cTn id="45" dur="500"/>
                                        <p:tgtEl>
                                          <p:spTgt spid="410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10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10" presetClass="entr" presetSubtype="0" fill="hold" nodeType="withEffect">
                                  <p:stCondLst>
                                    <p:cond delay="0"/>
                                  </p:stCondLst>
                                  <p:childTnLst>
                                    <p:set>
                                      <p:cBhvr>
                                        <p:cTn id="65" dur="1" fill="hold">
                                          <p:stCondLst>
                                            <p:cond delay="0"/>
                                          </p:stCondLst>
                                        </p:cTn>
                                        <p:tgtEl>
                                          <p:spTgt spid="4102"/>
                                        </p:tgtEl>
                                        <p:attrNameLst>
                                          <p:attrName>style.visibility</p:attrName>
                                        </p:attrNameLst>
                                      </p:cBhvr>
                                      <p:to>
                                        <p:strVal val="visible"/>
                                      </p:to>
                                    </p:set>
                                    <p:animEffect transition="in" filter="fade">
                                      <p:cBhvr>
                                        <p:cTn id="66" dur="500"/>
                                        <p:tgtEl>
                                          <p:spTgt spid="410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410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2" grpId="0"/>
      <p:bldP spid="13" grpId="0"/>
      <p:bldP spid="14" grpId="0"/>
      <p:bldP spid="15"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113306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949</TotalTime>
  <Words>1055</Words>
  <Application>Microsoft Office PowerPoint</Application>
  <PresentationFormat>Widescreen</PresentationFormat>
  <Paragraphs>141</Paragraphs>
  <Slides>22</Slides>
  <Notes>15</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iCiel Nabila</vt:lpstr>
      <vt:lpstr>Arial</vt:lpstr>
      <vt:lpstr>Pattaya</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Bien Thi Thuy Nhan</dc:creator>
  <cp:lastModifiedBy>phgiang.k21dgdth@gmail.com</cp:lastModifiedBy>
  <cp:revision>39</cp:revision>
  <dcterms:created xsi:type="dcterms:W3CDTF">2021-11-24T12:57:01Z</dcterms:created>
  <dcterms:modified xsi:type="dcterms:W3CDTF">2022-03-21T05:00:33Z</dcterms:modified>
</cp:coreProperties>
</file>