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6" r:id="rId3"/>
    <p:sldId id="319" r:id="rId4"/>
    <p:sldId id="315" r:id="rId5"/>
    <p:sldId id="316" r:id="rId6"/>
    <p:sldId id="318" r:id="rId7"/>
    <p:sldId id="267" r:id="rId8"/>
    <p:sldId id="314" r:id="rId9"/>
    <p:sldId id="258" r:id="rId10"/>
    <p:sldId id="259" r:id="rId11"/>
    <p:sldId id="320" r:id="rId12"/>
    <p:sldId id="321" r:id="rId13"/>
    <p:sldId id="264" r:id="rId14"/>
    <p:sldId id="261" r:id="rId15"/>
    <p:sldId id="324" r:id="rId16"/>
    <p:sldId id="263" r:id="rId17"/>
    <p:sldId id="265" r:id="rId18"/>
    <p:sldId id="262" r:id="rId19"/>
    <p:sldId id="322" r:id="rId20"/>
    <p:sldId id="3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F1B79-4D61-4158-8B01-E3A8DEFD18B6}" type="datetimeFigureOut">
              <a:rPr lang="en-US" smtClean="0"/>
              <a:t>23/3/2022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5E628-6043-4D51-AEEE-2C5EBD596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b5e3ec5bec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b5e3ec5bec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b5e6390668_2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b5e6390668_2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4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11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44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8766-34D7-48DA-8DDB-00F72E099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5497F-388C-48C5-BDF8-164C9F684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C9-E48D-4FFE-B8C1-0C60FB31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ACCC1-4120-40D2-9E12-609B50D2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02104-62E9-4A7B-A300-2BC51D2E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5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5B528-F2CA-4AF6-AED0-2E29AECF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4B876-28C2-47C6-B21B-019791A53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29E5-A2BF-47D8-8C46-7C1FDF13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ED565-2B2B-4B24-BB28-012935CE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0401C-9FF8-40D1-B841-1325605A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0C4AF4-7ABD-4F60-9721-2D53760B8F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6D1A8-1BAD-4CE5-8A2B-53D8291CB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C820-8CD0-4F61-BA68-265CC9D4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E985-DBB9-496C-8E5A-A58875FE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F6E4-B6BF-4878-AF48-4D582013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761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4943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652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069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078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54D7E-FA0C-42D9-99A8-7E971862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9322D-4787-4A2C-8351-728D15E42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07ADD-88E8-4FA7-9BB4-0440BFD6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FF2F2-8D08-49A6-BE94-C936CD66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6C350-89D5-455D-9FD1-A45D0558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3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560DE-CA27-42F7-A4ED-CBBE5AB1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3BD56-74CB-42A6-A7AC-8472832C4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93CC7-69FA-4582-BF52-84736AA8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9E85E-C395-4C7F-9E27-419AF581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CC286-A893-4ECF-B423-AD99DDF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2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3136-76A8-45B3-91C8-BF2ABF4E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57D0E-E6D1-4786-B7F4-2B8F7BBE5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AAC4B-EEFE-4C70-BC0D-E126CAB15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40DE-36BF-477B-AED6-B929297D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FF71C-7987-4A3B-AB48-ECCEA914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59195-152D-42C2-BD5E-BBCBE9D4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3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D401-ECB0-4EC5-B248-1AD8CB2C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AD23F-C476-40B5-B7A9-6A469019F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F3052-5751-4E43-8AFF-A9B884C89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07355-A491-4CAB-B748-67F077EEE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B1FB3-88CE-44D9-BF59-BACD631FE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63693F-19BB-4A3E-B856-F6A8EE00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23/3/2022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5BBB5-6DA1-417C-A0D8-C55803EB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D16-B6A5-4D21-98B9-402C92C1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7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EF2D-3AEA-4DB6-B20C-996A9397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F9414-B08B-4DD5-8132-D40E0FB0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23/3/2022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77B6C-DFBB-4DF5-8591-602A2AD7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0D533-11A1-40C4-85BB-F54B5E65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CCC98-0AA1-4053-BC45-0A50D46C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35CB3-CB2C-4121-AE49-582FF974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9A774-E81E-4C93-BF8F-814E47A5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7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95A6C-4C8F-4A05-B373-02EC85E6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3CC55-D279-4941-B244-EC523C812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E432B-A09A-47DE-8932-0797723A5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1A45C-51BC-4C77-AF27-0A2BA75C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1105A-908B-4280-93AE-586E7C5B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30E67-8ECC-4962-BE71-2396C3FD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7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302FC-5ED5-4981-AACF-6D5012472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6E532-7790-41A9-A122-FD12DB429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A210C-719B-4AE3-B351-ADB511BB8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07AD1-F8A5-44F6-8139-D246201F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64DF1-DFD5-45AD-A9C8-B0222A84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96963-35A6-4AD3-B182-DDAEE3F9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8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B7A507-89D1-491D-BCAB-D2E3B8059E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D9922-1755-4CAD-891C-8D8E5004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233C9-15CA-4EF8-A0C1-6C5F17413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686B6-57CD-45DE-BEAA-0A3CA5BE8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E932-1FA1-4162-B673-6C5EFD75EBEB}" type="datetimeFigureOut">
              <a:rPr lang="en-US" smtClean="0"/>
              <a:t>23/3/2022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66D29-D1A5-4749-8A92-E5675D50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5A759-6856-40AD-818F-F996BFA16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4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8657" y="2365688"/>
            <a:ext cx="78432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pPr algn="ctr"/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141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74382" y="70187"/>
            <a:ext cx="7843235" cy="11904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6" t="32160" r="-562" b="-1997"/>
          <a:stretch>
            <a:fillRect/>
          </a:stretch>
        </p:blipFill>
        <p:spPr>
          <a:xfrm>
            <a:off x="6419935" y="1787858"/>
            <a:ext cx="3963927" cy="567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CÀ RỐT</a:t>
            </a:r>
          </a:p>
        </p:txBody>
      </p:sp>
      <p:sp>
        <p:nvSpPr>
          <p:cNvPr id="31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sp>
        <p:nvSpPr>
          <p:cNvPr id="26" name="Text Box 10">
            <a:extLst>
              <a:ext uri="{FF2B5EF4-FFF2-40B4-BE49-F238E27FC236}">
                <a16:creationId xmlns:a16="http://schemas.microsoft.com/office/drawing/2014/main" id="{439D3A93-7CB9-4F22-B7DF-F0165B35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194" y="2916167"/>
            <a:ext cx="2637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A7FD3EFC-D7A5-4D15-9EEF-DDE3CCC70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857" y="2904454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0D087D62-6FDE-4F8D-B376-1B13799CE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180" y="4068776"/>
            <a:ext cx="3547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 = 46 km/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8A470A-188F-4E4B-9F64-63AB6695757E}"/>
              </a:ext>
            </a:extLst>
          </p:cNvPr>
          <p:cNvGrpSpPr/>
          <p:nvPr/>
        </p:nvGrpSpPr>
        <p:grpSpPr>
          <a:xfrm>
            <a:off x="3189926" y="3318185"/>
            <a:ext cx="8110517" cy="872261"/>
            <a:chOff x="3120487" y="1989821"/>
            <a:chExt cx="8110517" cy="872261"/>
          </a:xfrm>
        </p:grpSpPr>
        <p:sp>
          <p:nvSpPr>
            <p:cNvPr id="21" name="Line 5">
              <a:extLst>
                <a:ext uri="{FF2B5EF4-FFF2-40B4-BE49-F238E27FC236}">
                  <a16:creationId xmlns:a16="http://schemas.microsoft.com/office/drawing/2014/main" id="{AF695097-9F15-4450-AD6A-6ED1EE36C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9705" y="2628459"/>
              <a:ext cx="727614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EE088F-5130-4DAA-BF05-0E46AD81D95F}"/>
                </a:ext>
              </a:extLst>
            </p:cNvPr>
            <p:cNvGrpSpPr/>
            <p:nvPr/>
          </p:nvGrpSpPr>
          <p:grpSpPr>
            <a:xfrm>
              <a:off x="3120487" y="1989821"/>
              <a:ext cx="8110517" cy="872261"/>
              <a:chOff x="3120487" y="1989821"/>
              <a:chExt cx="8110517" cy="872261"/>
            </a:xfrm>
          </p:grpSpPr>
          <p:sp>
            <p:nvSpPr>
              <p:cNvPr id="22" name="Line 6">
                <a:extLst>
                  <a:ext uri="{FF2B5EF4-FFF2-40B4-BE49-F238E27FC236}">
                    <a16:creationId xmlns:a16="http://schemas.microsoft.com/office/drawing/2014/main" id="{116A412A-4E90-4213-9E0C-6F6E7787C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6369" y="2385889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Line 7">
                <a:extLst>
                  <a:ext uri="{FF2B5EF4-FFF2-40B4-BE49-F238E27FC236}">
                    <a16:creationId xmlns:a16="http://schemas.microsoft.com/office/drawing/2014/main" id="{634C6163-79BC-4A3D-A298-8A8DABF25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3202" y="2394836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8">
                <a:extLst>
                  <a:ext uri="{FF2B5EF4-FFF2-40B4-BE49-F238E27FC236}">
                    <a16:creationId xmlns:a16="http://schemas.microsoft.com/office/drawing/2014/main" id="{E5474097-D8F4-4B5A-9D2D-29BCA47860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487" y="198982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5" name="Text Box 9">
                <a:extLst>
                  <a:ext uri="{FF2B5EF4-FFF2-40B4-BE49-F238E27FC236}">
                    <a16:creationId xmlns:a16="http://schemas.microsoft.com/office/drawing/2014/main" id="{1B7402D7-0038-4987-8494-68E1B56863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85293" y="201318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</p:grpSp>
      <p:sp>
        <p:nvSpPr>
          <p:cNvPr id="30" name="Text Box 14">
            <a:extLst>
              <a:ext uri="{FF2B5EF4-FFF2-40B4-BE49-F238E27FC236}">
                <a16:creationId xmlns:a16="http://schemas.microsoft.com/office/drawing/2014/main" id="{91C0E58B-6918-4974-BCFF-A691C3697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41" y="4388845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?km</a:t>
            </a:r>
          </a:p>
        </p:txBody>
      </p:sp>
      <p:sp>
        <p:nvSpPr>
          <p:cNvPr id="31" name="AutoShape 15">
            <a:extLst>
              <a:ext uri="{FF2B5EF4-FFF2-40B4-BE49-F238E27FC236}">
                <a16:creationId xmlns:a16="http://schemas.microsoft.com/office/drawing/2014/main" id="{455E2285-9FD4-43E0-975A-5BE9D1D1F8F7}"/>
              </a:ext>
            </a:extLst>
          </p:cNvPr>
          <p:cNvSpPr>
            <a:spLocks/>
          </p:cNvSpPr>
          <p:nvPr/>
        </p:nvSpPr>
        <p:spPr bwMode="auto">
          <a:xfrm rot="-5400000" flipH="1">
            <a:off x="7069014" y="521874"/>
            <a:ext cx="383751" cy="7276833"/>
          </a:xfrm>
          <a:prstGeom prst="rightBracket">
            <a:avLst>
              <a:gd name="adj" fmla="val 473103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SG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68AB2-E9EF-4B56-B478-2AF4EC014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89" y="3503579"/>
            <a:ext cx="954192" cy="4770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C96173-E9D2-4639-A305-256F6E578A97}"/>
              </a:ext>
            </a:extLst>
          </p:cNvPr>
          <p:cNvSpPr txBox="1"/>
          <p:nvPr/>
        </p:nvSpPr>
        <p:spPr>
          <a:xfrm>
            <a:off x="1367743" y="1766730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</a:p>
        </p:txBody>
      </p:sp>
    </p:spTree>
    <p:extLst>
      <p:ext uri="{BB962C8B-B14F-4D97-AF65-F5344CB8AC3E}">
        <p14:creationId xmlns:p14="http://schemas.microsoft.com/office/powerpoint/2010/main" val="4076026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51237 0.003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1366 L 0.58542 -0.0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8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8" grpId="1"/>
      <p:bldP spid="30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C96173-E9D2-4639-A305-256F6E578A97}"/>
              </a:ext>
            </a:extLst>
          </p:cNvPr>
          <p:cNvSpPr txBox="1"/>
          <p:nvPr/>
        </p:nvSpPr>
        <p:spPr>
          <a:xfrm>
            <a:off x="2342521" y="1659227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endParaRPr lang="vi-VN" sz="2800" b="1" u="sng" dirty="0">
              <a:solidFill>
                <a:schemeClr val="accent1"/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2929BE75-5DBB-4DF8-A296-0F4AD5DE2221}"/>
              </a:ext>
            </a:extLst>
          </p:cNvPr>
          <p:cNvSpPr txBox="1">
            <a:spLocks noChangeArrowheads="1"/>
          </p:cNvSpPr>
          <p:nvPr/>
        </p:nvSpPr>
        <p:spPr>
          <a:xfrm>
            <a:off x="2816755" y="2113788"/>
            <a:ext cx="8666480" cy="26860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600" lvl="0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1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200" lvl="1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lvl="2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400" lvl="3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8000" lvl="4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lvl="5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200" lvl="6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800" lvl="7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lvl="8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12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4,75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        46 x 4,75 = 218,5 (km)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218,5 km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ABE690-2D62-4EED-965D-E67E1D1B4EE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33" name="Rounded Rectangle 27">
              <a:extLst>
                <a:ext uri="{FF2B5EF4-FFF2-40B4-BE49-F238E27FC236}">
                  <a16:creationId xmlns:a16="http://schemas.microsoft.com/office/drawing/2014/main" id="{DD829C66-C435-46C1-952C-C16D00264BAE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1010225-41A8-40DC-BF71-91120835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43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r="15809"/>
          <a:stretch>
            <a:fillRect/>
          </a:stretch>
        </p:blipFill>
        <p:spPr>
          <a:xfrm>
            <a:off x="-944450" y="-334851"/>
            <a:ext cx="13136450" cy="765005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DỌN LÔNG CỪU</a:t>
            </a:r>
          </a:p>
        </p:txBody>
      </p:sp>
      <p:sp>
        <p:nvSpPr>
          <p:cNvPr id="8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0790" y="1493178"/>
            <a:ext cx="11526249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8672139" y="1839354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5" name="Round Diagonal Corner Rectangle 4"/>
          <p:cNvSpPr/>
          <p:nvPr/>
        </p:nvSpPr>
        <p:spPr>
          <a:xfrm>
            <a:off x="350791" y="80162"/>
            <a:ext cx="11319112" cy="122988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3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 Ong mật có thể bay được với vận tốc 8km/giờ. Tính quãng đường của ong mật bay trong 15phút.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BD494D-C298-4227-87CB-88EC774CDAB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= </a:t>
            </a:r>
            <a:r>
              <a:rPr lang="en-US" sz="2800" dirty="0"/>
              <a:t> </a:t>
            </a:r>
            <a:r>
              <a:rPr lang="vi-VN" sz="2800" dirty="0"/>
              <a:t>8</a:t>
            </a:r>
            <a:r>
              <a:rPr lang="en-US" sz="2800" dirty="0"/>
              <a:t> </a:t>
            </a:r>
            <a:r>
              <a:rPr lang="vi-VN" sz="2800" dirty="0"/>
              <a:t>km/ giờ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t = 15 phút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9C8FB0-E1F4-47A9-AE67-40AF3DC72093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844D53C-5FA6-4510-8916-3EFB278EFF4D}"/>
              </a:ext>
            </a:extLst>
          </p:cNvPr>
          <p:cNvSpPr txBox="1"/>
          <p:nvPr/>
        </p:nvSpPr>
        <p:spPr>
          <a:xfrm>
            <a:off x="3444702" y="2228222"/>
            <a:ext cx="8101584" cy="32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1: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15</a:t>
            </a:r>
            <a:r>
              <a:rPr lang="en-US" sz="2800" dirty="0"/>
              <a:t> </a:t>
            </a:r>
            <a:r>
              <a:rPr lang="vi-VN" sz="2800" dirty="0"/>
              <a:t>phút = 0,25</a:t>
            </a:r>
            <a:r>
              <a:rPr lang="en-US" sz="2800" dirty="0"/>
              <a:t> </a:t>
            </a:r>
            <a:r>
              <a:rPr lang="vi-VN" sz="2800" dirty="0"/>
              <a:t>giờ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vi-VN" sz="2800" dirty="0"/>
              <a:t>Quãng đường ong mật bay trong 15phút: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</a:t>
            </a:r>
            <a:r>
              <a:rPr lang="vi-VN" sz="2800" dirty="0"/>
              <a:t>8 x 0,25 = 2</a:t>
            </a:r>
            <a:r>
              <a:rPr lang="en-US" sz="2800" dirty="0"/>
              <a:t> </a:t>
            </a:r>
            <a:r>
              <a:rPr lang="vi-VN" sz="2800" dirty="0"/>
              <a:t>(km)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				Đáp số: 2</a:t>
            </a:r>
            <a:r>
              <a:rPr lang="en-US" sz="2800" dirty="0"/>
              <a:t> </a:t>
            </a:r>
            <a:r>
              <a:rPr lang="vi-VN" sz="2800" dirty="0"/>
              <a:t>km</a:t>
            </a:r>
            <a:endParaRPr lang="en-US" sz="2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57FE42-EB57-4908-8221-EEC195C29927}"/>
              </a:ext>
            </a:extLst>
          </p:cNvPr>
          <p:cNvCxnSpPr/>
          <p:nvPr/>
        </p:nvCxnSpPr>
        <p:spPr>
          <a:xfrm>
            <a:off x="7884846" y="645487"/>
            <a:ext cx="30806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D11ABE-9162-4005-AB8C-32750E9CF6F0}"/>
              </a:ext>
            </a:extLst>
          </p:cNvPr>
          <p:cNvCxnSpPr>
            <a:cxnSpLocks/>
          </p:cNvCxnSpPr>
          <p:nvPr/>
        </p:nvCxnSpPr>
        <p:spPr>
          <a:xfrm>
            <a:off x="2064709" y="1226049"/>
            <a:ext cx="27305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D42084-9E4C-401A-B215-48E168CA531C}"/>
              </a:ext>
            </a:extLst>
          </p:cNvPr>
          <p:cNvCxnSpPr>
            <a:cxnSpLocks/>
          </p:cNvCxnSpPr>
          <p:nvPr/>
        </p:nvCxnSpPr>
        <p:spPr>
          <a:xfrm>
            <a:off x="9409218" y="1203961"/>
            <a:ext cx="1365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1F275CE-606C-4483-9877-BD36DC1C9C59}"/>
              </a:ext>
            </a:extLst>
          </p:cNvPr>
          <p:cNvSpPr/>
          <p:nvPr/>
        </p:nvSpPr>
        <p:spPr>
          <a:xfrm>
            <a:off x="1713961" y="2937998"/>
            <a:ext cx="1346665" cy="5255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F45DF8-097F-4E3F-8F5A-F9084426D852}"/>
              </a:ext>
            </a:extLst>
          </p:cNvPr>
          <p:cNvSpPr/>
          <p:nvPr/>
        </p:nvSpPr>
        <p:spPr>
          <a:xfrm>
            <a:off x="1773565" y="3545867"/>
            <a:ext cx="878568" cy="619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617A29-E96A-45D3-9EDB-89DA6C6E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298" y="4890160"/>
            <a:ext cx="1085850" cy="1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0790" y="1493178"/>
            <a:ext cx="11526249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8672139" y="1839354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5" name="Round Diagonal Corner Rectangle 4"/>
          <p:cNvSpPr/>
          <p:nvPr/>
        </p:nvSpPr>
        <p:spPr>
          <a:xfrm>
            <a:off x="350791" y="80162"/>
            <a:ext cx="11319112" cy="122988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3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 Ong mật có thể bay được với vận tốc 8km/giờ. Tính quãng đường của ong mật bay trong 15phút.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BD494D-C298-4227-87CB-88EC774CDAB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= </a:t>
            </a:r>
            <a:r>
              <a:rPr lang="en-US" sz="2800" dirty="0"/>
              <a:t> </a:t>
            </a:r>
            <a:r>
              <a:rPr lang="vi-VN" sz="2800" dirty="0"/>
              <a:t>8</a:t>
            </a:r>
            <a:r>
              <a:rPr lang="en-US" sz="2800" dirty="0"/>
              <a:t> </a:t>
            </a:r>
            <a:r>
              <a:rPr lang="vi-VN" sz="2800" dirty="0"/>
              <a:t>km/ giờ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t = 15 phút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9C8FB0-E1F4-47A9-AE67-40AF3DC72093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844D53C-5FA6-4510-8916-3EFB278EFF4D}"/>
              </a:ext>
            </a:extLst>
          </p:cNvPr>
          <p:cNvSpPr txBox="1"/>
          <p:nvPr/>
        </p:nvSpPr>
        <p:spPr>
          <a:xfrm>
            <a:off x="3444702" y="2228222"/>
            <a:ext cx="8101584" cy="32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2: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800" dirty="0"/>
              <a:t>8km/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vi-VN" sz="2800" dirty="0"/>
              <a:t> = </a:t>
            </a:r>
            <a:r>
              <a:rPr lang="en-US" sz="2800" dirty="0"/>
              <a:t>8 : 60 = 2/15km/</a:t>
            </a:r>
            <a:r>
              <a:rPr lang="en-US" sz="2800" dirty="0" err="1"/>
              <a:t>phút</a:t>
            </a:r>
            <a:endParaRPr lang="vi-VN" sz="2800" dirty="0"/>
          </a:p>
          <a:p>
            <a:pPr algn="just"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vi-VN" sz="2800" dirty="0"/>
              <a:t>Quãng đường ong mật bay trong 15phút: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2/15 x 15 </a:t>
            </a:r>
            <a:r>
              <a:rPr lang="vi-VN" sz="2800" dirty="0"/>
              <a:t>= 2</a:t>
            </a:r>
            <a:r>
              <a:rPr lang="en-US" sz="2800" dirty="0"/>
              <a:t> </a:t>
            </a:r>
            <a:r>
              <a:rPr lang="vi-VN" sz="2800" dirty="0"/>
              <a:t>(km)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				Đáp số: 2</a:t>
            </a:r>
            <a:r>
              <a:rPr lang="en-US" sz="2800" dirty="0"/>
              <a:t> </a:t>
            </a:r>
            <a:r>
              <a:rPr lang="vi-VN" sz="2800" dirty="0"/>
              <a:t>km</a:t>
            </a:r>
            <a:endParaRPr lang="en-US" sz="2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57FE42-EB57-4908-8221-EEC195C29927}"/>
              </a:ext>
            </a:extLst>
          </p:cNvPr>
          <p:cNvCxnSpPr/>
          <p:nvPr/>
        </p:nvCxnSpPr>
        <p:spPr>
          <a:xfrm>
            <a:off x="7884846" y="645487"/>
            <a:ext cx="30806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D11ABE-9162-4005-AB8C-32750E9CF6F0}"/>
              </a:ext>
            </a:extLst>
          </p:cNvPr>
          <p:cNvCxnSpPr>
            <a:cxnSpLocks/>
          </p:cNvCxnSpPr>
          <p:nvPr/>
        </p:nvCxnSpPr>
        <p:spPr>
          <a:xfrm>
            <a:off x="2064709" y="1226049"/>
            <a:ext cx="27305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D42084-9E4C-401A-B215-48E168CA531C}"/>
              </a:ext>
            </a:extLst>
          </p:cNvPr>
          <p:cNvCxnSpPr>
            <a:cxnSpLocks/>
          </p:cNvCxnSpPr>
          <p:nvPr/>
        </p:nvCxnSpPr>
        <p:spPr>
          <a:xfrm>
            <a:off x="9409218" y="1203961"/>
            <a:ext cx="1365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1F275CE-606C-4483-9877-BD36DC1C9C59}"/>
              </a:ext>
            </a:extLst>
          </p:cNvPr>
          <p:cNvSpPr/>
          <p:nvPr/>
        </p:nvSpPr>
        <p:spPr>
          <a:xfrm>
            <a:off x="1713961" y="2937998"/>
            <a:ext cx="1346665" cy="5255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F45DF8-097F-4E3F-8F5A-F9084426D852}"/>
              </a:ext>
            </a:extLst>
          </p:cNvPr>
          <p:cNvSpPr/>
          <p:nvPr/>
        </p:nvSpPr>
        <p:spPr>
          <a:xfrm>
            <a:off x="1773565" y="3545867"/>
            <a:ext cx="878568" cy="619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617A29-E96A-45D3-9EDB-89DA6C6E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298" y="4890160"/>
            <a:ext cx="1085850" cy="1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ĐƯỜNG CHO THỎ</a:t>
            </a:r>
          </a:p>
        </p:txBody>
      </p:sp>
      <p:sp>
        <p:nvSpPr>
          <p:cNvPr id="5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79"/>
          <a:stretch>
            <a:fillRect/>
          </a:stretch>
        </p:blipFill>
        <p:spPr>
          <a:xfrm>
            <a:off x="4397415" y="1146313"/>
            <a:ext cx="4299244" cy="58242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8569465" y="1797421"/>
            <a:ext cx="2756949" cy="1474159"/>
            <a:chOff x="-1024834" y="556407"/>
            <a:chExt cx="2756949" cy="1474159"/>
          </a:xfrm>
        </p:grpSpPr>
        <p:sp>
          <p:nvSpPr>
            <p:cNvPr id="43" name="Rounded Rectangle 42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Bài 4: Kăng – gu – ru có thể di chuyển (vừa chạy vừa nhảy) với </a:t>
            </a:r>
            <a:r>
              <a:rPr lang="en-US" sz="2800" b="1" dirty="0">
                <a:solidFill>
                  <a:schemeClr val="tx1"/>
                </a:solidFill>
              </a:rPr>
              <a:t>        </a:t>
            </a:r>
            <a:r>
              <a:rPr lang="vi-VN" sz="2800" b="1" dirty="0">
                <a:solidFill>
                  <a:schemeClr val="tx1"/>
                </a:solidFill>
              </a:rPr>
              <a:t>vận tốc 14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vi-VN" sz="2800" b="1" dirty="0">
                <a:solidFill>
                  <a:schemeClr val="tx1"/>
                </a:solidFill>
              </a:rPr>
              <a:t>m/giây. Tính quãng đường di chuyển được của </a:t>
            </a:r>
            <a:r>
              <a:rPr lang="en-US" sz="2800" b="1" dirty="0">
                <a:solidFill>
                  <a:schemeClr val="tx1"/>
                </a:solidFill>
              </a:rPr>
              <a:t>                              </a:t>
            </a:r>
            <a:r>
              <a:rPr lang="vi-VN" sz="2800" b="1" dirty="0">
                <a:solidFill>
                  <a:schemeClr val="tx1"/>
                </a:solidFill>
              </a:rPr>
              <a:t>kăng – gu – ru trong 1 phút 15 giây?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DAF08-7958-4DFB-BE94-919B7F8A8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3894" y="4389740"/>
            <a:ext cx="1920595" cy="22628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E682238-5299-4432-BD05-B0F6FFD29E4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= </a:t>
            </a:r>
            <a:r>
              <a:rPr lang="en-US" sz="2800" dirty="0"/>
              <a:t>14 m/</a:t>
            </a:r>
            <a:r>
              <a:rPr lang="en-US" sz="2800" dirty="0" err="1"/>
              <a:t>giây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t = </a:t>
            </a:r>
            <a:r>
              <a:rPr lang="en-US" sz="2800" dirty="0"/>
              <a:t>1 </a:t>
            </a:r>
            <a:r>
              <a:rPr lang="en-US" sz="2800" dirty="0" err="1"/>
              <a:t>phút</a:t>
            </a:r>
            <a:r>
              <a:rPr lang="en-US" sz="2800" dirty="0"/>
              <a:t> 15 </a:t>
            </a:r>
            <a:r>
              <a:rPr lang="en-US" sz="2800" dirty="0" err="1"/>
              <a:t>giây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F23999-7FAE-440A-9C0C-874511BB1400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478BC5C-2D74-4621-A66F-5E0ED543E394}"/>
              </a:ext>
            </a:extLst>
          </p:cNvPr>
          <p:cNvSpPr txBox="1"/>
          <p:nvPr/>
        </p:nvSpPr>
        <p:spPr>
          <a:xfrm>
            <a:off x="3444702" y="2228222"/>
            <a:ext cx="8101584" cy="346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</a:t>
            </a:r>
            <a:r>
              <a:rPr lang="en-US" sz="2800" dirty="0"/>
              <a:t> </a:t>
            </a:r>
            <a:r>
              <a:rPr lang="vi-VN" sz="2800" dirty="0"/>
              <a:t>phút 15</a:t>
            </a:r>
            <a:r>
              <a:rPr lang="en-US" sz="2800" dirty="0"/>
              <a:t> </a:t>
            </a:r>
            <a:r>
              <a:rPr lang="vi-VN" sz="2800" dirty="0"/>
              <a:t>giây = 75</a:t>
            </a:r>
            <a:r>
              <a:rPr lang="en-US" sz="2800" dirty="0"/>
              <a:t> </a:t>
            </a:r>
            <a:r>
              <a:rPr lang="vi-VN" sz="2800" dirty="0"/>
              <a:t>giây</a:t>
            </a:r>
          </a:p>
          <a:p>
            <a:pPr algn="just"/>
            <a:r>
              <a:rPr lang="en-US" sz="2800" dirty="0"/>
              <a:t>   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Quãng đường đi được của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kăng-gu-ru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trong 1 phút 15 giây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</a:t>
            </a:r>
            <a:r>
              <a:rPr lang="vi-VN" sz="2800" dirty="0"/>
              <a:t>14 x 75 = 1050  (m)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        </a:t>
            </a:r>
            <a:r>
              <a:rPr lang="vi-VN" sz="2800" dirty="0"/>
              <a:t>Đáp số: 1050m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971912-FCCC-45F6-8204-8B781ECEF6C5}"/>
              </a:ext>
            </a:extLst>
          </p:cNvPr>
          <p:cNvCxnSpPr>
            <a:cxnSpLocks/>
          </p:cNvCxnSpPr>
          <p:nvPr/>
        </p:nvCxnSpPr>
        <p:spPr>
          <a:xfrm>
            <a:off x="2442258" y="1139168"/>
            <a:ext cx="15162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17D44D1-C795-4578-B180-EA325411D049}"/>
              </a:ext>
            </a:extLst>
          </p:cNvPr>
          <p:cNvCxnSpPr>
            <a:cxnSpLocks/>
          </p:cNvCxnSpPr>
          <p:nvPr/>
        </p:nvCxnSpPr>
        <p:spPr>
          <a:xfrm>
            <a:off x="6495327" y="156936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9928160-F4D6-4D7A-A1EA-93C67DE438DC}"/>
              </a:ext>
            </a:extLst>
          </p:cNvPr>
          <p:cNvCxnSpPr>
            <a:cxnSpLocks/>
          </p:cNvCxnSpPr>
          <p:nvPr/>
        </p:nvCxnSpPr>
        <p:spPr>
          <a:xfrm>
            <a:off x="5009289" y="113630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0143" y="3541690"/>
            <a:ext cx="5575120" cy="31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4847770" y="180305"/>
            <a:ext cx="4639129" cy="2507915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Cuối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cùng</a:t>
            </a:r>
            <a:r>
              <a:rPr lang="en-US" sz="2800" b="1">
                <a:solidFill>
                  <a:schemeClr val="tx1"/>
                </a:solidFill>
              </a:rPr>
              <a:t>, nông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cũng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được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dọn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dẹp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sẽ</a:t>
            </a:r>
            <a:r>
              <a:rPr lang="en-US" sz="2800" b="1">
                <a:solidFill>
                  <a:schemeClr val="tx1"/>
                </a:solidFill>
              </a:rPr>
              <a:t>. Các bạn hãy cùng giải câu đố vui sau nhé!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268F6-C433-416D-962D-1DBFD41C09D0}"/>
              </a:ext>
            </a:extLst>
          </p:cNvPr>
          <p:cNvSpPr txBox="1"/>
          <p:nvPr/>
        </p:nvSpPr>
        <p:spPr>
          <a:xfrm>
            <a:off x="2219723" y="253078"/>
            <a:ext cx="810158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</a:rPr>
              <a:t>   EM SÁNG TẠO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F18B86-0D4F-43B7-A2A8-BBB72EE1D593}"/>
              </a:ext>
            </a:extLst>
          </p:cNvPr>
          <p:cNvSpPr txBox="1"/>
          <p:nvPr/>
        </p:nvSpPr>
        <p:spPr>
          <a:xfrm>
            <a:off x="1129004" y="2115860"/>
            <a:ext cx="989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hãy tìm hiểu rồi ghi lại vào chỗ chấm: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DF2F60-1F57-4C39-9F65-7BEB69E5A49C}"/>
              </a:ext>
            </a:extLst>
          </p:cNvPr>
          <p:cNvSpPr txBox="1"/>
          <p:nvPr/>
        </p:nvSpPr>
        <p:spPr>
          <a:xfrm>
            <a:off x="1150775" y="2611841"/>
            <a:ext cx="9890449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Sáng nay, ba (hoặc mẹ) chở em đi học lúc: ...........................................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nhờ ba (hoặc mẹ) đọc số ki - lô - mét trên đồng hồ của xe ............. (lấy một chữ số ở phần thập phân)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đến trường lúc: 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Thời gian ba (mẹ) chở em từ nhà đến trường là: 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Vận tốc mà ba (mẹ) đã đi là: ................ km/ giờ.</a:t>
            </a:r>
          </a:p>
        </p:txBody>
      </p:sp>
    </p:spTree>
    <p:extLst>
      <p:ext uri="{BB962C8B-B14F-4D97-AF65-F5344CB8AC3E}">
        <p14:creationId xmlns:p14="http://schemas.microsoft.com/office/powerpoint/2010/main" val="38750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5" y="96342"/>
            <a:ext cx="5058615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6" y="96342"/>
            <a:ext cx="4101144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Wow. </a:t>
            </a:r>
            <a:r>
              <a:rPr lang="en-US" sz="2800" b="1" dirty="0" err="1">
                <a:solidFill>
                  <a:schemeClr val="tx1"/>
                </a:solidFill>
              </a:rPr>
              <a:t>Chúng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rồi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4618786" y="-89644"/>
            <a:ext cx="4890861" cy="3015256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lắm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Còn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giờ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cảm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hẹn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gặp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036904" y="3485322"/>
            <a:ext cx="1835426" cy="1179443"/>
          </a:xfrm>
          <a:prstGeom prst="cloudCallout">
            <a:avLst>
              <a:gd name="adj1" fmla="val -102564"/>
              <a:gd name="adj2" fmla="val 36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Y</a:t>
            </a:r>
            <a:r>
              <a:rPr lang="en-US" sz="4000" dirty="0">
                <a:solidFill>
                  <a:srgbClr val="FFC000"/>
                </a:solidFill>
                <a:latin typeface="UTM Cookies" panose="02040603050506020204" pitchFamily="18" charset="0"/>
              </a:rPr>
              <a:t>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447" y="-60039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105628" y="176288"/>
            <a:ext cx="9830699" cy="9233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1</a:t>
            </a:r>
            <a:r>
              <a:rPr lang="vi-VN" sz="3600" b="1" u="sng" dirty="0"/>
              <a:t>:</a:t>
            </a:r>
            <a:r>
              <a:rPr lang="vi-VN" sz="3600" b="1" dirty="0"/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=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1,12 </a:t>
              </a:r>
              <a:r>
                <a:rPr lang="en-US" sz="4800" b="1" kern="0" dirty="0" err="1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giờ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03CD32-FC50-4733-95AB-B5328FEF9655}"/>
              </a:ext>
            </a:extLst>
          </p:cNvPr>
          <p:cNvGrpSpPr/>
          <p:nvPr/>
        </p:nvGrpSpPr>
        <p:grpSpPr>
          <a:xfrm>
            <a:off x="3230907" y="3951766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1,2 </a:t>
              </a:r>
              <a:r>
                <a:rPr lang="en-US" sz="4800" b="1" kern="0" dirty="0" err="1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giờ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1,02 </a:t>
              </a:r>
              <a:r>
                <a:rPr lang="en-US" sz="4800" b="1" kern="0" dirty="0" err="1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giờ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id="{1742E6D8-D70C-4FFD-9A8C-4A13271C2F59}"/>
                  </a:ext>
                </a:extLst>
              </p:cNvPr>
              <p:cNvSpPr/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1 </a:t>
                </a:r>
                <a:r>
                  <a:rPr kumimoji="0" lang="en-US" sz="3200" i="0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12 </a:t>
                </a:r>
                <a:r>
                  <a:rPr kumimoji="0" lang="en-US" sz="3200" i="0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 </a:t>
                </a:r>
                <a:r>
                  <a:rPr lang="en-US" sz="3200" kern="0" baseline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1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+ 12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endParaRPr lang="en-US" sz="3200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endParaRP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1 </a:t>
                </a:r>
                <a:r>
                  <a:rPr kumimoji="0" lang="en-US" sz="3200" i="0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endParaRPr kumimoji="0" lang="en-US" sz="3200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= 1,2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endParaRPr kumimoji="0" lang="en-US" sz="3200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id="{1742E6D8-D70C-4FFD-9A8C-4A13271C2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blipFill>
                <a:blip r:embed="rId4"/>
                <a:stretch>
                  <a:fillRect l="-724" b="-50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276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71" y="-1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672821" y="2366046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A. </a:t>
            </a:r>
            <a:r>
              <a:rPr lang="vi-VN" sz="4800" dirty="0"/>
              <a:t>s = v x t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CCD45B4D-103C-480E-A09A-F9A676810579}"/>
              </a:ext>
            </a:extLst>
          </p:cNvPr>
          <p:cNvSpPr/>
          <p:nvPr/>
        </p:nvSpPr>
        <p:spPr>
          <a:xfrm>
            <a:off x="2672821" y="3693799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B. </a:t>
            </a:r>
            <a:r>
              <a:rPr lang="vi-VN" sz="4800" dirty="0"/>
              <a:t>s = v : t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31ECD271-5495-4128-9824-F94A40C395B8}"/>
              </a:ext>
            </a:extLst>
          </p:cNvPr>
          <p:cNvSpPr/>
          <p:nvPr/>
        </p:nvSpPr>
        <p:spPr>
          <a:xfrm>
            <a:off x="2672821" y="5021552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C. s = t : v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804A4CB5-4719-4F7E-88CE-D3A78E753F78}"/>
              </a:ext>
            </a:extLst>
          </p:cNvPr>
          <p:cNvSpPr/>
          <p:nvPr/>
        </p:nvSpPr>
        <p:spPr>
          <a:xfrm>
            <a:off x="2105628" y="176288"/>
            <a:ext cx="9830699" cy="131131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Câu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2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ông thức tính quãng đường khi biết thời gian và vận tốc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là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</a:t>
            </a:r>
            <a:endParaRPr lang="vi-VN" sz="3600" b="1" kern="0" dirty="0">
              <a:solidFill>
                <a:srgbClr val="000000"/>
              </a:solidFill>
              <a:latin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6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0"/>
            <a:ext cx="12748743" cy="71164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id="{7B4ACA6C-2BE7-4982-B8AE-EAACF4BD1749}"/>
              </a:ext>
            </a:extLst>
          </p:cNvPr>
          <p:cNvSpPr/>
          <p:nvPr/>
        </p:nvSpPr>
        <p:spPr>
          <a:xfrm>
            <a:off x="2084217" y="62530"/>
            <a:ext cx="8507583" cy="1425076"/>
          </a:xfrm>
          <a:prstGeom prst="wedgeEllipseCallout">
            <a:avLst>
              <a:gd name="adj1" fmla="val -54713"/>
              <a:gd name="adj2" fmla="val 141922"/>
            </a:avLst>
          </a:prstGeom>
          <a:solidFill>
            <a:srgbClr val="FFFFFF"/>
          </a:solidFill>
          <a:ln w="571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vi-VN" sz="3600" b="1" dirty="0"/>
              <a:t>Câu </a:t>
            </a:r>
            <a:r>
              <a:rPr lang="en-US" sz="3600" b="1" dirty="0"/>
              <a:t>3</a:t>
            </a:r>
            <a:r>
              <a:rPr lang="vi-VN" sz="3600" b="1" dirty="0"/>
              <a:t>: 40 phút = ....... giờ?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46A3D65D-84E1-498D-923C-870AB0B98B9F}"/>
                  </a:ext>
                </a:extLst>
              </p:cNvPr>
              <p:cNvSpPr/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40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40</m:t>
                        </m:r>
                      </m:num>
                      <m:den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60</m:t>
                        </m:r>
                      </m:den>
                    </m:f>
                  </m:oMath>
                </a14:m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lang="en-US" sz="4400" kern="0" dirty="0">
                    <a:solidFill>
                      <a:srgbClr val="000000"/>
                    </a:solidFill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46A3D65D-84E1-498D-923C-870AB0B98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blipFill>
                <a:blip r:embed="rId4"/>
                <a:stretch>
                  <a:fillRect l="-2099" t="-1279" b="-127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230907" y="2379214"/>
            <a:ext cx="2865093" cy="1314585"/>
            <a:chOff x="3230907" y="2379214"/>
            <a:chExt cx="2865093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60E337-D358-4E2C-A40A-9314983E3936}"/>
              </a:ext>
            </a:extLst>
          </p:cNvPr>
          <p:cNvGrpSpPr/>
          <p:nvPr/>
        </p:nvGrpSpPr>
        <p:grpSpPr>
          <a:xfrm>
            <a:off x="3190030" y="3921377"/>
            <a:ext cx="2865093" cy="1314585"/>
            <a:chOff x="3230907" y="2379214"/>
            <a:chExt cx="2865093" cy="1314585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76D5C6B8-9BB0-4CF0-BFD1-426C51151A32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EF9E20-7980-4C97-B2DC-C7689E0335CE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179BBA-BF17-41C8-8D7F-ED91E99F603A}"/>
              </a:ext>
            </a:extLst>
          </p:cNvPr>
          <p:cNvGrpSpPr/>
          <p:nvPr/>
        </p:nvGrpSpPr>
        <p:grpSpPr>
          <a:xfrm>
            <a:off x="3190029" y="5480885"/>
            <a:ext cx="2865093" cy="1314585"/>
            <a:chOff x="3230907" y="2379214"/>
            <a:chExt cx="2865093" cy="1314585"/>
          </a:xfrm>
        </p:grpSpPr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EA2823C0-673F-4586-9C52-2F47F9404D37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F86358-B8DF-4292-A014-E06730D4FE24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529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106149"/>
            <a:ext cx="12748743" cy="72225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094054" y="137285"/>
            <a:ext cx="9830699" cy="18028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4</a:t>
            </a:r>
            <a:r>
              <a:rPr lang="vi-VN" sz="3600" b="1" u="sng" dirty="0"/>
              <a:t>: </a:t>
            </a:r>
            <a:r>
              <a:rPr lang="vi-VN" sz="3600" dirty="0"/>
              <a:t>Lúc 8 giờ 35 phút, một người đi xe đạp từ nhà và đến bưu điện huyện lúc 9 giờ. Hỏi người đó đi từ nhà đến bưu điện mất bao lâu?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30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03CD32-FC50-4733-95AB-B5328FEF9655}"/>
              </a:ext>
            </a:extLst>
          </p:cNvPr>
          <p:cNvGrpSpPr/>
          <p:nvPr/>
        </p:nvGrpSpPr>
        <p:grpSpPr>
          <a:xfrm>
            <a:off x="3190029" y="3992709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25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1742E6D8-D70C-4FFD-9A8C-4A13271C2F59}"/>
              </a:ext>
            </a:extLst>
          </p:cNvPr>
          <p:cNvSpPr/>
          <p:nvPr/>
        </p:nvSpPr>
        <p:spPr>
          <a:xfrm>
            <a:off x="7860529" y="3482522"/>
            <a:ext cx="4196052" cy="131458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9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- 8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35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= 25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endParaRPr kumimoji="0" lang="en-US" sz="320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19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Nong trai\old-mcdonalds-farm-plain.jpg">
            <a:extLst>
              <a:ext uri="{FF2B5EF4-FFF2-40B4-BE49-F238E27FC236}">
                <a16:creationId xmlns:a16="http://schemas.microsoft.com/office/drawing/2014/main" id="{4AA3D76F-B564-429E-9C84-B9F255C4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Tai nguyen thiet ke tro choi\Bảng gỗ\canstock6432558.jpg">
            <a:extLst>
              <a:ext uri="{FF2B5EF4-FFF2-40B4-BE49-F238E27FC236}">
                <a16:creationId xmlns:a16="http://schemas.microsoft.com/office/drawing/2014/main" id="{D41F79C7-FF75-4CA9-820F-AF7E756F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0BBBE5-DE82-4A30-8227-04BD115D535C}"/>
              </a:ext>
            </a:extLst>
          </p:cNvPr>
          <p:cNvSpPr txBox="1"/>
          <p:nvPr/>
        </p:nvSpPr>
        <p:spPr>
          <a:xfrm>
            <a:off x="4986405" y="5257801"/>
            <a:ext cx="281737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11" name="Picture 4" descr="C:\Users\ADMIN\Desktop\Tai nguyen thiet ke tro choi\Bảng gỗ\bat dau.png">
            <a:hlinkClick r:id="rId8" action="ppaction://hlinksldjump"/>
            <a:extLst>
              <a:ext uri="{FF2B5EF4-FFF2-40B4-BE49-F238E27FC236}">
                <a16:creationId xmlns:a16="http://schemas.microsoft.com/office/drawing/2014/main" id="{3C116308-D9C8-42B3-B02F-FCE62565D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16C8126C-8747-483D-A44A-60E8C94EA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24709" y="4610289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0"/>
          <a:stretch>
            <a:fillRect/>
          </a:stretch>
        </p:blipFill>
        <p:spPr>
          <a:xfrm>
            <a:off x="-231648" y="0"/>
            <a:ext cx="12423648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115" flipH="1">
            <a:off x="5858988" y="4220941"/>
            <a:ext cx="5650024" cy="3178139"/>
          </a:xfrm>
          <a:prstGeom prst="rect">
            <a:avLst/>
          </a:prstGeom>
        </p:spPr>
      </p:pic>
      <p:pic>
        <p:nvPicPr>
          <p:cNvPr id="2050" name="Picture 2" descr="1W Science – Tree hunt! | Broad Heath Primary Schoo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232">
            <a:off x="7160369" y="1130838"/>
            <a:ext cx="7991612" cy="79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6" t="-3125" r="1261" b="45625"/>
          <a:stretch>
            <a:fillRect/>
          </a:stretch>
        </p:blipFill>
        <p:spPr>
          <a:xfrm rot="1769989" flipH="1">
            <a:off x="6873880" y="2597865"/>
            <a:ext cx="4938800" cy="37206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92469" y="2194111"/>
            <a:ext cx="5168348" cy="28889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MỒI CHO CHIM</a:t>
            </a:r>
          </a:p>
        </p:txBody>
      </p:sp>
      <p:sp>
        <p:nvSpPr>
          <p:cNvPr id="11" name="Google Shape;2167;p57"/>
          <p:cNvSpPr/>
          <p:nvPr/>
        </p:nvSpPr>
        <p:spPr>
          <a:xfrm>
            <a:off x="651963" y="782754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D6850E"/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18915"/>
            <a:ext cx="11865935" cy="55390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73344"/>
            <a:ext cx="9480732" cy="1187471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Bài 1: Tính độ dài quãng đường với đơn vị là</a:t>
            </a:r>
            <a:r>
              <a:rPr lang="en-US" sz="3200" dirty="0">
                <a:solidFill>
                  <a:schemeClr val="tx1"/>
                </a:solidFill>
              </a:rPr>
              <a:t>           </a:t>
            </a:r>
            <a:r>
              <a:rPr lang="vi-VN" sz="3200" dirty="0">
                <a:solidFill>
                  <a:srgbClr val="FF0000"/>
                </a:solidFill>
              </a:rPr>
              <a:t>ki – lô – mét </a:t>
            </a:r>
            <a:r>
              <a:rPr lang="vi-VN" sz="3200" dirty="0">
                <a:solidFill>
                  <a:schemeClr val="tx1"/>
                </a:solidFill>
              </a:rPr>
              <a:t>rồi viết vào ô trống: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36C9524-2995-4112-9988-A563A8915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267619"/>
              </p:ext>
            </p:extLst>
          </p:nvPr>
        </p:nvGraphicFramePr>
        <p:xfrm>
          <a:off x="2934156" y="1774470"/>
          <a:ext cx="8128000" cy="209002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14440">
                  <a:extLst>
                    <a:ext uri="{9D8B030D-6E8A-4147-A177-3AD203B41FA5}">
                      <a16:colId xmlns:a16="http://schemas.microsoft.com/office/drawing/2014/main" val="3544092644"/>
                    </a:ext>
                  </a:extLst>
                </a:gridCol>
                <a:gridCol w="2104845">
                  <a:extLst>
                    <a:ext uri="{9D8B030D-6E8A-4147-A177-3AD203B41FA5}">
                      <a16:colId xmlns:a16="http://schemas.microsoft.com/office/drawing/2014/main" val="3071656276"/>
                    </a:ext>
                  </a:extLst>
                </a:gridCol>
                <a:gridCol w="2320506">
                  <a:extLst>
                    <a:ext uri="{9D8B030D-6E8A-4147-A177-3AD203B41FA5}">
                      <a16:colId xmlns:a16="http://schemas.microsoft.com/office/drawing/2014/main" val="555104324"/>
                    </a:ext>
                  </a:extLst>
                </a:gridCol>
                <a:gridCol w="2288209">
                  <a:extLst>
                    <a:ext uri="{9D8B030D-6E8A-4147-A177-3AD203B41FA5}">
                      <a16:colId xmlns:a16="http://schemas.microsoft.com/office/drawing/2014/main" val="1363733330"/>
                    </a:ext>
                  </a:extLst>
                </a:gridCol>
              </a:tblGrid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32, 5 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210m/phút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36km/giờ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28831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 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 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7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40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66135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264703"/>
                  </a:ext>
                </a:extLst>
              </a:tr>
            </a:tbl>
          </a:graphicData>
        </a:graphic>
      </p:graphicFrame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55A0B5A-25A2-4950-8A96-8D6EB7AEFF98}"/>
              </a:ext>
            </a:extLst>
          </p:cNvPr>
          <p:cNvCxnSpPr/>
          <p:nvPr/>
        </p:nvCxnSpPr>
        <p:spPr>
          <a:xfrm>
            <a:off x="7344790" y="2320397"/>
            <a:ext cx="256032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9E2B250-A2F7-40D3-932F-89C47C7EAF51}"/>
              </a:ext>
            </a:extLst>
          </p:cNvPr>
          <p:cNvSpPr txBox="1"/>
          <p:nvPr/>
        </p:nvSpPr>
        <p:spPr>
          <a:xfrm>
            <a:off x="4200158" y="3186222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130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652060-2BE1-4465-844A-7B59D4EB3BF7}"/>
              </a:ext>
            </a:extLst>
          </p:cNvPr>
          <p:cNvSpPr txBox="1"/>
          <p:nvPr/>
        </p:nvSpPr>
        <p:spPr>
          <a:xfrm>
            <a:off x="8717519" y="3103458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24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63AC94-D2C4-442B-B92C-35C5BB7DA745}"/>
              </a:ext>
            </a:extLst>
          </p:cNvPr>
          <p:cNvSpPr txBox="1"/>
          <p:nvPr/>
        </p:nvSpPr>
        <p:spPr>
          <a:xfrm>
            <a:off x="6605270" y="3135769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1,47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0DD4CD3-E504-430E-80D9-261CEDB0B421}"/>
              </a:ext>
            </a:extLst>
          </p:cNvPr>
          <p:cNvSpPr txBox="1"/>
          <p:nvPr/>
        </p:nvSpPr>
        <p:spPr>
          <a:xfrm>
            <a:off x="4002024" y="4234697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s = 210 x 7 = 1470m = 1,47km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/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/>
                <a:r>
                  <a:rPr lang="vi-VN" sz="3600" dirty="0"/>
                  <a:t>Đổi 40 phút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gi</m:t>
                    </m:r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ờ</m:t>
                    </m:r>
                  </m:oMath>
                </a14:m>
                <a:endParaRPr lang="vi-VN" sz="3600" dirty="0"/>
              </a:p>
              <a:p>
                <a:r>
                  <a:rPr lang="vi-VN" sz="3600" dirty="0"/>
                  <a:t>s = 36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/>
                  <a:t> = 24km</a:t>
                </a:r>
                <a:endParaRPr lang="en-US" sz="36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blipFill>
                <a:blip r:embed="rId8"/>
                <a:stretch>
                  <a:fillRect l="-2656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F942534-6152-42AA-84CB-C2737FE74F66}"/>
              </a:ext>
            </a:extLst>
          </p:cNvPr>
          <p:cNvCxnSpPr/>
          <p:nvPr/>
        </p:nvCxnSpPr>
        <p:spPr>
          <a:xfrm>
            <a:off x="10108184" y="2320397"/>
            <a:ext cx="457200" cy="0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248380-B208-4808-88CC-4444FDF3D82B}"/>
              </a:ext>
            </a:extLst>
          </p:cNvPr>
          <p:cNvCxnSpPr/>
          <p:nvPr/>
        </p:nvCxnSpPr>
        <p:spPr>
          <a:xfrm>
            <a:off x="9810242" y="3028193"/>
            <a:ext cx="595884" cy="10501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10 Minute Countdown Rainbow Timer 🌈_Trim 3 phút">
            <a:hlinkClick r:id="" action="ppaction://media"/>
            <a:extLst>
              <a:ext uri="{FF2B5EF4-FFF2-40B4-BE49-F238E27FC236}">
                <a16:creationId xmlns:a16="http://schemas.microsoft.com/office/drawing/2014/main" id="{87FFAE7F-9A58-4A18-BED8-EEA7E7CB3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263" y="1734526"/>
            <a:ext cx="1589214" cy="89393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81F57922-079E-48EE-887F-E0DF707CDF8C}"/>
              </a:ext>
            </a:extLst>
          </p:cNvPr>
          <p:cNvSpPr txBox="1"/>
          <p:nvPr/>
        </p:nvSpPr>
        <p:spPr>
          <a:xfrm>
            <a:off x="4373302" y="4526559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3600" dirty="0"/>
              <a:t>s = 32,5 x 4 = 130 km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AA58E90-1BB3-4493-8278-028C5218919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84" name="Rounded Rectangle 27">
              <a:extLst>
                <a:ext uri="{FF2B5EF4-FFF2-40B4-BE49-F238E27FC236}">
                  <a16:creationId xmlns:a16="http://schemas.microsoft.com/office/drawing/2014/main" id="{B560592C-A13C-464A-885F-0D6CAFB2D627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1325C6A-8613-4512-BC79-B4F10A04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09 0.18456 L 2.77778E-6 3.9506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74" grpId="0"/>
      <p:bldP spid="75" grpId="0"/>
      <p:bldP spid="76" grpId="0"/>
      <p:bldP spid="77" grpId="0"/>
      <p:bldP spid="77" grpId="1"/>
      <p:bldP spid="78" grpId="0"/>
      <p:bldP spid="82" grpId="0"/>
      <p:bldP spid="8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240</TotalTime>
  <Words>944</Words>
  <Application>Microsoft Office PowerPoint</Application>
  <PresentationFormat>Widescreen</PresentationFormat>
  <Paragraphs>133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Gochi Hand</vt:lpstr>
      <vt:lpstr>UTM Azuki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Tran Phuong Anh</cp:lastModifiedBy>
  <cp:revision>4</cp:revision>
  <dcterms:created xsi:type="dcterms:W3CDTF">2022-02-20T13:01:18Z</dcterms:created>
  <dcterms:modified xsi:type="dcterms:W3CDTF">2022-03-23T02:56:33Z</dcterms:modified>
  <cp:category>9Slide.vn</cp:category>
</cp:coreProperties>
</file>