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38" r:id="rId2"/>
    <p:sldId id="340" r:id="rId3"/>
    <p:sldId id="341" r:id="rId4"/>
    <p:sldId id="339" r:id="rId5"/>
    <p:sldId id="298" r:id="rId6"/>
    <p:sldId id="354" r:id="rId7"/>
    <p:sldId id="355" r:id="rId8"/>
    <p:sldId id="299" r:id="rId9"/>
    <p:sldId id="318" r:id="rId10"/>
    <p:sldId id="300" r:id="rId11"/>
    <p:sldId id="319" r:id="rId12"/>
    <p:sldId id="320" r:id="rId13"/>
    <p:sldId id="321" r:id="rId14"/>
    <p:sldId id="342" r:id="rId15"/>
    <p:sldId id="323" r:id="rId16"/>
    <p:sldId id="356" r:id="rId17"/>
    <p:sldId id="347" r:id="rId18"/>
    <p:sldId id="350" r:id="rId19"/>
    <p:sldId id="352" r:id="rId20"/>
    <p:sldId id="349" r:id="rId21"/>
    <p:sldId id="353" r:id="rId22"/>
    <p:sldId id="329" r:id="rId23"/>
    <p:sldId id="345" r:id="rId24"/>
    <p:sldId id="348" r:id="rId25"/>
    <p:sldId id="331" r:id="rId26"/>
    <p:sldId id="361" r:id="rId27"/>
    <p:sldId id="332" r:id="rId28"/>
    <p:sldId id="343" r:id="rId29"/>
    <p:sldId id="337" r:id="rId30"/>
    <p:sldId id="357" r:id="rId31"/>
    <p:sldId id="358" r:id="rId32"/>
    <p:sldId id="359" r:id="rId33"/>
    <p:sldId id="360" r:id="rId34"/>
  </p:sldIdLst>
  <p:sldSz cx="12192000" cy="6858000"/>
  <p:notesSz cx="6858000" cy="9144000"/>
  <p:embeddedFontLst>
    <p:embeddedFont>
      <p:font typeface="#9Slide03 Ample" panose="02000000000000000000" pitchFamily="2" charset="0"/>
      <p:regular r:id="rId36"/>
    </p:embeddedFont>
    <p:embeddedFont>
      <p:font typeface="#9Slide04 VogaRegular" panose="02000506000000020004" pitchFamily="2" charset="0"/>
      <p:regular r:id="rId37"/>
    </p:embeddedFont>
    <p:embeddedFont>
      <p:font typeface="#9Slide07 SVNSmirk" pitchFamily="2" charset="0"/>
      <p:regular r:id="rId38"/>
    </p:embeddedFont>
    <p:embeddedFont>
      <p:font typeface="Calibri" panose="020F0502020204030204" pitchFamily="34" charset="0"/>
      <p:regular r:id="rId39"/>
      <p:bold r:id="rId40"/>
      <p:italic r:id="rId41"/>
      <p:boldItalic r:id="rId42"/>
    </p:embeddedFont>
    <p:embeddedFont>
      <p:font typeface="Pattaya" panose="020B0604020202020204" charset="-34"/>
      <p:regular r:id="rId43"/>
    </p:embeddedFont>
    <p:embeddedFont>
      <p:font typeface="Times" panose="02020603050405020304" pitchFamily="18" charset="0"/>
      <p:regular r:id="rId44"/>
      <p:bold r:id="rId45"/>
      <p:italic r:id="rId46"/>
      <p:boldItalic r:id="rId47"/>
    </p:embeddedFont>
    <p:embeddedFont>
      <p:font typeface="字魂66号-仔仔体" panose="020B0604020202020204" charset="0"/>
      <p:regular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62" d="100"/>
          <a:sy n="62" d="100"/>
        </p:scale>
        <p:origin x="26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20</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2.mp3"/><Relationship Id="rId21" Type="http://schemas.microsoft.com/office/2007/relationships/hdphoto" Target="../media/hdphoto2.wdp"/><Relationship Id="rId7" Type="http://schemas.microsoft.com/office/2007/relationships/media" Target="../media/media4.mp3"/><Relationship Id="rId12" Type="http://schemas.microsoft.com/office/2007/relationships/hdphoto" Target="../media/hdphoto1.wdp"/><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6.png"/><Relationship Id="rId20"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5" Type="http://schemas.openxmlformats.org/officeDocument/2006/relationships/image" Target="../media/image5.png"/><Relationship Id="rId10" Type="http://schemas.openxmlformats.org/officeDocument/2006/relationships/image" Target="../media/image1.png"/><Relationship Id="rId19"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7.png"/><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png"/><Relationship Id="rId7" Type="http://schemas.openxmlformats.org/officeDocument/2006/relationships/image" Target="../media/image50.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png"/><Relationship Id="rId4" Type="http://schemas.microsoft.com/office/2007/relationships/hdphoto" Target="../media/hdphoto15.wdp"/><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11" Type="http://schemas.microsoft.com/office/2007/relationships/hdphoto" Target="../media/hdphoto2.wdp"/><Relationship Id="rId5" Type="http://schemas.openxmlformats.org/officeDocument/2006/relationships/image" Target="../media/image57.jpg"/><Relationship Id="rId10" Type="http://schemas.openxmlformats.org/officeDocument/2006/relationships/image" Target="../media/image10.png"/><Relationship Id="rId4" Type="http://schemas.openxmlformats.org/officeDocument/2006/relationships/image" Target="../media/image56.jpeg"/><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microsoft.com/office/2007/relationships/hdphoto" Target="../media/hdphoto8.wdp"/><Relationship Id="rId2" Type="http://schemas.openxmlformats.org/officeDocument/2006/relationships/tags" Target="../tags/tag3.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59.emf"/><Relationship Id="rId10" Type="http://schemas.openxmlformats.org/officeDocument/2006/relationships/tags" Target="../tags/tag11.xml"/><Relationship Id="rId19" Type="http://schemas.openxmlformats.org/officeDocument/2006/relationships/image" Target="../media/image10.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image" Target="../media/image37.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microsoft.com/office/2007/relationships/hdphoto" Target="../media/hdphoto8.wdp"/><Relationship Id="rId2" Type="http://schemas.openxmlformats.org/officeDocument/2006/relationships/tags" Target="../tags/tag16.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59.emf"/><Relationship Id="rId10" Type="http://schemas.openxmlformats.org/officeDocument/2006/relationships/tags" Target="../tags/tag24.xml"/><Relationship Id="rId19" Type="http://schemas.openxmlformats.org/officeDocument/2006/relationships/image" Target="../media/image10.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hdphoto" Target="../media/hdphoto8.wdp"/><Relationship Id="rId2" Type="http://schemas.openxmlformats.org/officeDocument/2006/relationships/tags" Target="../tags/tag28.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59.emf"/><Relationship Id="rId10" Type="http://schemas.openxmlformats.org/officeDocument/2006/relationships/tags" Target="../tags/tag36.xml"/><Relationship Id="rId19" Type="http://schemas.openxmlformats.org/officeDocument/2006/relationships/image" Target="../media/image10.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6.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0">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11" name="图片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760" y="4429357"/>
            <a:ext cx="11704320" cy="2225692"/>
          </a:xfrm>
          <a:prstGeom prst="rect">
            <a:avLst/>
          </a:prstGeom>
        </p:spPr>
      </p:pic>
      <p:pic>
        <p:nvPicPr>
          <p:cNvPr id="12" name="Picture 2" descr="F:\1-原创素材\1_mm1102\PPT\PPT_014\materaials\pageimg_g20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2740" y="3009851"/>
            <a:ext cx="1062549" cy="104070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13" name="Picture 2" descr="F:\1-原创素材\1_mm1102\PPT\PPT_014\materaials\pageimg_g20h.png"/>
          <p:cNvPicPr>
            <a:picLocks noChangeAspect="1" noChangeArrowheads="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55104" y="1305145"/>
            <a:ext cx="1069298" cy="104730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4" name="文本框 5"/>
          <p:cNvSpPr txBox="1"/>
          <p:nvPr/>
        </p:nvSpPr>
        <p:spPr>
          <a:xfrm>
            <a:off x="1819446" y="7862"/>
            <a:ext cx="8970473" cy="1015663"/>
          </a:xfrm>
          <a:prstGeom prst="rect">
            <a:avLst/>
          </a:prstGeom>
          <a:noFill/>
        </p:spPr>
        <p:txBody>
          <a:bodyPr vert="horz" wrap="square" rtlCol="0">
            <a:spAutoFit/>
          </a:bodyPr>
          <a:lstStyle/>
          <a:p>
            <a:pPr algn="ctr"/>
            <a:r>
              <a:rPr lang="en-US" altLang="zh-CN" sz="6000" b="1" spc="225">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rPr>
              <a:t>KHỞI ĐỘNG: ÂM THANH THÀNH PHỐ</a:t>
            </a:r>
            <a:endParaRPr lang="zh-CN" altLang="en-US" sz="16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endParaRPr>
          </a:p>
        </p:txBody>
      </p:sp>
      <p:pic>
        <p:nvPicPr>
          <p:cNvPr id="15"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774" y="1692813"/>
            <a:ext cx="3920438" cy="2128559"/>
          </a:xfrm>
          <a:prstGeom prst="rect">
            <a:avLst/>
          </a:prstGeom>
        </p:spPr>
      </p:pic>
      <p:grpSp>
        <p:nvGrpSpPr>
          <p:cNvPr id="16" name="组合 5"/>
          <p:cNvGrpSpPr/>
          <p:nvPr/>
        </p:nvGrpSpPr>
        <p:grpSpPr>
          <a:xfrm>
            <a:off x="191066" y="1768388"/>
            <a:ext cx="3747204" cy="1936540"/>
            <a:chOff x="505697" y="858925"/>
            <a:chExt cx="2579841" cy="1040730"/>
          </a:xfrm>
        </p:grpSpPr>
        <p:pic>
          <p:nvPicPr>
            <p:cNvPr id="17" name="图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97" y="858925"/>
              <a:ext cx="2579841" cy="1040730"/>
            </a:xfrm>
            <a:prstGeom prst="rect">
              <a:avLst/>
            </a:prstGeom>
          </p:spPr>
        </p:pic>
        <p:sp>
          <p:nvSpPr>
            <p:cNvPr id="18" name="文本框 3"/>
            <p:cNvSpPr txBox="1"/>
            <p:nvPr/>
          </p:nvSpPr>
          <p:spPr>
            <a:xfrm>
              <a:off x="719956" y="1201516"/>
              <a:ext cx="2121034" cy="545835"/>
            </a:xfrm>
            <a:prstGeom prst="rect">
              <a:avLst/>
            </a:prstGeom>
            <a:noFill/>
          </p:spPr>
          <p:txBody>
            <a:bodyPr wrap="square" rtlCol="0">
              <a:spAutoFit/>
            </a:bodyPr>
            <a:lstStyle/>
            <a:p>
              <a:pPr algn="just"/>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Hãy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đoán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xem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đây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là</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những</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âm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thanh</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rao</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bán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món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ăn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gì</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nhé</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rgbClr val="E4007F"/>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9" name="Banh Chung Banh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1392" y="3239469"/>
            <a:ext cx="609600" cy="609600"/>
          </a:xfrm>
          <a:prstGeom prst="rect">
            <a:avLst/>
          </a:prstGeom>
        </p:spPr>
      </p:pic>
      <p:pic>
        <p:nvPicPr>
          <p:cNvPr id="20" name="Picture 2" descr="F:\1-原创素材\1_mm1102\PPT\PPT_014\materaials\pageimg_g20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0598" y="1424954"/>
            <a:ext cx="1039454" cy="101807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1" name="Tieng-rao-bap-xao-hot-ga-nuong_C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15246" y="1655449"/>
            <a:ext cx="609600" cy="609600"/>
          </a:xfrm>
          <a:prstGeom prst="rect">
            <a:avLst/>
          </a:prstGeom>
        </p:spPr>
      </p:pic>
      <p:pic>
        <p:nvPicPr>
          <p:cNvPr id="22" name="Picture 2" descr="F:\1-原创素材\1_mm1102\PPT\PPT_014\materaials\pageimg_g20h.png"/>
          <p:cNvPicPr>
            <a:picLocks noChangeAspect="1" noChangeArrowheads="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866758" y="3072223"/>
            <a:ext cx="1013294" cy="992455"/>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3" name="Banh M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37539" y="3276462"/>
            <a:ext cx="609600" cy="609600"/>
          </a:xfrm>
          <a:prstGeom prst="rect">
            <a:avLst/>
          </a:prstGeom>
        </p:spPr>
      </p:pic>
      <p:pic>
        <p:nvPicPr>
          <p:cNvPr id="24" name="Tieng-rao-ban-banh-khuc_Cu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889214" y="1587977"/>
            <a:ext cx="609600" cy="609600"/>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0" b="99600" l="0" r="90000"/>
                    </a14:imgEffect>
                  </a14:imgLayer>
                </a14:imgProps>
              </a:ext>
            </a:extLst>
          </a:blip>
          <a:stretch>
            <a:fillRect/>
          </a:stretch>
        </p:blipFill>
        <p:spPr>
          <a:xfrm>
            <a:off x="-1812060" y="3886062"/>
            <a:ext cx="3199602" cy="3199602"/>
          </a:xfrm>
          <a:prstGeom prst="rect">
            <a:avLst/>
          </a:prstGeom>
        </p:spPr>
      </p:pic>
    </p:spTree>
    <p:extLst>
      <p:ext uri="{BB962C8B-B14F-4D97-AF65-F5344CB8AC3E}">
        <p14:creationId xmlns:p14="http://schemas.microsoft.com/office/powerpoint/2010/main" val="36824722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par>
                                <p:cTn id="8" presetID="42" presetClass="path" presetSubtype="0" accel="50000" decel="50000" fill="hold" nodeType="withEffect">
                                  <p:stCondLst>
                                    <p:cond delay="0"/>
                                  </p:stCondLst>
                                  <p:childTnLst>
                                    <p:animMotion origin="layout" path="M -0.22135 -0.00208 L 0.17852 -0.00463 " pathEditMode="relative" rAng="0" ptsTypes="AA">
                                      <p:cBhvr>
                                        <p:cTn id="9" dur="2000" fill="hold"/>
                                        <p:tgtEl>
                                          <p:spTgt spid="9"/>
                                        </p:tgtEl>
                                        <p:attrNameLst>
                                          <p:attrName>ppt_x</p:attrName>
                                          <p:attrName>ppt_y</p:attrName>
                                        </p:attrNameLst>
                                      </p:cBhvr>
                                      <p:rCtr x="20000" y="-139"/>
                                    </p:animMotion>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3"/>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4"/>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Pattaya" panose="00000500000000000000" pitchFamily="2" charset="-34"/>
              <a:cs typeface="Pattaya" panose="00000500000000000000" pitchFamily="2" charset="-34"/>
            </a:endParaRP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0650C9E-CD4B-465E-8B2C-9B22229F118A}"/>
              </a:ext>
            </a:extLst>
          </p:cNvPr>
          <p:cNvSpPr/>
          <p:nvPr/>
        </p:nvSpPr>
        <p:spPr>
          <a:xfrm>
            <a:off x="6447014" y="6060459"/>
            <a:ext cx="2327881" cy="523220"/>
          </a:xfrm>
          <a:prstGeom prst="rect">
            <a:avLst/>
          </a:prstGeom>
        </p:spPr>
        <p:txBody>
          <a:bodyPr wrap="none">
            <a:spAutoFit/>
          </a:bodyPr>
          <a:lstStyle/>
          <a:p>
            <a:pPr algn="ctr"/>
            <a:r>
              <a:rPr lang="en-US" sz="2800" b="1">
                <a:solidFill>
                  <a:srgbClr val="000000"/>
                </a:solidFill>
                <a:latin typeface="Pattaya" panose="00000500000000000000" pitchFamily="2" charset="-34"/>
                <a:cs typeface="Pattaya" panose="00000500000000000000" pitchFamily="2" charset="-34"/>
              </a:rPr>
              <a:t>Câu, từ </a:t>
            </a:r>
            <a:r>
              <a:rPr lang="vi-VN" sz="2800" b="1">
                <a:solidFill>
                  <a:srgbClr val="000000"/>
                </a:solidFill>
                <a:latin typeface="Pattaya" panose="00000500000000000000" pitchFamily="2" charset="-34"/>
                <a:cs typeface="Pattaya" panose="00000500000000000000" pitchFamily="2" charset="-34"/>
              </a:rPr>
              <a:t>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Pattaya" panose="00000500000000000000" pitchFamily="2" charset="-34"/>
              <a:cs typeface="Pattaya" panose="00000500000000000000" pitchFamily="2" charset="-34"/>
            </a:endParaRPr>
          </a:p>
          <a:p>
            <a:pPr algn="just"/>
            <a:r>
              <a:rPr lang="vi-VN" sz="2700">
                <a:solidFill>
                  <a:srgbClr val="000000"/>
                </a:solidFill>
                <a:latin typeface="Calibri" panose="020F0502020204030204" pitchFamily="34" charset="0"/>
                <a:cs typeface="Calibri" panose="020F0502020204030204" pitchFamily="34" charset="0"/>
              </a:rPr>
              <a:t>      </a:t>
            </a:r>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Rồi từ trong nhà, vẫn cái bóng cao,</a:t>
            </a:r>
            <a:r>
              <a:rPr lang="en-US" sz="2700">
                <a:latin typeface="Times" panose="02020603050405020304" pitchFamily="18" charset="0"/>
                <a:cs typeface="Times" panose="02020603050405020304" pitchFamily="18" charset="0"/>
              </a:rPr>
              <a:t> gầy,</a:t>
            </a:r>
            <a:r>
              <a:rPr lang="vi-VN" sz="2700">
                <a:latin typeface="Times" panose="02020603050405020304" pitchFamily="18" charset="0"/>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Times" panose="02020603050405020304" pitchFamily="18" charset="0"/>
                <a:cs typeface="Times" panose="02020603050405020304" pitchFamily="18" charset="0"/>
              </a:rPr>
              <a:t>!</a:t>
            </a:r>
            <a:endParaRPr lang="vi-VN" sz="2700">
              <a:latin typeface="Times" panose="02020603050405020304" pitchFamily="18" charset="0"/>
              <a:cs typeface="Times" panose="02020603050405020304" pitchFamily="18" charset="0"/>
            </a:endParaRP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Người ta lần tìm tung tích nạn nhân. Anh công an </a:t>
            </a:r>
            <a:r>
              <a:rPr lang="en-US" sz="2700">
                <a:latin typeface="Times" panose="02020603050405020304" pitchFamily="18" charset="0"/>
                <a:cs typeface="Times" panose="02020603050405020304" pitchFamily="18" charset="0"/>
              </a:rPr>
              <a:t>lấy</a:t>
            </a:r>
            <a:r>
              <a:rPr lang="vi-VN" sz="2700">
                <a:latin typeface="Times" panose="02020603050405020304" pitchFamily="18" charset="0"/>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Vừa lúc đó, chiếc xe cấp cứu ào tới chở nạn nhân đi</a:t>
            </a:r>
            <a:r>
              <a:rPr lang="en-US" sz="2700">
                <a:latin typeface="Times" panose="02020603050405020304" pitchFamily="18" charset="0"/>
                <a:cs typeface="Times" panose="02020603050405020304" pitchFamily="18" charset="0"/>
              </a:rPr>
              <a:t>…</a:t>
            </a:r>
          </a:p>
          <a:p>
            <a:pPr algn="just"/>
            <a:r>
              <a:rPr lang="en-US" sz="2700">
                <a:solidFill>
                  <a:srgbClr val="000000"/>
                </a:solidFill>
                <a:latin typeface="Times" panose="02020603050405020304" pitchFamily="18" charset="0"/>
                <a:cs typeface="Times" panose="02020603050405020304" pitchFamily="18" charset="0"/>
              </a:rPr>
              <a:t>								</a:t>
            </a:r>
            <a:r>
              <a:rPr lang="vi-VN" sz="2700">
                <a:solidFill>
                  <a:srgbClr val="000000"/>
                </a:solidFill>
                <a:latin typeface="Calibri" panose="020F0502020204030204" pitchFamily="34" charset="0"/>
                <a:cs typeface="Calibri" panose="020F0502020204030204" pitchFamily="34" charset="0"/>
              </a:rPr>
              <a:t>Theo </a:t>
            </a:r>
            <a:r>
              <a:rPr lang="en-US" sz="2700">
                <a:solidFill>
                  <a:srgbClr val="000000"/>
                </a:solidFill>
                <a:latin typeface="Calibri" panose="020F0502020204030204" pitchFamily="34" charset="0"/>
                <a:cs typeface="Calibri" panose="020F0502020204030204" pitchFamily="34" charset="0"/>
              </a:rPr>
              <a:t>Nguyễn Lê Tín Nhân</a:t>
            </a:r>
            <a:endParaRPr lang="vi-VN" sz="2700" dirty="0">
              <a:solidFill>
                <a:srgbClr val="0033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E665B40-782B-43C8-8446-551E0EF07D01}"/>
              </a:ext>
            </a:extLst>
          </p:cNvPr>
          <p:cNvSpPr/>
          <p:nvPr/>
        </p:nvSpPr>
        <p:spPr>
          <a:xfrm>
            <a:off x="5474200" y="6170910"/>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33"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34" name="图片 9"/>
          <p:cNvPicPr>
            <a:picLocks noChangeAspect="1"/>
          </p:cNvPicPr>
          <p:nvPr/>
        </p:nvPicPr>
        <p:blipFill rotWithShape="1">
          <a:blip r:embed="rId3">
            <a:extLst>
              <a:ext uri="{28A0092B-C50C-407E-A947-70E740481C1C}">
                <a14:useLocalDpi xmlns:a14="http://schemas.microsoft.com/office/drawing/2010/main" val="0"/>
              </a:ext>
            </a:extLst>
          </a:blip>
          <a:srcRect l="3810" t="13952" r="3917" b="41810"/>
          <a:stretch/>
        </p:blipFill>
        <p:spPr>
          <a:xfrm>
            <a:off x="551543" y="1109748"/>
            <a:ext cx="11176000" cy="5289977"/>
          </a:xfrm>
          <a:prstGeom prst="rect">
            <a:avLst/>
          </a:prstGeom>
          <a:ln>
            <a:noFill/>
          </a:ln>
          <a:effectLst>
            <a:softEdge rad="112500"/>
          </a:effectLst>
        </p:spPr>
      </p:pic>
      <p:grpSp>
        <p:nvGrpSpPr>
          <p:cNvPr id="18" name="组合 70">
            <a:extLst>
              <a:ext uri="{FF2B5EF4-FFF2-40B4-BE49-F238E27FC236}">
                <a16:creationId xmlns:a16="http://schemas.microsoft.com/office/drawing/2014/main" id="{B5A5782B-9223-44FB-8A04-AE52383DA154}"/>
              </a:ext>
            </a:extLst>
          </p:cNvPr>
          <p:cNvGrpSpPr/>
          <p:nvPr/>
        </p:nvGrpSpPr>
        <p:grpSpPr>
          <a:xfrm>
            <a:off x="6597077" y="1601494"/>
            <a:ext cx="987425" cy="1416050"/>
            <a:chOff x="7172327" y="1863725"/>
            <a:chExt cx="987425" cy="1416050"/>
          </a:xfrm>
        </p:grpSpPr>
        <p:sp>
          <p:nvSpPr>
            <p:cNvPr id="19" name="Freeform 341">
              <a:extLst>
                <a:ext uri="{FF2B5EF4-FFF2-40B4-BE49-F238E27FC236}">
                  <a16:creationId xmlns:a16="http://schemas.microsoft.com/office/drawing/2014/main" id="{F4875AFB-CBA2-4E04-B373-E1049B91C18E}"/>
                </a:ext>
              </a:extLst>
            </p:cNvPr>
            <p:cNvSpPr/>
            <p:nvPr/>
          </p:nvSpPr>
          <p:spPr bwMode="auto">
            <a:xfrm>
              <a:off x="7172327" y="1863725"/>
              <a:ext cx="987425" cy="1130300"/>
            </a:xfrm>
            <a:custGeom>
              <a:avLst/>
              <a:gdLst>
                <a:gd name="T0" fmla="*/ 256 w 311"/>
                <a:gd name="T1" fmla="*/ 256 h 356"/>
                <a:gd name="T2" fmla="*/ 155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5" y="356"/>
                    <a:pt x="155" y="356"/>
                    <a:pt x="155" y="356"/>
                  </a:cubicBezTo>
                  <a:cubicBezTo>
                    <a:pt x="55" y="256"/>
                    <a:pt x="55" y="256"/>
                    <a:pt x="55" y="256"/>
                  </a:cubicBezTo>
                  <a:cubicBezTo>
                    <a:pt x="0" y="201"/>
                    <a:pt x="0" y="111"/>
                    <a:pt x="55" y="55"/>
                  </a:cubicBezTo>
                  <a:cubicBezTo>
                    <a:pt x="110" y="0"/>
                    <a:pt x="200" y="0"/>
                    <a:pt x="256" y="55"/>
                  </a:cubicBezTo>
                  <a:cubicBezTo>
                    <a:pt x="311" y="111"/>
                    <a:pt x="311" y="201"/>
                    <a:pt x="256" y="256"/>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0" name="Freeform 342">
              <a:extLst>
                <a:ext uri="{FF2B5EF4-FFF2-40B4-BE49-F238E27FC236}">
                  <a16:creationId xmlns:a16="http://schemas.microsoft.com/office/drawing/2014/main" id="{6E3436AA-0182-4A79-A7BC-5C8B61AC1479}"/>
                </a:ext>
              </a:extLst>
            </p:cNvPr>
            <p:cNvSpPr>
              <a:spLocks noEditPoints="1"/>
            </p:cNvSpPr>
            <p:nvPr/>
          </p:nvSpPr>
          <p:spPr bwMode="auto">
            <a:xfrm>
              <a:off x="7635877" y="2981325"/>
              <a:ext cx="60325" cy="298450"/>
            </a:xfrm>
            <a:custGeom>
              <a:avLst/>
              <a:gdLst>
                <a:gd name="T0" fmla="*/ 9 w 19"/>
                <a:gd name="T1" fmla="*/ 8 h 94"/>
                <a:gd name="T2" fmla="*/ 12 w 19"/>
                <a:gd name="T3" fmla="*/ 7 h 94"/>
                <a:gd name="T4" fmla="*/ 13 w 19"/>
                <a:gd name="T5" fmla="*/ 4 h 94"/>
                <a:gd name="T6" fmla="*/ 12 w 19"/>
                <a:gd name="T7" fmla="*/ 1 h 94"/>
                <a:gd name="T8" fmla="*/ 7 w 19"/>
                <a:gd name="T9" fmla="*/ 1 h 94"/>
                <a:gd name="T10" fmla="*/ 5 w 19"/>
                <a:gd name="T11" fmla="*/ 4 h 94"/>
                <a:gd name="T12" fmla="*/ 7 w 19"/>
                <a:gd name="T13" fmla="*/ 7 h 94"/>
                <a:gd name="T14" fmla="*/ 9 w 19"/>
                <a:gd name="T15" fmla="*/ 8 h 94"/>
                <a:gd name="T16" fmla="*/ 9 w 19"/>
                <a:gd name="T17" fmla="*/ 38 h 94"/>
                <a:gd name="T18" fmla="*/ 13 w 19"/>
                <a:gd name="T19" fmla="*/ 34 h 94"/>
                <a:gd name="T20" fmla="*/ 9 w 19"/>
                <a:gd name="T21" fmla="*/ 30 h 94"/>
                <a:gd name="T22" fmla="*/ 5 w 19"/>
                <a:gd name="T23" fmla="*/ 34 h 94"/>
                <a:gd name="T24" fmla="*/ 9 w 19"/>
                <a:gd name="T25" fmla="*/ 38 h 94"/>
                <a:gd name="T26" fmla="*/ 9 w 19"/>
                <a:gd name="T27" fmla="*/ 23 h 94"/>
                <a:gd name="T28" fmla="*/ 13 w 19"/>
                <a:gd name="T29" fmla="*/ 19 h 94"/>
                <a:gd name="T30" fmla="*/ 9 w 19"/>
                <a:gd name="T31" fmla="*/ 15 h 94"/>
                <a:gd name="T32" fmla="*/ 5 w 19"/>
                <a:gd name="T33" fmla="*/ 19 h 94"/>
                <a:gd name="T34" fmla="*/ 9 w 19"/>
                <a:gd name="T35" fmla="*/ 23 h 94"/>
                <a:gd name="T36" fmla="*/ 9 w 19"/>
                <a:gd name="T37" fmla="*/ 75 h 94"/>
                <a:gd name="T38" fmla="*/ 0 w 19"/>
                <a:gd name="T39" fmla="*/ 84 h 94"/>
                <a:gd name="T40" fmla="*/ 9 w 19"/>
                <a:gd name="T41" fmla="*/ 94 h 94"/>
                <a:gd name="T42" fmla="*/ 19 w 19"/>
                <a:gd name="T43" fmla="*/ 84 h 94"/>
                <a:gd name="T44" fmla="*/ 9 w 19"/>
                <a:gd name="T45" fmla="*/ 75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68 h 94"/>
                <a:gd name="T58" fmla="*/ 13 w 19"/>
                <a:gd name="T59" fmla="*/ 64 h 94"/>
                <a:gd name="T60" fmla="*/ 9 w 19"/>
                <a:gd name="T61" fmla="*/ 60 h 94"/>
                <a:gd name="T62" fmla="*/ 5 w 19"/>
                <a:gd name="T63" fmla="*/ 64 h 94"/>
                <a:gd name="T64" fmla="*/ 9 w 19"/>
                <a:gd name="T65"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8"/>
                  </a:moveTo>
                  <a:cubicBezTo>
                    <a:pt x="10" y="8"/>
                    <a:pt x="11" y="8"/>
                    <a:pt x="12" y="7"/>
                  </a:cubicBezTo>
                  <a:cubicBezTo>
                    <a:pt x="13" y="6"/>
                    <a:pt x="13" y="5"/>
                    <a:pt x="13" y="4"/>
                  </a:cubicBezTo>
                  <a:cubicBezTo>
                    <a:pt x="13" y="3"/>
                    <a:pt x="13" y="2"/>
                    <a:pt x="12" y="1"/>
                  </a:cubicBezTo>
                  <a:cubicBezTo>
                    <a:pt x="11" y="0"/>
                    <a:pt x="8" y="0"/>
                    <a:pt x="7" y="1"/>
                  </a:cubicBezTo>
                  <a:cubicBezTo>
                    <a:pt x="6" y="2"/>
                    <a:pt x="5" y="3"/>
                    <a:pt x="5" y="4"/>
                  </a:cubicBezTo>
                  <a:cubicBezTo>
                    <a:pt x="5" y="5"/>
                    <a:pt x="6" y="6"/>
                    <a:pt x="7" y="7"/>
                  </a:cubicBezTo>
                  <a:cubicBezTo>
                    <a:pt x="7" y="8"/>
                    <a:pt x="8" y="8"/>
                    <a:pt x="9" y="8"/>
                  </a:cubicBezTo>
                  <a:close/>
                  <a:moveTo>
                    <a:pt x="9" y="38"/>
                  </a:moveTo>
                  <a:cubicBezTo>
                    <a:pt x="12" y="38"/>
                    <a:pt x="13" y="36"/>
                    <a:pt x="13" y="34"/>
                  </a:cubicBezTo>
                  <a:cubicBezTo>
                    <a:pt x="13" y="32"/>
                    <a:pt x="12" y="30"/>
                    <a:pt x="9" y="30"/>
                  </a:cubicBezTo>
                  <a:cubicBezTo>
                    <a:pt x="7" y="30"/>
                    <a:pt x="5" y="32"/>
                    <a:pt x="5" y="34"/>
                  </a:cubicBezTo>
                  <a:cubicBezTo>
                    <a:pt x="5" y="36"/>
                    <a:pt x="7" y="38"/>
                    <a:pt x="9" y="38"/>
                  </a:cubicBezTo>
                  <a:close/>
                  <a:moveTo>
                    <a:pt x="9" y="23"/>
                  </a:moveTo>
                  <a:cubicBezTo>
                    <a:pt x="12" y="23"/>
                    <a:pt x="13" y="21"/>
                    <a:pt x="13" y="19"/>
                  </a:cubicBezTo>
                  <a:cubicBezTo>
                    <a:pt x="13" y="17"/>
                    <a:pt x="12" y="15"/>
                    <a:pt x="9" y="15"/>
                  </a:cubicBezTo>
                  <a:cubicBezTo>
                    <a:pt x="7" y="15"/>
                    <a:pt x="5" y="17"/>
                    <a:pt x="5" y="19"/>
                  </a:cubicBezTo>
                  <a:cubicBezTo>
                    <a:pt x="5" y="21"/>
                    <a:pt x="7" y="23"/>
                    <a:pt x="9" y="23"/>
                  </a:cubicBezTo>
                  <a:close/>
                  <a:moveTo>
                    <a:pt x="9" y="75"/>
                  </a:moveTo>
                  <a:cubicBezTo>
                    <a:pt x="4" y="75"/>
                    <a:pt x="0" y="79"/>
                    <a:pt x="0" y="84"/>
                  </a:cubicBezTo>
                  <a:cubicBezTo>
                    <a:pt x="0" y="90"/>
                    <a:pt x="4" y="94"/>
                    <a:pt x="9" y="94"/>
                  </a:cubicBezTo>
                  <a:cubicBezTo>
                    <a:pt x="15" y="94"/>
                    <a:pt x="19" y="90"/>
                    <a:pt x="19" y="84"/>
                  </a:cubicBezTo>
                  <a:cubicBezTo>
                    <a:pt x="19" y="79"/>
                    <a:pt x="15" y="75"/>
                    <a:pt x="9" y="75"/>
                  </a:cubicBezTo>
                  <a:close/>
                  <a:moveTo>
                    <a:pt x="9" y="53"/>
                  </a:moveTo>
                  <a:cubicBezTo>
                    <a:pt x="12" y="53"/>
                    <a:pt x="13" y="51"/>
                    <a:pt x="13" y="49"/>
                  </a:cubicBezTo>
                  <a:cubicBezTo>
                    <a:pt x="13" y="47"/>
                    <a:pt x="12" y="45"/>
                    <a:pt x="9" y="45"/>
                  </a:cubicBezTo>
                  <a:cubicBezTo>
                    <a:pt x="7" y="45"/>
                    <a:pt x="5" y="47"/>
                    <a:pt x="5" y="49"/>
                  </a:cubicBezTo>
                  <a:cubicBezTo>
                    <a:pt x="5" y="51"/>
                    <a:pt x="7" y="53"/>
                    <a:pt x="9" y="53"/>
                  </a:cubicBezTo>
                  <a:close/>
                  <a:moveTo>
                    <a:pt x="9" y="68"/>
                  </a:moveTo>
                  <a:cubicBezTo>
                    <a:pt x="12" y="68"/>
                    <a:pt x="13" y="66"/>
                    <a:pt x="13" y="64"/>
                  </a:cubicBezTo>
                  <a:cubicBezTo>
                    <a:pt x="13" y="62"/>
                    <a:pt x="12" y="60"/>
                    <a:pt x="9" y="60"/>
                  </a:cubicBezTo>
                  <a:cubicBezTo>
                    <a:pt x="7" y="60"/>
                    <a:pt x="5" y="62"/>
                    <a:pt x="5" y="64"/>
                  </a:cubicBezTo>
                  <a:cubicBezTo>
                    <a:pt x="5" y="66"/>
                    <a:pt x="7" y="68"/>
                    <a:pt x="9" y="68"/>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1" name="Freeform 343">
              <a:extLst>
                <a:ext uri="{FF2B5EF4-FFF2-40B4-BE49-F238E27FC236}">
                  <a16:creationId xmlns:a16="http://schemas.microsoft.com/office/drawing/2014/main" id="{39C046D9-E7F0-4B14-B4A2-E1BE5438A8BA}"/>
                </a:ext>
              </a:extLst>
            </p:cNvPr>
            <p:cNvSpPr>
              <a:spLocks noEditPoints="1"/>
            </p:cNvSpPr>
            <p:nvPr/>
          </p:nvSpPr>
          <p:spPr bwMode="auto">
            <a:xfrm>
              <a:off x="7429501" y="2120900"/>
              <a:ext cx="520700" cy="520700"/>
            </a:xfrm>
            <a:custGeom>
              <a:avLst/>
              <a:gdLst>
                <a:gd name="T0" fmla="*/ 129 w 164"/>
                <a:gd name="T1" fmla="*/ 36 h 164"/>
                <a:gd name="T2" fmla="*/ 124 w 164"/>
                <a:gd name="T3" fmla="*/ 36 h 164"/>
                <a:gd name="T4" fmla="*/ 124 w 164"/>
                <a:gd name="T5" fmla="*/ 41 h 164"/>
                <a:gd name="T6" fmla="*/ 124 w 164"/>
                <a:gd name="T7" fmla="*/ 89 h 164"/>
                <a:gd name="T8" fmla="*/ 124 w 164"/>
                <a:gd name="T9" fmla="*/ 94 h 164"/>
                <a:gd name="T10" fmla="*/ 129 w 164"/>
                <a:gd name="T11" fmla="*/ 94 h 164"/>
                <a:gd name="T12" fmla="*/ 129 w 164"/>
                <a:gd name="T13" fmla="*/ 36 h 164"/>
                <a:gd name="T14" fmla="*/ 141 w 164"/>
                <a:gd name="T15" fmla="*/ 23 h 164"/>
                <a:gd name="T16" fmla="*/ 59 w 164"/>
                <a:gd name="T17" fmla="*/ 23 h 164"/>
                <a:gd name="T18" fmla="*/ 50 w 164"/>
                <a:gd name="T19" fmla="*/ 95 h 164"/>
                <a:gd name="T20" fmla="*/ 7 w 164"/>
                <a:gd name="T21" fmla="*/ 138 h 164"/>
                <a:gd name="T22" fmla="*/ 11 w 164"/>
                <a:gd name="T23" fmla="*/ 153 h 164"/>
                <a:gd name="T24" fmla="*/ 26 w 164"/>
                <a:gd name="T25" fmla="*/ 157 h 164"/>
                <a:gd name="T26" fmla="*/ 69 w 164"/>
                <a:gd name="T27" fmla="*/ 115 h 164"/>
                <a:gd name="T28" fmla="*/ 141 w 164"/>
                <a:gd name="T29" fmla="*/ 106 h 164"/>
                <a:gd name="T30" fmla="*/ 141 w 164"/>
                <a:gd name="T31" fmla="*/ 23 h 164"/>
                <a:gd name="T32" fmla="*/ 134 w 164"/>
                <a:gd name="T33" fmla="*/ 99 h 164"/>
                <a:gd name="T34" fmla="*/ 66 w 164"/>
                <a:gd name="T35" fmla="*/ 99 h 164"/>
                <a:gd name="T36" fmla="*/ 66 w 164"/>
                <a:gd name="T37" fmla="*/ 31 h 164"/>
                <a:gd name="T38" fmla="*/ 134 w 164"/>
                <a:gd name="T39" fmla="*/ 31 h 164"/>
                <a:gd name="T40" fmla="*/ 134 w 164"/>
                <a:gd name="T41"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29" y="36"/>
                  </a:moveTo>
                  <a:cubicBezTo>
                    <a:pt x="128" y="34"/>
                    <a:pt x="125" y="34"/>
                    <a:pt x="124" y="36"/>
                  </a:cubicBezTo>
                  <a:cubicBezTo>
                    <a:pt x="123" y="37"/>
                    <a:pt x="123" y="39"/>
                    <a:pt x="124" y="41"/>
                  </a:cubicBezTo>
                  <a:cubicBezTo>
                    <a:pt x="137" y="54"/>
                    <a:pt x="137" y="75"/>
                    <a:pt x="124" y="89"/>
                  </a:cubicBezTo>
                  <a:cubicBezTo>
                    <a:pt x="123" y="90"/>
                    <a:pt x="123" y="92"/>
                    <a:pt x="124" y="94"/>
                  </a:cubicBezTo>
                  <a:cubicBezTo>
                    <a:pt x="125" y="95"/>
                    <a:pt x="128" y="95"/>
                    <a:pt x="129" y="94"/>
                  </a:cubicBezTo>
                  <a:cubicBezTo>
                    <a:pt x="145" y="78"/>
                    <a:pt x="145" y="52"/>
                    <a:pt x="129" y="36"/>
                  </a:cubicBezTo>
                  <a:close/>
                  <a:moveTo>
                    <a:pt x="141" y="23"/>
                  </a:moveTo>
                  <a:cubicBezTo>
                    <a:pt x="119" y="0"/>
                    <a:pt x="81" y="0"/>
                    <a:pt x="59" y="23"/>
                  </a:cubicBezTo>
                  <a:cubicBezTo>
                    <a:pt x="39" y="43"/>
                    <a:pt x="36" y="73"/>
                    <a:pt x="50" y="95"/>
                  </a:cubicBezTo>
                  <a:cubicBezTo>
                    <a:pt x="7" y="138"/>
                    <a:pt x="7" y="138"/>
                    <a:pt x="7" y="138"/>
                  </a:cubicBezTo>
                  <a:cubicBezTo>
                    <a:pt x="7" y="138"/>
                    <a:pt x="0" y="143"/>
                    <a:pt x="11" y="153"/>
                  </a:cubicBezTo>
                  <a:cubicBezTo>
                    <a:pt x="22" y="164"/>
                    <a:pt x="26" y="157"/>
                    <a:pt x="26" y="157"/>
                  </a:cubicBezTo>
                  <a:cubicBezTo>
                    <a:pt x="69" y="115"/>
                    <a:pt x="69" y="115"/>
                    <a:pt x="69" y="115"/>
                  </a:cubicBezTo>
                  <a:cubicBezTo>
                    <a:pt x="92" y="128"/>
                    <a:pt x="122" y="126"/>
                    <a:pt x="141" y="106"/>
                  </a:cubicBezTo>
                  <a:cubicBezTo>
                    <a:pt x="164" y="83"/>
                    <a:pt x="164" y="46"/>
                    <a:pt x="141" y="23"/>
                  </a:cubicBezTo>
                  <a:close/>
                  <a:moveTo>
                    <a:pt x="134" y="99"/>
                  </a:moveTo>
                  <a:cubicBezTo>
                    <a:pt x="115" y="118"/>
                    <a:pt x="85" y="118"/>
                    <a:pt x="66" y="99"/>
                  </a:cubicBezTo>
                  <a:cubicBezTo>
                    <a:pt x="47" y="80"/>
                    <a:pt x="47" y="49"/>
                    <a:pt x="66" y="31"/>
                  </a:cubicBezTo>
                  <a:cubicBezTo>
                    <a:pt x="85" y="12"/>
                    <a:pt x="115" y="12"/>
                    <a:pt x="134" y="31"/>
                  </a:cubicBezTo>
                  <a:cubicBezTo>
                    <a:pt x="153" y="49"/>
                    <a:pt x="153" y="80"/>
                    <a:pt x="134" y="9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2" name="组合 74">
            <a:extLst>
              <a:ext uri="{FF2B5EF4-FFF2-40B4-BE49-F238E27FC236}">
                <a16:creationId xmlns:a16="http://schemas.microsoft.com/office/drawing/2014/main" id="{165C2C41-AEB2-4789-A452-3F05B0DF569B}"/>
              </a:ext>
            </a:extLst>
          </p:cNvPr>
          <p:cNvGrpSpPr/>
          <p:nvPr/>
        </p:nvGrpSpPr>
        <p:grpSpPr>
          <a:xfrm>
            <a:off x="3902786" y="1643342"/>
            <a:ext cx="987425" cy="1416050"/>
            <a:chOff x="2465389" y="3295650"/>
            <a:chExt cx="987425" cy="1416050"/>
          </a:xfrm>
        </p:grpSpPr>
        <p:sp>
          <p:nvSpPr>
            <p:cNvPr id="23" name="Freeform 344">
              <a:extLst>
                <a:ext uri="{FF2B5EF4-FFF2-40B4-BE49-F238E27FC236}">
                  <a16:creationId xmlns:a16="http://schemas.microsoft.com/office/drawing/2014/main" id="{520533A3-C271-4EF8-8880-A5FF280F6094}"/>
                </a:ext>
              </a:extLst>
            </p:cNvPr>
            <p:cNvSpPr/>
            <p:nvPr/>
          </p:nvSpPr>
          <p:spPr bwMode="auto">
            <a:xfrm>
              <a:off x="2465389" y="3295650"/>
              <a:ext cx="987425" cy="1130300"/>
            </a:xfrm>
            <a:custGeom>
              <a:avLst/>
              <a:gdLst>
                <a:gd name="T0" fmla="*/ 255 w 311"/>
                <a:gd name="T1" fmla="*/ 256 h 356"/>
                <a:gd name="T2" fmla="*/ 155 w 311"/>
                <a:gd name="T3" fmla="*/ 356 h 356"/>
                <a:gd name="T4" fmla="*/ 55 w 311"/>
                <a:gd name="T5" fmla="*/ 256 h 356"/>
                <a:gd name="T6" fmla="*/ 55 w 311"/>
                <a:gd name="T7" fmla="*/ 56 h 356"/>
                <a:gd name="T8" fmla="*/ 255 w 311"/>
                <a:gd name="T9" fmla="*/ 56 h 356"/>
                <a:gd name="T10" fmla="*/ 255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5" y="256"/>
                  </a:moveTo>
                  <a:cubicBezTo>
                    <a:pt x="155" y="356"/>
                    <a:pt x="155" y="356"/>
                    <a:pt x="155" y="356"/>
                  </a:cubicBezTo>
                  <a:cubicBezTo>
                    <a:pt x="55" y="256"/>
                    <a:pt x="55" y="256"/>
                    <a:pt x="55" y="256"/>
                  </a:cubicBezTo>
                  <a:cubicBezTo>
                    <a:pt x="0" y="201"/>
                    <a:pt x="0" y="111"/>
                    <a:pt x="55" y="56"/>
                  </a:cubicBezTo>
                  <a:cubicBezTo>
                    <a:pt x="110" y="0"/>
                    <a:pt x="200" y="0"/>
                    <a:pt x="255" y="56"/>
                  </a:cubicBezTo>
                  <a:cubicBezTo>
                    <a:pt x="311" y="111"/>
                    <a:pt x="311" y="201"/>
                    <a:pt x="255" y="256"/>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4" name="Freeform 345">
              <a:extLst>
                <a:ext uri="{FF2B5EF4-FFF2-40B4-BE49-F238E27FC236}">
                  <a16:creationId xmlns:a16="http://schemas.microsoft.com/office/drawing/2014/main" id="{3558D2E0-8EAA-48F1-969D-42E7ECBFDA76}"/>
                </a:ext>
              </a:extLst>
            </p:cNvPr>
            <p:cNvSpPr>
              <a:spLocks noEditPoints="1"/>
            </p:cNvSpPr>
            <p:nvPr/>
          </p:nvSpPr>
          <p:spPr bwMode="auto">
            <a:xfrm>
              <a:off x="2928939" y="4413250"/>
              <a:ext cx="60325" cy="298450"/>
            </a:xfrm>
            <a:custGeom>
              <a:avLst/>
              <a:gdLst>
                <a:gd name="T0" fmla="*/ 9 w 19"/>
                <a:gd name="T1" fmla="*/ 23 h 94"/>
                <a:gd name="T2" fmla="*/ 13 w 19"/>
                <a:gd name="T3" fmla="*/ 19 h 94"/>
                <a:gd name="T4" fmla="*/ 9 w 19"/>
                <a:gd name="T5" fmla="*/ 15 h 94"/>
                <a:gd name="T6" fmla="*/ 5 w 19"/>
                <a:gd name="T7" fmla="*/ 19 h 94"/>
                <a:gd name="T8" fmla="*/ 9 w 19"/>
                <a:gd name="T9" fmla="*/ 23 h 94"/>
                <a:gd name="T10" fmla="*/ 9 w 19"/>
                <a:gd name="T11" fmla="*/ 8 h 94"/>
                <a:gd name="T12" fmla="*/ 12 w 19"/>
                <a:gd name="T13" fmla="*/ 7 h 94"/>
                <a:gd name="T14" fmla="*/ 13 w 19"/>
                <a:gd name="T15" fmla="*/ 4 h 94"/>
                <a:gd name="T16" fmla="*/ 12 w 19"/>
                <a:gd name="T17" fmla="*/ 2 h 94"/>
                <a:gd name="T18" fmla="*/ 6 w 19"/>
                <a:gd name="T19" fmla="*/ 2 h 94"/>
                <a:gd name="T20" fmla="*/ 5 w 19"/>
                <a:gd name="T21" fmla="*/ 4 h 94"/>
                <a:gd name="T22" fmla="*/ 6 w 19"/>
                <a:gd name="T23" fmla="*/ 7 h 94"/>
                <a:gd name="T24" fmla="*/ 9 w 19"/>
                <a:gd name="T25" fmla="*/ 8 h 94"/>
                <a:gd name="T26" fmla="*/ 9 w 19"/>
                <a:gd name="T27" fmla="*/ 38 h 94"/>
                <a:gd name="T28" fmla="*/ 13 w 19"/>
                <a:gd name="T29" fmla="*/ 34 h 94"/>
                <a:gd name="T30" fmla="*/ 9 w 19"/>
                <a:gd name="T31" fmla="*/ 30 h 94"/>
                <a:gd name="T32" fmla="*/ 5 w 19"/>
                <a:gd name="T33" fmla="*/ 34 h 94"/>
                <a:gd name="T34" fmla="*/ 9 w 19"/>
                <a:gd name="T35" fmla="*/ 38 h 94"/>
                <a:gd name="T36" fmla="*/ 9 w 19"/>
                <a:gd name="T37" fmla="*/ 68 h 94"/>
                <a:gd name="T38" fmla="*/ 13 w 19"/>
                <a:gd name="T39" fmla="*/ 64 h 94"/>
                <a:gd name="T40" fmla="*/ 9 w 19"/>
                <a:gd name="T41" fmla="*/ 60 h 94"/>
                <a:gd name="T42" fmla="*/ 5 w 19"/>
                <a:gd name="T43" fmla="*/ 64 h 94"/>
                <a:gd name="T44" fmla="*/ 9 w 19"/>
                <a:gd name="T45" fmla="*/ 68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75 h 94"/>
                <a:gd name="T58" fmla="*/ 0 w 19"/>
                <a:gd name="T59" fmla="*/ 85 h 94"/>
                <a:gd name="T60" fmla="*/ 9 w 19"/>
                <a:gd name="T61" fmla="*/ 94 h 94"/>
                <a:gd name="T62" fmla="*/ 19 w 19"/>
                <a:gd name="T63" fmla="*/ 85 h 94"/>
                <a:gd name="T64" fmla="*/ 9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23"/>
                  </a:moveTo>
                  <a:cubicBezTo>
                    <a:pt x="11" y="23"/>
                    <a:pt x="13" y="22"/>
                    <a:pt x="13" y="19"/>
                  </a:cubicBezTo>
                  <a:cubicBezTo>
                    <a:pt x="13" y="17"/>
                    <a:pt x="11" y="15"/>
                    <a:pt x="9" y="15"/>
                  </a:cubicBezTo>
                  <a:cubicBezTo>
                    <a:pt x="7" y="15"/>
                    <a:pt x="5" y="17"/>
                    <a:pt x="5" y="19"/>
                  </a:cubicBezTo>
                  <a:cubicBezTo>
                    <a:pt x="5" y="22"/>
                    <a:pt x="7" y="23"/>
                    <a:pt x="9" y="23"/>
                  </a:cubicBezTo>
                  <a:close/>
                  <a:moveTo>
                    <a:pt x="9" y="8"/>
                  </a:moveTo>
                  <a:cubicBezTo>
                    <a:pt x="10" y="8"/>
                    <a:pt x="11" y="8"/>
                    <a:pt x="12" y="7"/>
                  </a:cubicBezTo>
                  <a:cubicBezTo>
                    <a:pt x="13" y="6"/>
                    <a:pt x="13" y="5"/>
                    <a:pt x="13" y="4"/>
                  </a:cubicBezTo>
                  <a:cubicBezTo>
                    <a:pt x="13" y="3"/>
                    <a:pt x="13" y="2"/>
                    <a:pt x="12" y="2"/>
                  </a:cubicBezTo>
                  <a:cubicBezTo>
                    <a:pt x="11" y="0"/>
                    <a:pt x="8" y="0"/>
                    <a:pt x="6" y="2"/>
                  </a:cubicBezTo>
                  <a:cubicBezTo>
                    <a:pt x="6" y="2"/>
                    <a:pt x="5" y="3"/>
                    <a:pt x="5" y="4"/>
                  </a:cubicBezTo>
                  <a:cubicBezTo>
                    <a:pt x="5" y="5"/>
                    <a:pt x="6" y="6"/>
                    <a:pt x="6" y="7"/>
                  </a:cubicBezTo>
                  <a:cubicBezTo>
                    <a:pt x="7" y="8"/>
                    <a:pt x="8" y="8"/>
                    <a:pt x="9" y="8"/>
                  </a:cubicBezTo>
                  <a:close/>
                  <a:moveTo>
                    <a:pt x="9" y="38"/>
                  </a:moveTo>
                  <a:cubicBezTo>
                    <a:pt x="11" y="38"/>
                    <a:pt x="13" y="36"/>
                    <a:pt x="13" y="34"/>
                  </a:cubicBezTo>
                  <a:cubicBezTo>
                    <a:pt x="13" y="32"/>
                    <a:pt x="11" y="30"/>
                    <a:pt x="9" y="30"/>
                  </a:cubicBezTo>
                  <a:cubicBezTo>
                    <a:pt x="7" y="30"/>
                    <a:pt x="5" y="32"/>
                    <a:pt x="5" y="34"/>
                  </a:cubicBezTo>
                  <a:cubicBezTo>
                    <a:pt x="5" y="36"/>
                    <a:pt x="7" y="38"/>
                    <a:pt x="9" y="38"/>
                  </a:cubicBezTo>
                  <a:close/>
                  <a:moveTo>
                    <a:pt x="9" y="68"/>
                  </a:moveTo>
                  <a:cubicBezTo>
                    <a:pt x="11" y="68"/>
                    <a:pt x="13" y="66"/>
                    <a:pt x="13" y="64"/>
                  </a:cubicBezTo>
                  <a:cubicBezTo>
                    <a:pt x="13" y="62"/>
                    <a:pt x="11" y="60"/>
                    <a:pt x="9" y="60"/>
                  </a:cubicBezTo>
                  <a:cubicBezTo>
                    <a:pt x="7" y="60"/>
                    <a:pt x="5" y="62"/>
                    <a:pt x="5" y="64"/>
                  </a:cubicBezTo>
                  <a:cubicBezTo>
                    <a:pt x="5" y="66"/>
                    <a:pt x="7" y="68"/>
                    <a:pt x="9" y="68"/>
                  </a:cubicBezTo>
                  <a:close/>
                  <a:moveTo>
                    <a:pt x="9" y="53"/>
                  </a:moveTo>
                  <a:cubicBezTo>
                    <a:pt x="11" y="53"/>
                    <a:pt x="13" y="51"/>
                    <a:pt x="13" y="49"/>
                  </a:cubicBezTo>
                  <a:cubicBezTo>
                    <a:pt x="13" y="47"/>
                    <a:pt x="11" y="45"/>
                    <a:pt x="9" y="45"/>
                  </a:cubicBezTo>
                  <a:cubicBezTo>
                    <a:pt x="7" y="45"/>
                    <a:pt x="5" y="47"/>
                    <a:pt x="5" y="49"/>
                  </a:cubicBezTo>
                  <a:cubicBezTo>
                    <a:pt x="5" y="51"/>
                    <a:pt x="7" y="53"/>
                    <a:pt x="9" y="53"/>
                  </a:cubicBezTo>
                  <a:close/>
                  <a:moveTo>
                    <a:pt x="9" y="75"/>
                  </a:moveTo>
                  <a:cubicBezTo>
                    <a:pt x="4" y="75"/>
                    <a:pt x="0" y="79"/>
                    <a:pt x="0" y="85"/>
                  </a:cubicBezTo>
                  <a:cubicBezTo>
                    <a:pt x="0" y="90"/>
                    <a:pt x="4" y="94"/>
                    <a:pt x="9" y="94"/>
                  </a:cubicBezTo>
                  <a:cubicBezTo>
                    <a:pt x="15" y="94"/>
                    <a:pt x="19" y="90"/>
                    <a:pt x="19" y="85"/>
                  </a:cubicBezTo>
                  <a:cubicBezTo>
                    <a:pt x="19" y="79"/>
                    <a:pt x="15" y="75"/>
                    <a:pt x="9" y="75"/>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5" name="Freeform 346">
              <a:extLst>
                <a:ext uri="{FF2B5EF4-FFF2-40B4-BE49-F238E27FC236}">
                  <a16:creationId xmlns:a16="http://schemas.microsoft.com/office/drawing/2014/main" id="{49D948C1-EE68-4EE2-BE21-5787C9DEBD93}"/>
                </a:ext>
              </a:extLst>
            </p:cNvPr>
            <p:cNvSpPr>
              <a:spLocks noEditPoints="1"/>
            </p:cNvSpPr>
            <p:nvPr/>
          </p:nvSpPr>
          <p:spPr bwMode="auto">
            <a:xfrm>
              <a:off x="2779713" y="3559175"/>
              <a:ext cx="355600" cy="514350"/>
            </a:xfrm>
            <a:custGeom>
              <a:avLst/>
              <a:gdLst>
                <a:gd name="T0" fmla="*/ 30 w 112"/>
                <a:gd name="T1" fmla="*/ 125 h 162"/>
                <a:gd name="T2" fmla="*/ 32 w 112"/>
                <a:gd name="T3" fmla="*/ 133 h 162"/>
                <a:gd name="T4" fmla="*/ 56 w 112"/>
                <a:gd name="T5" fmla="*/ 138 h 162"/>
                <a:gd name="T6" fmla="*/ 81 w 112"/>
                <a:gd name="T7" fmla="*/ 133 h 162"/>
                <a:gd name="T8" fmla="*/ 82 w 112"/>
                <a:gd name="T9" fmla="*/ 125 h 162"/>
                <a:gd name="T10" fmla="*/ 56 w 112"/>
                <a:gd name="T11" fmla="*/ 129 h 162"/>
                <a:gd name="T12" fmla="*/ 30 w 112"/>
                <a:gd name="T13" fmla="*/ 125 h 162"/>
                <a:gd name="T14" fmla="*/ 33 w 112"/>
                <a:gd name="T15" fmla="*/ 140 h 162"/>
                <a:gd name="T16" fmla="*/ 34 w 112"/>
                <a:gd name="T17" fmla="*/ 149 h 162"/>
                <a:gd name="T18" fmla="*/ 42 w 112"/>
                <a:gd name="T19" fmla="*/ 153 h 162"/>
                <a:gd name="T20" fmla="*/ 42 w 112"/>
                <a:gd name="T21" fmla="*/ 158 h 162"/>
                <a:gd name="T22" fmla="*/ 56 w 112"/>
                <a:gd name="T23" fmla="*/ 162 h 162"/>
                <a:gd name="T24" fmla="*/ 70 w 112"/>
                <a:gd name="T25" fmla="*/ 158 h 162"/>
                <a:gd name="T26" fmla="*/ 71 w 112"/>
                <a:gd name="T27" fmla="*/ 153 h 162"/>
                <a:gd name="T28" fmla="*/ 79 w 112"/>
                <a:gd name="T29" fmla="*/ 149 h 162"/>
                <a:gd name="T30" fmla="*/ 80 w 112"/>
                <a:gd name="T31" fmla="*/ 140 h 162"/>
                <a:gd name="T32" fmla="*/ 56 w 112"/>
                <a:gd name="T33" fmla="*/ 144 h 162"/>
                <a:gd name="T34" fmla="*/ 33 w 112"/>
                <a:gd name="T35" fmla="*/ 140 h 162"/>
                <a:gd name="T36" fmla="*/ 56 w 112"/>
                <a:gd name="T37" fmla="*/ 23 h 162"/>
                <a:gd name="T38" fmla="*/ 59 w 112"/>
                <a:gd name="T39" fmla="*/ 20 h 162"/>
                <a:gd name="T40" fmla="*/ 56 w 112"/>
                <a:gd name="T41" fmla="*/ 17 h 162"/>
                <a:gd name="T42" fmla="*/ 18 w 112"/>
                <a:gd name="T43" fmla="*/ 56 h 162"/>
                <a:gd name="T44" fmla="*/ 20 w 112"/>
                <a:gd name="T45" fmla="*/ 59 h 162"/>
                <a:gd name="T46" fmla="*/ 23 w 112"/>
                <a:gd name="T47" fmla="*/ 56 h 162"/>
                <a:gd name="T48" fmla="*/ 56 w 112"/>
                <a:gd name="T49" fmla="*/ 23 h 162"/>
                <a:gd name="T50" fmla="*/ 69 w 112"/>
                <a:gd name="T51" fmla="*/ 76 h 162"/>
                <a:gd name="T52" fmla="*/ 56 w 112"/>
                <a:gd name="T53" fmla="*/ 54 h 162"/>
                <a:gd name="T54" fmla="*/ 44 w 112"/>
                <a:gd name="T55" fmla="*/ 76 h 162"/>
                <a:gd name="T56" fmla="*/ 39 w 112"/>
                <a:gd name="T57" fmla="*/ 65 h 162"/>
                <a:gd name="T58" fmla="*/ 31 w 112"/>
                <a:gd name="T59" fmla="*/ 69 h 162"/>
                <a:gd name="T60" fmla="*/ 43 w 112"/>
                <a:gd name="T61" fmla="*/ 96 h 162"/>
                <a:gd name="T62" fmla="*/ 56 w 112"/>
                <a:gd name="T63" fmla="*/ 72 h 162"/>
                <a:gd name="T64" fmla="*/ 69 w 112"/>
                <a:gd name="T65" fmla="*/ 96 h 162"/>
                <a:gd name="T66" fmla="*/ 82 w 112"/>
                <a:gd name="T67" fmla="*/ 69 h 162"/>
                <a:gd name="T68" fmla="*/ 74 w 112"/>
                <a:gd name="T69" fmla="*/ 65 h 162"/>
                <a:gd name="T70" fmla="*/ 69 w 112"/>
                <a:gd name="T71" fmla="*/ 76 h 162"/>
                <a:gd name="T72" fmla="*/ 56 w 112"/>
                <a:gd name="T73" fmla="*/ 0 h 162"/>
                <a:gd name="T74" fmla="*/ 0 w 112"/>
                <a:gd name="T75" fmla="*/ 56 h 162"/>
                <a:gd name="T76" fmla="*/ 27 w 112"/>
                <a:gd name="T77" fmla="*/ 103 h 162"/>
                <a:gd name="T78" fmla="*/ 29 w 112"/>
                <a:gd name="T79" fmla="*/ 117 h 162"/>
                <a:gd name="T80" fmla="*/ 56 w 112"/>
                <a:gd name="T81" fmla="*/ 123 h 162"/>
                <a:gd name="T82" fmla="*/ 83 w 112"/>
                <a:gd name="T83" fmla="*/ 117 h 162"/>
                <a:gd name="T84" fmla="*/ 85 w 112"/>
                <a:gd name="T85" fmla="*/ 103 h 162"/>
                <a:gd name="T86" fmla="*/ 112 w 112"/>
                <a:gd name="T87" fmla="*/ 56 h 162"/>
                <a:gd name="T88" fmla="*/ 56 w 112"/>
                <a:gd name="T89" fmla="*/ 0 h 162"/>
                <a:gd name="T90" fmla="*/ 77 w 112"/>
                <a:gd name="T91" fmla="*/ 97 h 162"/>
                <a:gd name="T92" fmla="*/ 76 w 112"/>
                <a:gd name="T93" fmla="*/ 110 h 162"/>
                <a:gd name="T94" fmla="*/ 56 w 112"/>
                <a:gd name="T95" fmla="*/ 113 h 162"/>
                <a:gd name="T96" fmla="*/ 37 w 112"/>
                <a:gd name="T97" fmla="*/ 110 h 162"/>
                <a:gd name="T98" fmla="*/ 36 w 112"/>
                <a:gd name="T99" fmla="*/ 97 h 162"/>
                <a:gd name="T100" fmla="*/ 10 w 112"/>
                <a:gd name="T101" fmla="*/ 56 h 162"/>
                <a:gd name="T102" fmla="*/ 56 w 112"/>
                <a:gd name="T103" fmla="*/ 10 h 162"/>
                <a:gd name="T104" fmla="*/ 102 w 112"/>
                <a:gd name="T105" fmla="*/ 56 h 162"/>
                <a:gd name="T106" fmla="*/ 77 w 112"/>
                <a:gd name="T107" fmla="*/ 9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0" y="125"/>
                  </a:moveTo>
                  <a:cubicBezTo>
                    <a:pt x="32" y="133"/>
                    <a:pt x="32" y="133"/>
                    <a:pt x="32" y="133"/>
                  </a:cubicBezTo>
                  <a:cubicBezTo>
                    <a:pt x="39" y="136"/>
                    <a:pt x="47" y="138"/>
                    <a:pt x="56" y="138"/>
                  </a:cubicBezTo>
                  <a:cubicBezTo>
                    <a:pt x="65" y="138"/>
                    <a:pt x="74" y="136"/>
                    <a:pt x="81" y="133"/>
                  </a:cubicBezTo>
                  <a:cubicBezTo>
                    <a:pt x="82" y="125"/>
                    <a:pt x="82" y="125"/>
                    <a:pt x="82" y="125"/>
                  </a:cubicBezTo>
                  <a:cubicBezTo>
                    <a:pt x="74" y="128"/>
                    <a:pt x="66" y="129"/>
                    <a:pt x="56" y="129"/>
                  </a:cubicBezTo>
                  <a:cubicBezTo>
                    <a:pt x="47" y="129"/>
                    <a:pt x="38" y="128"/>
                    <a:pt x="30" y="125"/>
                  </a:cubicBezTo>
                  <a:close/>
                  <a:moveTo>
                    <a:pt x="33" y="140"/>
                  </a:moveTo>
                  <a:cubicBezTo>
                    <a:pt x="34" y="149"/>
                    <a:pt x="34" y="149"/>
                    <a:pt x="34" y="149"/>
                  </a:cubicBezTo>
                  <a:cubicBezTo>
                    <a:pt x="34" y="149"/>
                    <a:pt x="36" y="151"/>
                    <a:pt x="42"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7" y="151"/>
                    <a:pt x="79" y="149"/>
                    <a:pt x="79" y="149"/>
                  </a:cubicBezTo>
                  <a:cubicBezTo>
                    <a:pt x="80" y="140"/>
                    <a:pt x="80" y="140"/>
                    <a:pt x="80" y="140"/>
                  </a:cubicBezTo>
                  <a:cubicBezTo>
                    <a:pt x="73" y="143"/>
                    <a:pt x="65" y="144"/>
                    <a:pt x="56" y="144"/>
                  </a:cubicBezTo>
                  <a:cubicBezTo>
                    <a:pt x="48" y="144"/>
                    <a:pt x="40" y="143"/>
                    <a:pt x="33" y="140"/>
                  </a:cubicBezTo>
                  <a:close/>
                  <a:moveTo>
                    <a:pt x="56" y="23"/>
                  </a:moveTo>
                  <a:cubicBezTo>
                    <a:pt x="58" y="23"/>
                    <a:pt x="59" y="22"/>
                    <a:pt x="59" y="20"/>
                  </a:cubicBezTo>
                  <a:cubicBezTo>
                    <a:pt x="59" y="18"/>
                    <a:pt x="58" y="17"/>
                    <a:pt x="56" y="17"/>
                  </a:cubicBezTo>
                  <a:cubicBezTo>
                    <a:pt x="35" y="17"/>
                    <a:pt x="18" y="34"/>
                    <a:pt x="18" y="56"/>
                  </a:cubicBezTo>
                  <a:cubicBezTo>
                    <a:pt x="18" y="57"/>
                    <a:pt x="19" y="59"/>
                    <a:pt x="20" y="59"/>
                  </a:cubicBezTo>
                  <a:cubicBezTo>
                    <a:pt x="22" y="59"/>
                    <a:pt x="23" y="57"/>
                    <a:pt x="23" y="56"/>
                  </a:cubicBezTo>
                  <a:cubicBezTo>
                    <a:pt x="23" y="38"/>
                    <a:pt x="38" y="23"/>
                    <a:pt x="56" y="23"/>
                  </a:cubicBezTo>
                  <a:close/>
                  <a:moveTo>
                    <a:pt x="69" y="76"/>
                  </a:moveTo>
                  <a:cubicBezTo>
                    <a:pt x="56" y="54"/>
                    <a:pt x="56" y="54"/>
                    <a:pt x="56" y="54"/>
                  </a:cubicBezTo>
                  <a:cubicBezTo>
                    <a:pt x="44" y="76"/>
                    <a:pt x="44" y="76"/>
                    <a:pt x="44" y="76"/>
                  </a:cubicBezTo>
                  <a:cubicBezTo>
                    <a:pt x="39" y="65"/>
                    <a:pt x="39" y="65"/>
                    <a:pt x="39" y="65"/>
                  </a:cubicBezTo>
                  <a:cubicBezTo>
                    <a:pt x="31" y="69"/>
                    <a:pt x="31" y="69"/>
                    <a:pt x="31" y="69"/>
                  </a:cubicBezTo>
                  <a:cubicBezTo>
                    <a:pt x="43" y="96"/>
                    <a:pt x="43" y="96"/>
                    <a:pt x="43" y="96"/>
                  </a:cubicBezTo>
                  <a:cubicBezTo>
                    <a:pt x="56" y="72"/>
                    <a:pt x="56" y="72"/>
                    <a:pt x="56" y="72"/>
                  </a:cubicBezTo>
                  <a:cubicBezTo>
                    <a:pt x="69" y="96"/>
                    <a:pt x="69" y="96"/>
                    <a:pt x="69" y="96"/>
                  </a:cubicBezTo>
                  <a:cubicBezTo>
                    <a:pt x="82" y="69"/>
                    <a:pt x="82" y="69"/>
                    <a:pt x="82" y="69"/>
                  </a:cubicBezTo>
                  <a:cubicBezTo>
                    <a:pt x="74" y="65"/>
                    <a:pt x="74" y="65"/>
                    <a:pt x="74" y="65"/>
                  </a:cubicBezTo>
                  <a:lnTo>
                    <a:pt x="69" y="76"/>
                  </a:lnTo>
                  <a:close/>
                  <a:moveTo>
                    <a:pt x="56" y="0"/>
                  </a:moveTo>
                  <a:cubicBezTo>
                    <a:pt x="26" y="0"/>
                    <a:pt x="0" y="25"/>
                    <a:pt x="0" y="56"/>
                  </a:cubicBezTo>
                  <a:cubicBezTo>
                    <a:pt x="0" y="76"/>
                    <a:pt x="11" y="94"/>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4"/>
                    <a:pt x="112" y="76"/>
                    <a:pt x="112" y="56"/>
                  </a:cubicBezTo>
                  <a:cubicBezTo>
                    <a:pt x="112" y="25"/>
                    <a:pt x="87" y="0"/>
                    <a:pt x="56" y="0"/>
                  </a:cubicBezTo>
                  <a:close/>
                  <a:moveTo>
                    <a:pt x="77" y="97"/>
                  </a:moveTo>
                  <a:cubicBezTo>
                    <a:pt x="76" y="110"/>
                    <a:pt x="76" y="110"/>
                    <a:pt x="76" y="110"/>
                  </a:cubicBezTo>
                  <a:cubicBezTo>
                    <a:pt x="76" y="110"/>
                    <a:pt x="70" y="113"/>
                    <a:pt x="56" y="113"/>
                  </a:cubicBezTo>
                  <a:cubicBezTo>
                    <a:pt x="42" y="113"/>
                    <a:pt x="37" y="110"/>
                    <a:pt x="37" y="110"/>
                  </a:cubicBezTo>
                  <a:cubicBezTo>
                    <a:pt x="36" y="97"/>
                    <a:pt x="36" y="97"/>
                    <a:pt x="36" y="97"/>
                  </a:cubicBezTo>
                  <a:cubicBezTo>
                    <a:pt x="21" y="89"/>
                    <a:pt x="10" y="74"/>
                    <a:pt x="10" y="56"/>
                  </a:cubicBezTo>
                  <a:cubicBezTo>
                    <a:pt x="10" y="30"/>
                    <a:pt x="31" y="10"/>
                    <a:pt x="56" y="10"/>
                  </a:cubicBezTo>
                  <a:cubicBezTo>
                    <a:pt x="82" y="10"/>
                    <a:pt x="102" y="30"/>
                    <a:pt x="102" y="56"/>
                  </a:cubicBezTo>
                  <a:cubicBezTo>
                    <a:pt x="102" y="74"/>
                    <a:pt x="92" y="89"/>
                    <a:pt x="77" y="97"/>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6" name="组合 78">
            <a:extLst>
              <a:ext uri="{FF2B5EF4-FFF2-40B4-BE49-F238E27FC236}">
                <a16:creationId xmlns:a16="http://schemas.microsoft.com/office/drawing/2014/main" id="{6BF9FE3C-DC14-47F7-8D0E-BA8D599C4BD9}"/>
              </a:ext>
            </a:extLst>
          </p:cNvPr>
          <p:cNvGrpSpPr/>
          <p:nvPr/>
        </p:nvGrpSpPr>
        <p:grpSpPr>
          <a:xfrm>
            <a:off x="1387342" y="1697400"/>
            <a:ext cx="987425" cy="1416050"/>
            <a:chOff x="4032252" y="1863725"/>
            <a:chExt cx="987425" cy="1416050"/>
          </a:xfrm>
        </p:grpSpPr>
        <p:sp>
          <p:nvSpPr>
            <p:cNvPr id="27"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8"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9"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0" name="矩形 90">
            <a:extLst>
              <a:ext uri="{FF2B5EF4-FFF2-40B4-BE49-F238E27FC236}">
                <a16:creationId xmlns:a16="http://schemas.microsoft.com/office/drawing/2014/main" id="{66119D9E-9A83-45A5-93DD-1E964A7C9571}"/>
              </a:ext>
            </a:extLst>
          </p:cNvPr>
          <p:cNvSpPr/>
          <p:nvPr/>
        </p:nvSpPr>
        <p:spPr>
          <a:xfrm>
            <a:off x="3216696" y="3037167"/>
            <a:ext cx="2419930"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Té quỵ</a:t>
            </a:r>
            <a:r>
              <a:rPr lang="en-US" altLang="zh-CN" sz="2800">
                <a:solidFill>
                  <a:schemeClr val="accent1">
                    <a:lumMod val="50000"/>
                  </a:schemeClr>
                </a:solidFill>
              </a:rPr>
              <a:t>: ngã khuỵu xuống, không gượng dậy được. </a:t>
            </a:r>
            <a:endParaRPr lang="zh-CN" altLang="en-US" sz="2800" dirty="0"/>
          </a:p>
        </p:txBody>
      </p:sp>
      <p:sp>
        <p:nvSpPr>
          <p:cNvPr id="31" name="矩形 90">
            <a:extLst>
              <a:ext uri="{FF2B5EF4-FFF2-40B4-BE49-F238E27FC236}">
                <a16:creationId xmlns:a16="http://schemas.microsoft.com/office/drawing/2014/main" id="{66119D9E-9A83-45A5-93DD-1E964A7C9571}"/>
              </a:ext>
            </a:extLst>
          </p:cNvPr>
          <p:cNvSpPr/>
          <p:nvPr/>
        </p:nvSpPr>
        <p:spPr>
          <a:xfrm>
            <a:off x="5863368" y="3015079"/>
            <a:ext cx="267171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6">
                    <a:lumMod val="75000"/>
                  </a:schemeClr>
                </a:solidFill>
              </a:rPr>
              <a:t>Tung tích</a:t>
            </a:r>
            <a:r>
              <a:rPr lang="en-US" altLang="zh-CN" sz="2800">
                <a:solidFill>
                  <a:schemeClr val="accent6">
                    <a:lumMod val="75000"/>
                  </a:schemeClr>
                </a:solidFill>
              </a:rPr>
              <a:t>: dấu vết giúp cho việc xác minh, tìm ra đối tượng. </a:t>
            </a:r>
            <a:endParaRPr lang="zh-CN" altLang="en-US" sz="2800" dirty="0">
              <a:solidFill>
                <a:schemeClr val="accent6">
                  <a:lumMod val="75000"/>
                </a:schemeClr>
              </a:solidFill>
            </a:endParaRPr>
          </a:p>
        </p:txBody>
      </p:sp>
      <p:sp>
        <p:nvSpPr>
          <p:cNvPr id="32" name="矩形 90">
            <a:extLst>
              <a:ext uri="{FF2B5EF4-FFF2-40B4-BE49-F238E27FC236}">
                <a16:creationId xmlns:a16="http://schemas.microsoft.com/office/drawing/2014/main" id="{66119D9E-9A83-45A5-93DD-1E964A7C9571}"/>
              </a:ext>
            </a:extLst>
          </p:cNvPr>
          <p:cNvSpPr/>
          <p:nvPr/>
        </p:nvSpPr>
        <p:spPr>
          <a:xfrm>
            <a:off x="817965" y="3069967"/>
            <a:ext cx="2186503"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4">
                    <a:lumMod val="75000"/>
                  </a:schemeClr>
                </a:solidFill>
              </a:rPr>
              <a:t>Thảng thốt</a:t>
            </a:r>
            <a:r>
              <a:rPr lang="en-US" altLang="zh-CN" sz="2800">
                <a:solidFill>
                  <a:schemeClr val="accent4">
                    <a:lumMod val="75000"/>
                  </a:schemeClr>
                </a:solidFill>
              </a:rPr>
              <a:t>: ngạc nhiên và hoảng hốt</a:t>
            </a:r>
            <a:endParaRPr lang="zh-CN" altLang="en-US" sz="2800" dirty="0">
              <a:solidFill>
                <a:schemeClr val="accent4">
                  <a:lumMod val="75000"/>
                </a:schemeClr>
              </a:solidFill>
            </a:endParaRPr>
          </a:p>
        </p:txBody>
      </p:sp>
      <p:grpSp>
        <p:nvGrpSpPr>
          <p:cNvPr id="35" name="组合 78">
            <a:extLst>
              <a:ext uri="{FF2B5EF4-FFF2-40B4-BE49-F238E27FC236}">
                <a16:creationId xmlns:a16="http://schemas.microsoft.com/office/drawing/2014/main" id="{6BF9FE3C-DC14-47F7-8D0E-BA8D599C4BD9}"/>
              </a:ext>
            </a:extLst>
          </p:cNvPr>
          <p:cNvGrpSpPr/>
          <p:nvPr/>
        </p:nvGrpSpPr>
        <p:grpSpPr>
          <a:xfrm>
            <a:off x="9395668" y="1653917"/>
            <a:ext cx="987425" cy="1416050"/>
            <a:chOff x="4032252" y="1863725"/>
            <a:chExt cx="987425" cy="1416050"/>
          </a:xfrm>
        </p:grpSpPr>
        <p:sp>
          <p:nvSpPr>
            <p:cNvPr id="36"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7"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8"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9" name="矩形 90">
            <a:extLst>
              <a:ext uri="{FF2B5EF4-FFF2-40B4-BE49-F238E27FC236}">
                <a16:creationId xmlns:a16="http://schemas.microsoft.com/office/drawing/2014/main" id="{66119D9E-9A83-45A5-93DD-1E964A7C9571}"/>
              </a:ext>
            </a:extLst>
          </p:cNvPr>
          <p:cNvSpPr/>
          <p:nvPr/>
        </p:nvSpPr>
        <p:spPr>
          <a:xfrm>
            <a:off x="8943200" y="3046304"/>
            <a:ext cx="222064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Thất thần: </a:t>
            </a:r>
            <a:r>
              <a:rPr lang="en-US" altLang="zh-CN" sz="2800">
                <a:solidFill>
                  <a:schemeClr val="accent1">
                    <a:lumMod val="50000"/>
                  </a:schemeClr>
                </a:solidFill>
              </a:rPr>
              <a:t>sắc mặt nhợt nhạt vì quá sợ hãi. </a:t>
            </a:r>
            <a:endParaRPr lang="zh-CN" altLang="en-US" sz="2000" dirty="0"/>
          </a:p>
        </p:txBody>
      </p:sp>
      <p:sp>
        <p:nvSpPr>
          <p:cNvPr id="40" name="TextBox 39">
            <a:extLst>
              <a:ext uri="{FF2B5EF4-FFF2-40B4-BE49-F238E27FC236}">
                <a16:creationId xmlns:a16="http://schemas.microsoft.com/office/drawing/2014/main" id="{65BF6390-71A0-4D57-A157-A428BE72D9B5}"/>
              </a:ext>
            </a:extLst>
          </p:cNvPr>
          <p:cNvSpPr txBox="1"/>
          <p:nvPr/>
        </p:nvSpPr>
        <p:spPr>
          <a:xfrm>
            <a:off x="3004468" y="402758"/>
            <a:ext cx="7032792" cy="677108"/>
          </a:xfrm>
          <a:prstGeom prst="rect">
            <a:avLst/>
          </a:prstGeom>
          <a:noFill/>
        </p:spPr>
        <p:txBody>
          <a:bodyPr wrap="square" lIns="0" tIns="0" rIns="0" bIns="0" rtlCol="0">
            <a:spAutoFit/>
          </a:bodyPr>
          <a:lstStyle/>
          <a:p>
            <a:pPr algn="ctr"/>
            <a:r>
              <a:rPr lang="en-US" sz="4400" b="1">
                <a:solidFill>
                  <a:srgbClr val="FFFF00"/>
                </a:solidFill>
                <a:latin typeface="#9Slide07 SVNSmirk" pitchFamily="2" charset="0"/>
              </a:rPr>
              <a:t>Chú thích</a:t>
            </a:r>
            <a:endParaRPr lang="en-SG" sz="4400" b="1">
              <a:solidFill>
                <a:srgbClr val="FFFF00"/>
              </a:solidFill>
              <a:latin typeface="#9Slide07 SVNSmirk" pitchFamily="2" charset="0"/>
            </a:endParaRPr>
          </a:p>
        </p:txBody>
      </p:sp>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450" decel="100000" fill="hold"/>
                                        <p:tgtEl>
                                          <p:spTgt spid="2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450" decel="100000" fill="hold"/>
                                        <p:tgtEl>
                                          <p:spTgt spid="1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450" decel="100000" fill="hold"/>
                                        <p:tgtEl>
                                          <p:spTgt spid="35"/>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74831" y="1625331"/>
            <a:ext cx="1245854"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Rầm</a:t>
            </a:r>
            <a:endParaRPr lang="vi-VN" sz="4400" b="1" dirty="0">
              <a:solidFill>
                <a:srgbClr val="FFC000"/>
              </a:solidFill>
              <a:latin typeface="Pattaya" panose="00000500000000000000" pitchFamily="2" charset="-34"/>
              <a:cs typeface="Pattaya" panose="00000500000000000000" pitchFamily="2" charset="-34"/>
            </a:endParaRPr>
          </a:p>
        </p:txBody>
      </p:sp>
      <p:pic>
        <p:nvPicPr>
          <p:cNvPr id="20" name="Picture 2" descr="Tác hại của dầm nhà trong phong thủy | Phong Thủy Đông Phương - Phong Thủy  Nhà Ở và Đời Sống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6701"/>
          <a:stretch/>
        </p:blipFill>
        <p:spPr bwMode="auto">
          <a:xfrm>
            <a:off x="783046" y="2557057"/>
            <a:ext cx="5014683" cy="31191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90">
            <a:extLst>
              <a:ext uri="{FF2B5EF4-FFF2-40B4-BE49-F238E27FC236}">
                <a16:creationId xmlns:a16="http://schemas.microsoft.com/office/drawing/2014/main" id="{66119D9E-9A83-45A5-93DD-1E964A7C9571}"/>
              </a:ext>
            </a:extLst>
          </p:cNvPr>
          <p:cNvSpPr/>
          <p:nvPr/>
        </p:nvSpPr>
        <p:spPr>
          <a:xfrm>
            <a:off x="6589485" y="2010052"/>
            <a:ext cx="4682309"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3600" dirty="0">
                <a:solidFill>
                  <a:schemeClr val="accent1">
                    <a:lumMod val="50000"/>
                  </a:schemeClr>
                </a:solidFill>
              </a:rPr>
              <a:t>	Thanh </a:t>
            </a:r>
            <a:r>
              <a:rPr lang="en-US" altLang="zh-CN" sz="3600" dirty="0" err="1">
                <a:solidFill>
                  <a:schemeClr val="accent1">
                    <a:lumMod val="50000"/>
                  </a:schemeClr>
                </a:solidFill>
              </a:rPr>
              <a:t>gỗ</a:t>
            </a:r>
            <a:r>
              <a:rPr lang="en-US" altLang="zh-CN" sz="3600" dirty="0">
                <a:solidFill>
                  <a:schemeClr val="accent1">
                    <a:lumMod val="50000"/>
                  </a:schemeClr>
                </a:solidFill>
              </a:rPr>
              <a:t> to </a:t>
            </a:r>
            <a:r>
              <a:rPr lang="en-US" altLang="zh-CN" sz="3600" dirty="0" err="1">
                <a:solidFill>
                  <a:schemeClr val="accent1">
                    <a:lumMod val="50000"/>
                  </a:schemeClr>
                </a:solidFill>
              </a:rPr>
              <a:t>hoặc</a:t>
            </a:r>
            <a:r>
              <a:rPr lang="en-US" altLang="zh-CN" sz="3600" dirty="0">
                <a:solidFill>
                  <a:schemeClr val="accent1">
                    <a:lumMod val="50000"/>
                  </a:schemeClr>
                </a:solidFill>
              </a:rPr>
              <a:t> </a:t>
            </a:r>
            <a:r>
              <a:rPr lang="en-US" altLang="zh-CN" sz="3600" dirty="0" err="1">
                <a:solidFill>
                  <a:schemeClr val="accent1">
                    <a:lumMod val="50000"/>
                  </a:schemeClr>
                </a:solidFill>
              </a:rPr>
              <a:t>thanh</a:t>
            </a:r>
            <a:r>
              <a:rPr lang="en-US" altLang="zh-CN" sz="3600" dirty="0">
                <a:solidFill>
                  <a:schemeClr val="accent1">
                    <a:lumMod val="50000"/>
                  </a:schemeClr>
                </a:solidFill>
              </a:rPr>
              <a:t> </a:t>
            </a:r>
            <a:r>
              <a:rPr lang="en-US" altLang="zh-CN" sz="3600" dirty="0" err="1">
                <a:solidFill>
                  <a:schemeClr val="accent1">
                    <a:lumMod val="50000"/>
                  </a:schemeClr>
                </a:solidFill>
              </a:rPr>
              <a:t>bê</a:t>
            </a:r>
            <a:r>
              <a:rPr lang="en-US" altLang="zh-CN" sz="3600" dirty="0">
                <a:solidFill>
                  <a:schemeClr val="accent1">
                    <a:lumMod val="50000"/>
                  </a:schemeClr>
                </a:solidFill>
              </a:rPr>
              <a:t> </a:t>
            </a:r>
            <a:r>
              <a:rPr lang="en-US" altLang="zh-CN" sz="3600" dirty="0" err="1">
                <a:solidFill>
                  <a:schemeClr val="accent1">
                    <a:lumMod val="50000"/>
                  </a:schemeClr>
                </a:solidFill>
              </a:rPr>
              <a:t>tông</a:t>
            </a:r>
            <a:r>
              <a:rPr lang="en-US" altLang="zh-CN" sz="3600" dirty="0">
                <a:solidFill>
                  <a:schemeClr val="accent1">
                    <a:lumMod val="50000"/>
                  </a:schemeClr>
                </a:solidFill>
              </a:rPr>
              <a:t> </a:t>
            </a:r>
            <a:r>
              <a:rPr lang="en-US" altLang="zh-CN" sz="3600" dirty="0" err="1">
                <a:solidFill>
                  <a:schemeClr val="accent1">
                    <a:lumMod val="50000"/>
                  </a:schemeClr>
                </a:solidFill>
              </a:rPr>
              <a:t>đặt</a:t>
            </a:r>
            <a:r>
              <a:rPr lang="en-US" altLang="zh-CN" sz="3600" dirty="0">
                <a:solidFill>
                  <a:schemeClr val="accent1">
                    <a:lumMod val="50000"/>
                  </a:schemeClr>
                </a:solidFill>
              </a:rPr>
              <a:t> </a:t>
            </a:r>
            <a:r>
              <a:rPr lang="en-US" altLang="zh-CN" sz="3600" dirty="0" err="1">
                <a:solidFill>
                  <a:schemeClr val="accent1">
                    <a:lumMod val="50000"/>
                  </a:schemeClr>
                </a:solidFill>
              </a:rPr>
              <a:t>ngang</a:t>
            </a:r>
            <a:r>
              <a:rPr lang="en-US" altLang="zh-CN" sz="3600" dirty="0">
                <a:solidFill>
                  <a:schemeClr val="accent1">
                    <a:lumMod val="50000"/>
                  </a:schemeClr>
                </a:solidFill>
              </a:rPr>
              <a:t> </a:t>
            </a:r>
            <a:r>
              <a:rPr lang="en-US" altLang="zh-CN" sz="3600" dirty="0" err="1">
                <a:solidFill>
                  <a:schemeClr val="accent1">
                    <a:lumMod val="50000"/>
                  </a:schemeClr>
                </a:solidFill>
              </a:rPr>
              <a:t>trên</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số</a:t>
            </a:r>
            <a:r>
              <a:rPr lang="en-US" altLang="zh-CN" sz="3600" dirty="0">
                <a:solidFill>
                  <a:schemeClr val="accent1">
                    <a:lumMod val="50000"/>
                  </a:schemeClr>
                </a:solidFill>
              </a:rPr>
              <a:t> </a:t>
            </a:r>
            <a:r>
              <a:rPr lang="en-US" altLang="zh-CN" sz="3600" dirty="0" err="1">
                <a:solidFill>
                  <a:schemeClr val="accent1">
                    <a:lumMod val="50000"/>
                  </a:schemeClr>
                </a:solidFill>
              </a:rPr>
              <a:t>điểm</a:t>
            </a:r>
            <a:r>
              <a:rPr lang="en-US" altLang="zh-CN" sz="3600" dirty="0">
                <a:solidFill>
                  <a:schemeClr val="accent1">
                    <a:lumMod val="50000"/>
                  </a:schemeClr>
                </a:solidFill>
              </a:rPr>
              <a:t> </a:t>
            </a:r>
            <a:r>
              <a:rPr lang="en-US" altLang="zh-CN" sz="3600" dirty="0" err="1">
                <a:solidFill>
                  <a:schemeClr val="accent1">
                    <a:lumMod val="50000"/>
                  </a:schemeClr>
                </a:solidFill>
              </a:rPr>
              <a:t>tựa</a:t>
            </a:r>
            <a:r>
              <a:rPr lang="en-US" altLang="zh-CN" sz="3600" dirty="0">
                <a:solidFill>
                  <a:schemeClr val="accent1">
                    <a:lumMod val="50000"/>
                  </a:schemeClr>
                </a:solidFill>
              </a:rPr>
              <a:t> </a:t>
            </a:r>
            <a:r>
              <a:rPr lang="en-US" altLang="zh-CN" sz="3600" dirty="0" err="1">
                <a:solidFill>
                  <a:schemeClr val="accent1">
                    <a:lumMod val="50000"/>
                  </a:schemeClr>
                </a:solidFill>
              </a:rPr>
              <a:t>để</a:t>
            </a:r>
            <a:r>
              <a:rPr lang="en-US" altLang="zh-CN" sz="3600" dirty="0">
                <a:solidFill>
                  <a:schemeClr val="accent1">
                    <a:lumMod val="50000"/>
                  </a:schemeClr>
                </a:solidFill>
              </a:rPr>
              <a:t> </a:t>
            </a:r>
            <a:r>
              <a:rPr lang="en-US" altLang="zh-CN" sz="3600" dirty="0" err="1">
                <a:solidFill>
                  <a:schemeClr val="accent1">
                    <a:lumMod val="50000"/>
                  </a:schemeClr>
                </a:solidFill>
              </a:rPr>
              <a:t>đỡ</a:t>
            </a:r>
            <a:r>
              <a:rPr lang="en-US" altLang="zh-CN" sz="3600" dirty="0">
                <a:solidFill>
                  <a:schemeClr val="accent1">
                    <a:lumMod val="50000"/>
                  </a:schemeClr>
                </a:solidFill>
              </a:rPr>
              <a:t> </a:t>
            </a:r>
            <a:r>
              <a:rPr lang="en-US" altLang="zh-CN" sz="3600" dirty="0" err="1">
                <a:solidFill>
                  <a:schemeClr val="accent1">
                    <a:lumMod val="50000"/>
                  </a:schemeClr>
                </a:solidFill>
              </a:rPr>
              <a:t>mái</a:t>
            </a:r>
            <a:r>
              <a:rPr lang="en-US" altLang="zh-CN" sz="3600" dirty="0">
                <a:solidFill>
                  <a:schemeClr val="accent1">
                    <a:lumMod val="50000"/>
                  </a:schemeClr>
                </a:solidFill>
              </a:rPr>
              <a:t> </a:t>
            </a:r>
            <a:r>
              <a:rPr lang="en-US" altLang="zh-CN" sz="3600" dirty="0" err="1">
                <a:solidFill>
                  <a:schemeClr val="accent1">
                    <a:lumMod val="50000"/>
                  </a:schemeClr>
                </a:solidFill>
              </a:rPr>
              <a:t>nhà</a:t>
            </a:r>
            <a:r>
              <a:rPr lang="en-US" altLang="zh-CN" sz="3600" dirty="0">
                <a:solidFill>
                  <a:schemeClr val="accent1">
                    <a:lumMod val="50000"/>
                  </a:schemeClr>
                </a:solidFill>
              </a:rPr>
              <a:t>. </a:t>
            </a:r>
            <a:endParaRPr lang="zh-CN" altLang="en-US" sz="2800" dirty="0"/>
          </a:p>
        </p:txBody>
      </p:sp>
      <p:sp>
        <p:nvSpPr>
          <p:cNvPr id="9"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988320" y="1625331"/>
            <a:ext cx="2218877" cy="769441"/>
          </a:xfrm>
          <a:prstGeom prst="rect">
            <a:avLst/>
          </a:prstGeom>
        </p:spPr>
        <p:txBody>
          <a:bodyPr wrap="none">
            <a:spAutoFit/>
          </a:bodyPr>
          <a:lstStyle/>
          <a:p>
            <a:pPr algn="ctr"/>
            <a:r>
              <a:rPr lang="en-US" sz="4400" b="1" dirty="0">
                <a:solidFill>
                  <a:srgbClr val="FFC000"/>
                </a:solidFill>
                <a:latin typeface="Pattaya" panose="00000500000000000000" pitchFamily="2" charset="-34"/>
                <a:cs typeface="Pattaya" panose="00000500000000000000" pitchFamily="2" charset="-34"/>
              </a:rPr>
              <a:t>Bánh </a:t>
            </a:r>
            <a:r>
              <a:rPr lang="en-US" sz="4400" b="1" dirty="0" err="1">
                <a:solidFill>
                  <a:srgbClr val="FFC000"/>
                </a:solidFill>
                <a:latin typeface="Pattaya" panose="00000500000000000000" pitchFamily="2" charset="-34"/>
                <a:cs typeface="Pattaya" panose="00000500000000000000" pitchFamily="2" charset="-34"/>
              </a:rPr>
              <a:t>giò</a:t>
            </a:r>
            <a:endParaRPr lang="vi-VN" sz="4400" b="1" dirty="0">
              <a:solidFill>
                <a:srgbClr val="FFC000"/>
              </a:solidFill>
              <a:latin typeface="Pattaya" panose="00000500000000000000" pitchFamily="2" charset="-34"/>
              <a:cs typeface="Pattaya" panose="00000500000000000000" pitchFamily="2" charset="-34"/>
            </a:endParaRPr>
          </a:p>
        </p:txBody>
      </p:sp>
      <p:pic>
        <p:nvPicPr>
          <p:cNvPr id="9" name="Picture 2" descr="Bánh giò ơ...! - Báo Điện Tử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2622792"/>
            <a:ext cx="4793888" cy="3448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矩形 90">
            <a:extLst>
              <a:ext uri="{FF2B5EF4-FFF2-40B4-BE49-F238E27FC236}">
                <a16:creationId xmlns:a16="http://schemas.microsoft.com/office/drawing/2014/main" id="{66119D9E-9A83-45A5-93DD-1E964A7C9571}"/>
              </a:ext>
            </a:extLst>
          </p:cNvPr>
          <p:cNvSpPr/>
          <p:nvPr/>
        </p:nvSpPr>
        <p:spPr>
          <a:xfrm>
            <a:off x="6354354" y="2147899"/>
            <a:ext cx="5181600"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3600" dirty="0">
                <a:solidFill>
                  <a:schemeClr val="accent1">
                    <a:lumMod val="50000"/>
                  </a:schemeClr>
                </a:solidFill>
              </a:rPr>
              <a:t>	</a:t>
            </a:r>
            <a:r>
              <a:rPr lang="en-US" altLang="zh-CN" sz="3600" dirty="0" err="1">
                <a:solidFill>
                  <a:schemeClr val="accent1">
                    <a:lumMod val="50000"/>
                  </a:schemeClr>
                </a:solidFill>
              </a:rPr>
              <a:t>Là</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loại</a:t>
            </a:r>
            <a:r>
              <a:rPr lang="en-US" altLang="zh-CN" sz="3600" dirty="0">
                <a:solidFill>
                  <a:schemeClr val="accent1">
                    <a:lumMod val="50000"/>
                  </a:schemeClr>
                </a:solidFill>
              </a:rPr>
              <a:t> bánh </a:t>
            </a:r>
            <a:r>
              <a:rPr lang="en-US" altLang="zh-CN" sz="3600" dirty="0" err="1">
                <a:solidFill>
                  <a:schemeClr val="accent1">
                    <a:lumMod val="50000"/>
                  </a:schemeClr>
                </a:solidFill>
              </a:rPr>
              <a:t>được</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bằng</a:t>
            </a:r>
            <a:r>
              <a:rPr lang="en-US" altLang="zh-CN" sz="3600" dirty="0">
                <a:solidFill>
                  <a:schemeClr val="accent1">
                    <a:lumMod val="50000"/>
                  </a:schemeClr>
                </a:solidFill>
              </a:rPr>
              <a:t> </a:t>
            </a:r>
            <a:r>
              <a:rPr lang="en-US" altLang="zh-CN" sz="3600" dirty="0" err="1">
                <a:solidFill>
                  <a:schemeClr val="accent1">
                    <a:lumMod val="50000"/>
                  </a:schemeClr>
                </a:solidFill>
              </a:rPr>
              <a:t>gạo</a:t>
            </a:r>
            <a:r>
              <a:rPr lang="en-US" altLang="zh-CN" sz="3600" dirty="0">
                <a:solidFill>
                  <a:schemeClr val="accent1">
                    <a:lumMod val="50000"/>
                  </a:schemeClr>
                </a:solidFill>
              </a:rPr>
              <a:t> </a:t>
            </a:r>
            <a:r>
              <a:rPr lang="en-US" altLang="zh-CN" sz="3600" dirty="0" err="1">
                <a:solidFill>
                  <a:schemeClr val="accent1">
                    <a:lumMod val="50000"/>
                  </a:schemeClr>
                </a:solidFill>
              </a:rPr>
              <a:t>tẻ</a:t>
            </a:r>
            <a:r>
              <a:rPr lang="en-US" altLang="zh-CN" sz="3600" dirty="0">
                <a:solidFill>
                  <a:schemeClr val="accent1">
                    <a:lumMod val="50000"/>
                  </a:schemeClr>
                </a:solidFill>
              </a:rPr>
              <a:t>, </a:t>
            </a:r>
            <a:r>
              <a:rPr lang="en-US" altLang="zh-CN" sz="3600" dirty="0" err="1">
                <a:solidFill>
                  <a:schemeClr val="accent1">
                    <a:lumMod val="50000"/>
                  </a:schemeClr>
                </a:solidFill>
              </a:rPr>
              <a:t>bột</a:t>
            </a:r>
            <a:r>
              <a:rPr lang="en-US" altLang="zh-CN" sz="3600" dirty="0">
                <a:solidFill>
                  <a:schemeClr val="accent1">
                    <a:lumMod val="50000"/>
                  </a:schemeClr>
                </a:solidFill>
              </a:rPr>
              <a:t> </a:t>
            </a:r>
            <a:r>
              <a:rPr lang="en-US" altLang="zh-CN" sz="3600" dirty="0" err="1">
                <a:solidFill>
                  <a:schemeClr val="accent1">
                    <a:lumMod val="50000"/>
                  </a:schemeClr>
                </a:solidFill>
              </a:rPr>
              <a:t>năng</a:t>
            </a:r>
            <a:r>
              <a:rPr lang="en-US" altLang="zh-CN" sz="3600" dirty="0">
                <a:solidFill>
                  <a:schemeClr val="accent1">
                    <a:lumMod val="50000"/>
                  </a:schemeClr>
                </a:solidFill>
              </a:rPr>
              <a:t> </a:t>
            </a:r>
            <a:r>
              <a:rPr lang="en-US" altLang="zh-CN" sz="3600" dirty="0" err="1">
                <a:solidFill>
                  <a:schemeClr val="accent1">
                    <a:lumMod val="50000"/>
                  </a:schemeClr>
                </a:solidFill>
              </a:rPr>
              <a:t>hòa</a:t>
            </a:r>
            <a:r>
              <a:rPr lang="en-US" altLang="zh-CN" sz="3600" dirty="0">
                <a:solidFill>
                  <a:schemeClr val="accent1">
                    <a:lumMod val="50000"/>
                  </a:schemeClr>
                </a:solidFill>
              </a:rPr>
              <a:t> </a:t>
            </a:r>
            <a:r>
              <a:rPr lang="en-US" altLang="zh-CN" sz="3600" dirty="0" err="1">
                <a:solidFill>
                  <a:schemeClr val="accent1">
                    <a:lumMod val="50000"/>
                  </a:schemeClr>
                </a:solidFill>
              </a:rPr>
              <a:t>với</a:t>
            </a:r>
            <a:r>
              <a:rPr lang="en-US" altLang="zh-CN" sz="3600" dirty="0">
                <a:solidFill>
                  <a:schemeClr val="accent1">
                    <a:lumMod val="50000"/>
                  </a:schemeClr>
                </a:solidFill>
              </a:rPr>
              <a:t> </a:t>
            </a:r>
            <a:r>
              <a:rPr lang="en-US" altLang="zh-CN" sz="3600" dirty="0" err="1">
                <a:solidFill>
                  <a:schemeClr val="accent1">
                    <a:lumMod val="50000"/>
                  </a:schemeClr>
                </a:solidFill>
              </a:rPr>
              <a:t>nước</a:t>
            </a:r>
            <a:r>
              <a:rPr lang="en-US" altLang="zh-CN" sz="3600" dirty="0">
                <a:solidFill>
                  <a:schemeClr val="accent1">
                    <a:lumMod val="50000"/>
                  </a:schemeClr>
                </a:solidFill>
              </a:rPr>
              <a:t> </a:t>
            </a:r>
            <a:r>
              <a:rPr lang="en-US" altLang="zh-CN" sz="3600" dirty="0" err="1">
                <a:solidFill>
                  <a:schemeClr val="accent1">
                    <a:lumMod val="50000"/>
                  </a:schemeClr>
                </a:solidFill>
              </a:rPr>
              <a:t>xương</a:t>
            </a:r>
            <a:r>
              <a:rPr lang="en-US" altLang="zh-CN" sz="3600" dirty="0">
                <a:solidFill>
                  <a:schemeClr val="accent1">
                    <a:lumMod val="50000"/>
                  </a:schemeClr>
                </a:solidFill>
              </a:rPr>
              <a:t> </a:t>
            </a:r>
            <a:r>
              <a:rPr lang="en-US" altLang="zh-CN" sz="3600" dirty="0" err="1">
                <a:solidFill>
                  <a:schemeClr val="accent1">
                    <a:lumMod val="50000"/>
                  </a:schemeClr>
                </a:solidFill>
              </a:rPr>
              <a:t>hầm</a:t>
            </a:r>
            <a:r>
              <a:rPr lang="en-US" altLang="zh-CN" sz="3600" dirty="0">
                <a:solidFill>
                  <a:schemeClr val="accent1">
                    <a:lumMod val="50000"/>
                  </a:schemeClr>
                </a:solidFill>
              </a:rPr>
              <a:t>, </a:t>
            </a:r>
            <a:r>
              <a:rPr lang="en-US" altLang="zh-CN" sz="3600" dirty="0" err="1">
                <a:solidFill>
                  <a:schemeClr val="accent1">
                    <a:lumMod val="50000"/>
                  </a:schemeClr>
                </a:solidFill>
              </a:rPr>
              <a:t>nhân</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từ</a:t>
            </a:r>
            <a:r>
              <a:rPr lang="en-US" altLang="zh-CN" sz="3600" dirty="0">
                <a:solidFill>
                  <a:schemeClr val="accent1">
                    <a:lumMod val="50000"/>
                  </a:schemeClr>
                </a:solidFill>
              </a:rPr>
              <a:t> </a:t>
            </a:r>
            <a:r>
              <a:rPr lang="en-US" altLang="zh-CN" sz="3600" dirty="0" err="1">
                <a:solidFill>
                  <a:schemeClr val="accent1">
                    <a:lumMod val="50000"/>
                  </a:schemeClr>
                </a:solidFill>
              </a:rPr>
              <a:t>thịt</a:t>
            </a:r>
            <a:r>
              <a:rPr lang="en-US" altLang="zh-CN" sz="3600" dirty="0">
                <a:solidFill>
                  <a:schemeClr val="accent1">
                    <a:lumMod val="50000"/>
                  </a:schemeClr>
                </a:solidFill>
              </a:rPr>
              <a:t> </a:t>
            </a:r>
            <a:r>
              <a:rPr lang="en-US" altLang="zh-CN" sz="3600" dirty="0" err="1">
                <a:solidFill>
                  <a:schemeClr val="accent1">
                    <a:lumMod val="50000"/>
                  </a:schemeClr>
                </a:solidFill>
              </a:rPr>
              <a:t>nạc</a:t>
            </a:r>
            <a:r>
              <a:rPr lang="en-US" altLang="zh-CN" sz="3600" dirty="0">
                <a:solidFill>
                  <a:schemeClr val="accent1">
                    <a:lumMod val="50000"/>
                  </a:schemeClr>
                </a:solidFill>
              </a:rPr>
              <a:t> </a:t>
            </a:r>
            <a:r>
              <a:rPr lang="en-US" altLang="zh-CN" sz="3600" dirty="0" err="1">
                <a:solidFill>
                  <a:schemeClr val="accent1">
                    <a:lumMod val="50000"/>
                  </a:schemeClr>
                </a:solidFill>
              </a:rPr>
              <a:t>vai</a:t>
            </a:r>
            <a:r>
              <a:rPr lang="en-US" altLang="zh-CN" sz="3600" dirty="0">
                <a:solidFill>
                  <a:schemeClr val="accent1">
                    <a:lumMod val="50000"/>
                  </a:schemeClr>
                </a:solidFill>
              </a:rPr>
              <a:t> </a:t>
            </a:r>
            <a:r>
              <a:rPr lang="en-US" altLang="zh-CN" sz="3600" dirty="0" err="1">
                <a:solidFill>
                  <a:schemeClr val="accent1">
                    <a:lumMod val="50000"/>
                  </a:schemeClr>
                </a:solidFill>
              </a:rPr>
              <a:t>có</a:t>
            </a:r>
            <a:r>
              <a:rPr lang="en-US" altLang="zh-CN" sz="3600" dirty="0">
                <a:solidFill>
                  <a:schemeClr val="accent1">
                    <a:lumMod val="50000"/>
                  </a:schemeClr>
                </a:solidFill>
              </a:rPr>
              <a:t> </a:t>
            </a:r>
            <a:r>
              <a:rPr lang="en-US" altLang="zh-CN" sz="3600" dirty="0" err="1">
                <a:solidFill>
                  <a:schemeClr val="accent1">
                    <a:lumMod val="50000"/>
                  </a:schemeClr>
                </a:solidFill>
              </a:rPr>
              <a:t>kèm</a:t>
            </a:r>
            <a:r>
              <a:rPr lang="en-US" altLang="zh-CN" sz="3600" dirty="0">
                <a:solidFill>
                  <a:schemeClr val="accent1">
                    <a:lumMod val="50000"/>
                  </a:schemeClr>
                </a:solidFill>
              </a:rPr>
              <a:t> </a:t>
            </a:r>
            <a:r>
              <a:rPr lang="en-US" altLang="zh-CN" sz="3600" dirty="0" err="1">
                <a:solidFill>
                  <a:schemeClr val="accent1">
                    <a:lumMod val="50000"/>
                  </a:schemeClr>
                </a:solidFill>
              </a:rPr>
              <a:t>mộc</a:t>
            </a:r>
            <a:r>
              <a:rPr lang="en-US" altLang="zh-CN" sz="3600" dirty="0">
                <a:solidFill>
                  <a:schemeClr val="accent1">
                    <a:lumMod val="50000"/>
                  </a:schemeClr>
                </a:solidFill>
              </a:rPr>
              <a:t> </a:t>
            </a:r>
            <a:r>
              <a:rPr lang="en-US" altLang="zh-CN" sz="3600" dirty="0" err="1">
                <a:solidFill>
                  <a:schemeClr val="accent1">
                    <a:lumMod val="50000"/>
                  </a:schemeClr>
                </a:solidFill>
              </a:rPr>
              <a:t>nhĩ</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a:t>
            </a:r>
            <a:r>
              <a:rPr lang="en-US" altLang="zh-CN" sz="3600" dirty="0" err="1">
                <a:solidFill>
                  <a:schemeClr val="accent1">
                    <a:lumMod val="50000"/>
                  </a:schemeClr>
                </a:solidFill>
              </a:rPr>
              <a:t>tím</a:t>
            </a:r>
            <a:r>
              <a:rPr lang="en-US" altLang="zh-CN" sz="3600" dirty="0">
                <a:solidFill>
                  <a:schemeClr val="accent1">
                    <a:lumMod val="50000"/>
                  </a:schemeClr>
                </a:solidFill>
              </a:rPr>
              <a:t> </a:t>
            </a:r>
            <a:r>
              <a:rPr lang="en-US" altLang="zh-CN" sz="3600" dirty="0" err="1">
                <a:solidFill>
                  <a:schemeClr val="accent1">
                    <a:lumMod val="50000"/>
                  </a:schemeClr>
                </a:solidFill>
              </a:rPr>
              <a:t>khô</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ta,... </a:t>
            </a:r>
            <a:endParaRPr lang="zh-CN" altLang="en-US" sz="2800" dirty="0"/>
          </a:p>
        </p:txBody>
      </p:sp>
      <p:sp>
        <p:nvSpPr>
          <p:cNvPr id="12" name="Freeform 11"/>
          <p:cNvSpPr>
            <a:spLocks noEditPoints="1"/>
          </p:cNvSpPr>
          <p:nvPr/>
        </p:nvSpPr>
        <p:spPr bwMode="auto">
          <a:xfrm>
            <a:off x="4752130"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198858900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9Slide07 SVNSmirk" pitchFamily="2" charset="0"/>
              </a:rPr>
              <a:t>Luyện</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đọc</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nhóm</a:t>
            </a:r>
            <a:endParaRPr lang="en-SG" sz="4800" b="1" dirty="0">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a:solidFill>
                  <a:srgbClr val="108539"/>
                </a:solidFill>
                <a:latin typeface="#9Slide07 SVNSmirk" pitchFamily="2" charset="0"/>
              </a:rPr>
              <a:t>Tìm hiểu bài</a:t>
            </a:r>
            <a:endParaRPr lang="en-SG" sz="6000" b="1">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Đám cháy xảy ra vào lúc nào?</a:t>
            </a:r>
            <a:endParaRPr lang="zh-CN" altLang="en-US" sz="3200" dirty="0">
              <a:latin typeface="+mj-lt"/>
              <a:ea typeface="华康海报体W12(P)" pitchFamily="82" charset="-122"/>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mj-lt"/>
                <a:ea typeface="迷你简细倩" panose="03000509000000000000" pitchFamily="65" charset="-122"/>
              </a:rPr>
              <a:t>Đám</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cháy</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xảy</a:t>
            </a:r>
            <a:r>
              <a:rPr lang="en-US" altLang="zh-CN" sz="3200" dirty="0">
                <a:latin typeface="+mj-lt"/>
                <a:ea typeface="迷你简细倩" panose="03000509000000000000" pitchFamily="65" charset="-122"/>
              </a:rPr>
              <a:t> ra </a:t>
            </a:r>
            <a:r>
              <a:rPr lang="en-US" altLang="zh-CN" sz="3200" dirty="0" err="1">
                <a:latin typeface="+mj-lt"/>
                <a:ea typeface="迷你简细倩" panose="03000509000000000000" pitchFamily="65" charset="-122"/>
              </a:rPr>
              <a:t>vào</a:t>
            </a:r>
            <a:r>
              <a:rPr lang="en-US" altLang="zh-CN" sz="3200" dirty="0">
                <a:latin typeface="+mj-lt"/>
                <a:ea typeface="迷你简细倩" panose="03000509000000000000" pitchFamily="65" charset="-122"/>
              </a:rPr>
              <a:t> </a:t>
            </a:r>
            <a:r>
              <a:rPr lang="en-US" altLang="zh-CN"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khi</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đều</a:t>
            </a:r>
            <a:r>
              <a:rPr lang="vi-VN" sz="3200" dirty="0">
                <a:latin typeface="Calibri" panose="020F0502020204030204" pitchFamily="34" charset="0"/>
                <a:cs typeface="Calibri" panose="020F0502020204030204" pitchFamily="34" charset="0"/>
              </a:rPr>
              <a:t> đang </a:t>
            </a:r>
            <a:r>
              <a:rPr lang="en-US" sz="3200" dirty="0" err="1">
                <a:latin typeface="Calibri" panose="020F0502020204030204" pitchFamily="34" charset="0"/>
                <a:cs typeface="Calibri" panose="020F0502020204030204" pitchFamily="34" charset="0"/>
              </a:rPr>
              <a:t>chìm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Người đã dũng cảm cứu em bé là ai?</a:t>
            </a:r>
            <a:endParaRPr lang="zh-CN" altLang="en-US" sz="3200" dirty="0">
              <a:latin typeface="+mj-lt"/>
              <a:ea typeface="华康海报体W12(P)" pitchFamily="82" charset="-122"/>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cảm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cứu</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bé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bánh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giò</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hàng</a:t>
            </a:r>
            <a:r>
              <a:rPr lang="vi-VN" sz="3200" dirty="0">
                <a:latin typeface="Calibri" panose="020F0502020204030204" pitchFamily="34" charset="0"/>
                <a:cs typeface="Calibri" panose="020F0502020204030204" pitchFamily="34" charset="0"/>
              </a:rPr>
              <a:t> đêm.</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61347" y="1708091"/>
            <a:ext cx="2875809" cy="2062103"/>
          </a:xfrm>
          <a:prstGeom prst="rect">
            <a:avLst/>
          </a:prstGeom>
          <a:noFill/>
        </p:spPr>
        <p:txBody>
          <a:bodyPr wrap="square" rtlCol="0">
            <a:spAutoFit/>
          </a:bodyPr>
          <a:lstStyle/>
          <a:p>
            <a:pPr algn="just"/>
            <a:r>
              <a:rPr lang="en-US" altLang="zh-CN" sz="3200" dirty="0">
                <a:latin typeface="+mj-lt"/>
                <a:ea typeface="迷你简细倩" panose="03000509000000000000" pitchFamily="65" charset="-122"/>
              </a:rPr>
              <a:t>Con </a:t>
            </a:r>
            <a:r>
              <a:rPr lang="en-US" altLang="zh-CN" sz="3200" dirty="0" err="1">
                <a:latin typeface="+mj-lt"/>
                <a:ea typeface="迷你简细倩" panose="03000509000000000000" pitchFamily="65" charset="-122"/>
              </a:rPr>
              <a:t>người</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và</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hành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động</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của</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anh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có</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gì</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đặc</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biệt</a:t>
            </a:r>
            <a:r>
              <a:rPr lang="en-US" altLang="zh-CN" sz="3200" dirty="0">
                <a:latin typeface="+mj-lt"/>
                <a:ea typeface="迷你简细倩" panose="03000509000000000000" pitchFamily="65" charset="-122"/>
              </a:rPr>
              <a:t>?</a:t>
            </a:r>
            <a:endParaRPr lang="zh-CN" altLang="en-US" sz="3200" dirty="0">
              <a:latin typeface="+mj-lt"/>
              <a:ea typeface="华康海报体W12(P)" pitchFamily="82" charset="-122"/>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algn="just">
              <a:lnSpc>
                <a:spcPct val="150000"/>
              </a:lnSpc>
            </a:pPr>
            <a:r>
              <a:rPr lang="en-US" altLang="zh-CN" sz="2800" dirty="0"/>
              <a:t>- </a:t>
            </a:r>
            <a:r>
              <a:rPr lang="en-US" altLang="zh-CN" sz="2800" dirty="0" err="1"/>
              <a:t>Là</a:t>
            </a:r>
            <a:r>
              <a:rPr lang="en-US" altLang="zh-CN" sz="2800" dirty="0"/>
              <a:t> </a:t>
            </a:r>
            <a:r>
              <a:rPr lang="en-US" altLang="zh-CN" sz="2800" dirty="0" err="1"/>
              <a:t>một</a:t>
            </a:r>
            <a:r>
              <a:rPr lang="en-US" altLang="zh-CN" sz="2800" dirty="0"/>
              <a:t> </a:t>
            </a:r>
            <a:r>
              <a:rPr lang="en-US" altLang="zh-CN" sz="2800" dirty="0" err="1"/>
              <a:t>người</a:t>
            </a:r>
            <a:r>
              <a:rPr lang="en-US" altLang="zh-CN" sz="2800" dirty="0"/>
              <a:t> </a:t>
            </a:r>
            <a:r>
              <a:rPr lang="en-US" altLang="zh-CN" sz="2800" dirty="0" err="1"/>
              <a:t>thương</a:t>
            </a:r>
            <a:r>
              <a:rPr lang="en-US" altLang="zh-CN" sz="2800" dirty="0"/>
              <a:t> </a:t>
            </a:r>
            <a:r>
              <a:rPr lang="en-US" altLang="zh-CN" sz="2800" dirty="0" err="1"/>
              <a:t>binh</a:t>
            </a:r>
            <a:r>
              <a:rPr lang="en-US" altLang="zh-CN" sz="2800" dirty="0"/>
              <a:t> </a:t>
            </a:r>
            <a:r>
              <a:rPr lang="en-US" altLang="zh-CN" sz="2800" dirty="0" err="1"/>
              <a:t>nặng</a:t>
            </a:r>
            <a:r>
              <a:rPr lang="en-US" altLang="zh-CN" sz="2800" dirty="0"/>
              <a:t>, </a:t>
            </a:r>
            <a:r>
              <a:rPr lang="en-US" altLang="zh-CN" sz="2800" dirty="0" err="1"/>
              <a:t>chỉ</a:t>
            </a:r>
            <a:r>
              <a:rPr lang="en-US" altLang="zh-CN" sz="2800" dirty="0"/>
              <a:t> </a:t>
            </a:r>
            <a:r>
              <a:rPr lang="en-US" altLang="zh-CN" sz="2800" dirty="0" err="1"/>
              <a:t>còn</a:t>
            </a:r>
            <a:r>
              <a:rPr lang="en-US" altLang="zh-CN" sz="2800" dirty="0"/>
              <a:t> </a:t>
            </a:r>
            <a:r>
              <a:rPr lang="en-US" altLang="zh-CN" sz="2800" dirty="0" err="1"/>
              <a:t>một</a:t>
            </a:r>
            <a:r>
              <a:rPr lang="en-US" altLang="zh-CN" sz="2800" dirty="0"/>
              <a:t> </a:t>
            </a:r>
            <a:r>
              <a:rPr lang="en-US" altLang="zh-CN" sz="2800" dirty="0" err="1"/>
              <a:t>chân</a:t>
            </a:r>
            <a:r>
              <a:rPr lang="en-US" altLang="zh-CN" sz="2800" dirty="0"/>
              <a:t>. Khi </a:t>
            </a:r>
            <a:r>
              <a:rPr lang="en-US" altLang="zh-CN" sz="2800" dirty="0" err="1"/>
              <a:t>rời</a:t>
            </a:r>
            <a:r>
              <a:rPr lang="en-US" altLang="zh-CN" sz="2800" dirty="0"/>
              <a:t> </a:t>
            </a:r>
            <a:r>
              <a:rPr lang="en-US" altLang="zh-CN" sz="2800" dirty="0" err="1"/>
              <a:t>quân</a:t>
            </a:r>
            <a:r>
              <a:rPr lang="en-US" altLang="zh-CN" sz="2800" dirty="0"/>
              <a:t> </a:t>
            </a:r>
            <a:r>
              <a:rPr lang="en-US" altLang="zh-CN" sz="2800" dirty="0" err="1"/>
              <a:t>ngũ</a:t>
            </a:r>
            <a:r>
              <a:rPr lang="en-US" altLang="zh-CN" sz="2800" dirty="0"/>
              <a:t> </a:t>
            </a:r>
            <a:r>
              <a:rPr lang="en-US" altLang="zh-CN" sz="2800" dirty="0" err="1"/>
              <a:t>làm</a:t>
            </a:r>
            <a:r>
              <a:rPr lang="en-US" altLang="zh-CN" sz="2800" dirty="0"/>
              <a:t> </a:t>
            </a:r>
            <a:r>
              <a:rPr lang="en-US" altLang="zh-CN" sz="2800" dirty="0" err="1"/>
              <a:t>nghề</a:t>
            </a:r>
            <a:r>
              <a:rPr lang="en-US" altLang="zh-CN" sz="2800" dirty="0"/>
              <a:t> </a:t>
            </a:r>
            <a:r>
              <a:rPr lang="en-US" altLang="zh-CN" sz="2800" dirty="0" err="1"/>
              <a:t>bán</a:t>
            </a:r>
            <a:r>
              <a:rPr lang="en-US" altLang="zh-CN" sz="2800" dirty="0"/>
              <a:t> bánh </a:t>
            </a:r>
            <a:r>
              <a:rPr lang="en-US" altLang="zh-CN" sz="2800" dirty="0" err="1"/>
              <a:t>giò</a:t>
            </a:r>
            <a:r>
              <a:rPr lang="en-US" altLang="zh-CN" sz="2800" dirty="0"/>
              <a:t>. </a:t>
            </a:r>
          </a:p>
          <a:p>
            <a:pPr algn="just">
              <a:lnSpc>
                <a:spcPct val="150000"/>
              </a:lnSpc>
            </a:pPr>
            <a:r>
              <a:rPr lang="en-US" altLang="zh-CN" sz="2800" dirty="0"/>
              <a:t>- Khi </a:t>
            </a:r>
            <a:r>
              <a:rPr lang="en-US" altLang="zh-CN" sz="2800" dirty="0" err="1"/>
              <a:t>gặp</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anh</a:t>
            </a:r>
            <a:r>
              <a:rPr lang="en-US" altLang="zh-CN" sz="2800" dirty="0"/>
              <a:t> </a:t>
            </a:r>
            <a:r>
              <a:rPr lang="en-US" altLang="zh-CN" sz="2800" dirty="0" err="1"/>
              <a:t>không</a:t>
            </a:r>
            <a:r>
              <a:rPr lang="en-US" altLang="zh-CN" sz="2800" dirty="0"/>
              <a:t> </a:t>
            </a:r>
            <a:r>
              <a:rPr lang="en-US" altLang="zh-CN" sz="2800" dirty="0" err="1"/>
              <a:t>chỉ</a:t>
            </a:r>
            <a:r>
              <a:rPr lang="en-US" altLang="zh-CN" sz="2800" dirty="0"/>
              <a:t> </a:t>
            </a:r>
            <a:r>
              <a:rPr lang="en-US" altLang="zh-CN" sz="2800" dirty="0" err="1"/>
              <a:t>báo</a:t>
            </a:r>
            <a:r>
              <a:rPr lang="en-US" altLang="zh-CN" sz="2800" dirty="0"/>
              <a:t> </a:t>
            </a:r>
            <a:r>
              <a:rPr lang="en-US" altLang="zh-CN" sz="2800" dirty="0" err="1"/>
              <a:t>cháy</a:t>
            </a:r>
            <a:r>
              <a:rPr lang="en-US" altLang="zh-CN" sz="2800" dirty="0"/>
              <a:t> </a:t>
            </a:r>
            <a:r>
              <a:rPr lang="en-US" altLang="zh-CN" sz="2800" dirty="0" err="1"/>
              <a:t>mà</a:t>
            </a:r>
            <a:r>
              <a:rPr lang="en-US" altLang="zh-CN" sz="2800" dirty="0"/>
              <a:t> </a:t>
            </a:r>
            <a:r>
              <a:rPr lang="en-US" altLang="zh-CN" sz="2800" dirty="0" err="1"/>
              <a:t>còn</a:t>
            </a:r>
            <a:r>
              <a:rPr lang="en-US" altLang="zh-CN" sz="2800" dirty="0"/>
              <a:t> </a:t>
            </a:r>
            <a:r>
              <a:rPr lang="en-US" altLang="zh-CN" sz="2800" dirty="0" err="1"/>
              <a:t>xả</a:t>
            </a:r>
            <a:r>
              <a:rPr lang="en-US" altLang="zh-CN" sz="2800" dirty="0"/>
              <a:t> </a:t>
            </a:r>
            <a:r>
              <a:rPr lang="en-US" altLang="zh-CN" sz="2800" dirty="0" err="1"/>
              <a:t>thân</a:t>
            </a:r>
            <a:r>
              <a:rPr lang="en-US" altLang="zh-CN" sz="2800" dirty="0"/>
              <a:t>, </a:t>
            </a:r>
            <a:r>
              <a:rPr lang="en-US" altLang="zh-CN" sz="2800" dirty="0" err="1"/>
              <a:t>lao</a:t>
            </a:r>
            <a:r>
              <a:rPr lang="en-US" altLang="zh-CN" sz="2800" dirty="0"/>
              <a:t> </a:t>
            </a:r>
            <a:r>
              <a:rPr lang="en-US" altLang="zh-CN" sz="2800" dirty="0" err="1"/>
              <a:t>vào</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cứu</a:t>
            </a:r>
            <a:r>
              <a:rPr lang="en-US" altLang="zh-CN" sz="2800" dirty="0"/>
              <a:t> </a:t>
            </a:r>
            <a:r>
              <a:rPr lang="en-US" altLang="zh-CN" sz="2800" dirty="0" err="1"/>
              <a:t>người</a:t>
            </a:r>
            <a:r>
              <a:rPr lang="en-US" altLang="zh-CN" sz="2800" dirty="0"/>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600" l="0" r="90000"/>
                    </a14:imgEffect>
                  </a14:imgLayer>
                </a14:imgProps>
              </a:ext>
            </a:extLst>
          </a:blip>
          <a:stretch>
            <a:fillRect/>
          </a:stretch>
        </p:blipFill>
        <p:spPr>
          <a:xfrm>
            <a:off x="240724" y="3827951"/>
            <a:ext cx="3199602" cy="3199602"/>
          </a:xfrm>
          <a:prstGeom prst="rect">
            <a:avLst/>
          </a:prstGeom>
        </p:spPr>
      </p:pic>
      <p:grpSp>
        <p:nvGrpSpPr>
          <p:cNvPr id="25" name="Group 24">
            <a:extLst>
              <a:ext uri="{FF2B5EF4-FFF2-40B4-BE49-F238E27FC236}">
                <a16:creationId xmlns:a16="http://schemas.microsoft.com/office/drawing/2014/main" id="{59BF743B-9CA5-4110-8FBD-FADE748174F6}"/>
              </a:ext>
            </a:extLst>
          </p:cNvPr>
          <p:cNvGrpSpPr/>
          <p:nvPr/>
        </p:nvGrpSpPr>
        <p:grpSpPr>
          <a:xfrm>
            <a:off x="2044152" y="66481"/>
            <a:ext cx="8181888" cy="878399"/>
            <a:chOff x="387313" y="473408"/>
            <a:chExt cx="6612754" cy="1971635"/>
          </a:xfrm>
        </p:grpSpPr>
        <p:sp>
          <p:nvSpPr>
            <p:cNvPr id="26"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51">
              <a:extLst>
                <a:ext uri="{FF2B5EF4-FFF2-40B4-BE49-F238E27FC236}">
                  <a16:creationId xmlns:a16="http://schemas.microsoft.com/office/drawing/2014/main" id="{90BDC6C3-A469-4189-A696-61ED86B195E5}"/>
                </a:ext>
              </a:extLst>
            </p:cNvPr>
            <p:cNvSpPr/>
            <p:nvPr/>
          </p:nvSpPr>
          <p:spPr>
            <a:xfrm>
              <a:off x="387313" y="473408"/>
              <a:ext cx="6612754" cy="1971635"/>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rgbClr val="FFFF00"/>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5BF6390-71A0-4D57-A157-A428BE72D9B5}"/>
              </a:ext>
            </a:extLst>
          </p:cNvPr>
          <p:cNvSpPr txBox="1"/>
          <p:nvPr/>
        </p:nvSpPr>
        <p:spPr>
          <a:xfrm>
            <a:off x="1819345" y="291686"/>
            <a:ext cx="8631501" cy="430887"/>
          </a:xfrm>
          <a:prstGeom prst="rect">
            <a:avLst/>
          </a:prstGeom>
          <a:noFill/>
        </p:spPr>
        <p:txBody>
          <a:bodyPr wrap="square" lIns="0" tIns="0" rIns="0" bIns="0" rtlCol="0">
            <a:spAutoFit/>
          </a:bodyPr>
          <a:lstStyle/>
          <a:p>
            <a:pPr algn="ctr"/>
            <a:r>
              <a:rPr lang="en-US" sz="2800" b="1">
                <a:solidFill>
                  <a:schemeClr val="accent1">
                    <a:lumMod val="50000"/>
                  </a:schemeClr>
                </a:solidFill>
                <a:latin typeface="#9Slide07 SVNSmirk" pitchFamily="2" charset="0"/>
              </a:rPr>
              <a:t>Hình ảnh về người bán đồ ăn rong buổi đêm</a:t>
            </a:r>
            <a:endParaRPr lang="en-SG" sz="2800" b="1">
              <a:solidFill>
                <a:srgbClr val="FF6699"/>
              </a:solidFill>
              <a:latin typeface="#9Slide07 SVNSmirk" pitchFamily="2" charset="0"/>
            </a:endParaRPr>
          </a:p>
        </p:txBody>
      </p:sp>
      <p:pic>
        <p:nvPicPr>
          <p:cNvPr id="29" name="Picture 2" descr="Phóng sự truyền hình &amp;quot;Sài Gòn đêm mưu sinh&amp;quot;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013" y="1383523"/>
            <a:ext cx="3844808" cy="2249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6" descr="Gánh hàng rong vắng khách buồn bã giữa đêm mưa Sài Gòn: Mưu sinh chưa bao  giờ dễ dàng | Tạp Chí Sao"/>
          <p:cNvPicPr>
            <a:picLocks noChangeAspect="1" noChangeArrowheads="1"/>
          </p:cNvPicPr>
          <p:nvPr/>
        </p:nvPicPr>
        <p:blipFill rotWithShape="1">
          <a:blip r:embed="rId6">
            <a:extLst>
              <a:ext uri="{28A0092B-C50C-407E-A947-70E740481C1C}">
                <a14:useLocalDpi xmlns:a14="http://schemas.microsoft.com/office/drawing/2010/main" val="0"/>
              </a:ext>
            </a:extLst>
          </a:blip>
          <a:srcRect l="15350" t="8213" b="11410"/>
          <a:stretch/>
        </p:blipFill>
        <p:spPr bwMode="auto">
          <a:xfrm rot="708396">
            <a:off x="2628588" y="3951009"/>
            <a:ext cx="3650861" cy="2396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2" descr="Gánh hàng rong – hồn quê giữa phố phường Hà Nội | VO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0001">
            <a:off x="6685350" y="4000487"/>
            <a:ext cx="3687168" cy="2463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4" descr="Những phận đời mưu sinh trong đêm mưa bão Hà Nội - Báo Người lao độ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51228">
            <a:off x="6842782" y="1286370"/>
            <a:ext cx="3543821" cy="236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2399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Chi tiết nào trong câu chuyện gây bất ngờ cho người đọc?</a:t>
            </a:r>
            <a:endParaRPr lang="zh-CN" altLang="en-US" sz="3200" dirty="0">
              <a:latin typeface="+mj-lt"/>
              <a:ea typeface="华康海报体W12(P)" pitchFamily="82" charset="-122"/>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Người</a:t>
            </a:r>
            <a:r>
              <a:rPr lang="en-US" altLang="zh-CN" sz="3200" dirty="0"/>
              <a:t> ta </a:t>
            </a:r>
            <a:r>
              <a:rPr lang="en-US" altLang="zh-CN" sz="3200" dirty="0" err="1"/>
              <a:t>cấp</a:t>
            </a:r>
            <a:r>
              <a:rPr lang="en-US" altLang="zh-CN" sz="3200" dirty="0"/>
              <a:t> </a:t>
            </a:r>
            <a:r>
              <a:rPr lang="en-US" altLang="zh-CN" sz="3200" dirty="0" err="1"/>
              <a:t>cứu</a:t>
            </a:r>
            <a:r>
              <a:rPr lang="en-US" altLang="zh-CN" sz="3200" dirty="0"/>
              <a:t> </a:t>
            </a:r>
            <a:r>
              <a:rPr lang="en-US" altLang="zh-CN" sz="3200" dirty="0" err="1"/>
              <a:t>cho</a:t>
            </a:r>
            <a:r>
              <a:rPr lang="en-US" altLang="zh-CN" sz="3200" dirty="0"/>
              <a:t> </a:t>
            </a:r>
            <a:r>
              <a:rPr lang="en-US" altLang="zh-CN" sz="3200" dirty="0" err="1"/>
              <a:t>người</a:t>
            </a:r>
            <a:r>
              <a:rPr lang="en-US" altLang="zh-CN" sz="3200" dirty="0"/>
              <a:t> </a:t>
            </a:r>
            <a:r>
              <a:rPr lang="en-US" altLang="zh-CN" sz="3200" dirty="0" err="1"/>
              <a:t>đàn</a:t>
            </a:r>
            <a:r>
              <a:rPr lang="en-US" altLang="zh-CN" sz="3200" dirty="0"/>
              <a:t> </a:t>
            </a:r>
            <a:r>
              <a:rPr lang="en-US" altLang="zh-CN" sz="3200" dirty="0" err="1"/>
              <a:t>ông</a:t>
            </a:r>
            <a:r>
              <a:rPr lang="en-US" altLang="zh-CN" sz="3200" dirty="0"/>
              <a:t>, </a:t>
            </a:r>
            <a:r>
              <a:rPr lang="en-US" altLang="zh-CN" sz="3200" dirty="0" err="1"/>
              <a:t>bất</a:t>
            </a:r>
            <a:r>
              <a:rPr lang="en-US" altLang="zh-CN" sz="3200" dirty="0"/>
              <a:t> </a:t>
            </a:r>
            <a:r>
              <a:rPr lang="en-US" altLang="zh-CN" sz="3200" dirty="0" err="1"/>
              <a:t>ngờ</a:t>
            </a:r>
            <a:r>
              <a:rPr lang="en-US" altLang="zh-CN" sz="3200" dirty="0"/>
              <a:t> </a:t>
            </a:r>
            <a:r>
              <a:rPr lang="en-US" altLang="zh-CN" sz="3200" dirty="0" err="1"/>
              <a:t>phát</a:t>
            </a:r>
            <a:r>
              <a:rPr lang="en-US" altLang="zh-CN" sz="3200" dirty="0"/>
              <a:t> </a:t>
            </a:r>
            <a:r>
              <a:rPr lang="en-US" altLang="zh-CN" sz="3200" dirty="0" err="1"/>
              <a:t>hiện</a:t>
            </a:r>
            <a:r>
              <a:rPr lang="en-US" altLang="zh-CN" sz="3200" dirty="0"/>
              <a:t> ra </a:t>
            </a:r>
            <a:r>
              <a:rPr lang="en-US" altLang="zh-CN" sz="3200" dirty="0" err="1"/>
              <a:t>anh</a:t>
            </a:r>
            <a:r>
              <a:rPr lang="en-US" altLang="zh-CN" sz="3200" dirty="0"/>
              <a:t> ta </a:t>
            </a:r>
            <a:r>
              <a:rPr lang="en-US" altLang="zh-CN" sz="3200" dirty="0" err="1"/>
              <a:t>có</a:t>
            </a:r>
            <a:r>
              <a:rPr lang="en-US" altLang="zh-CN" sz="3200" dirty="0"/>
              <a:t> </a:t>
            </a:r>
            <a:r>
              <a:rPr lang="en-US" altLang="zh-CN" sz="3200" dirty="0" err="1"/>
              <a:t>một</a:t>
            </a:r>
            <a:r>
              <a:rPr lang="en-US" altLang="zh-CN" sz="3200" dirty="0"/>
              <a:t> </a:t>
            </a:r>
            <a:r>
              <a:rPr lang="en-US" altLang="zh-CN" sz="3200" dirty="0" err="1"/>
              <a:t>cái</a:t>
            </a:r>
            <a:r>
              <a:rPr lang="en-US" altLang="zh-CN" sz="3200" dirty="0"/>
              <a:t> </a:t>
            </a:r>
            <a:r>
              <a:rPr lang="en-US" altLang="zh-CN" sz="3200" dirty="0" err="1"/>
              <a:t>chân</a:t>
            </a:r>
            <a:r>
              <a:rPr lang="en-US" altLang="zh-CN" sz="3200" dirty="0"/>
              <a:t> </a:t>
            </a:r>
            <a:r>
              <a:rPr lang="en-US" altLang="zh-CN" sz="3200" dirty="0" err="1"/>
              <a:t>gỗ</a:t>
            </a:r>
            <a:r>
              <a:rPr lang="en-US" altLang="zh-CN" sz="3200" dirty="0"/>
              <a:t>. 	</a:t>
            </a:r>
          </a:p>
        </p:txBody>
      </p:sp>
      <p:pic>
        <p:nvPicPr>
          <p:cNvPr id="13"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Kiểm</a:t>
            </a:r>
            <a:r>
              <a:rPr lang="en-US" altLang="zh-CN" sz="3200" dirty="0"/>
              <a:t> </a:t>
            </a:r>
            <a:r>
              <a:rPr lang="en-US" altLang="zh-CN" sz="3200" dirty="0" err="1"/>
              <a:t>tra</a:t>
            </a:r>
            <a:r>
              <a:rPr lang="en-US" altLang="zh-CN" sz="3200" dirty="0"/>
              <a:t> </a:t>
            </a:r>
            <a:r>
              <a:rPr lang="en-US" altLang="zh-CN" sz="3200" dirty="0" err="1"/>
              <a:t>giấy</a:t>
            </a:r>
            <a:r>
              <a:rPr lang="en-US" altLang="zh-CN" sz="3200" dirty="0"/>
              <a:t> </a:t>
            </a:r>
            <a:r>
              <a:rPr lang="en-US" altLang="zh-CN" sz="3200" dirty="0" err="1"/>
              <a:t>tờ</a:t>
            </a:r>
            <a:r>
              <a:rPr lang="en-US" altLang="zh-CN" sz="3200" dirty="0"/>
              <a:t> </a:t>
            </a:r>
            <a:r>
              <a:rPr lang="en-US" altLang="zh-CN" sz="3200" dirty="0" err="1"/>
              <a:t>thì</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một</a:t>
            </a:r>
            <a:r>
              <a:rPr lang="en-US" altLang="zh-CN" sz="3200" dirty="0"/>
              <a:t> </a:t>
            </a:r>
            <a:r>
              <a:rPr lang="en-US" altLang="zh-CN" sz="3200" dirty="0" err="1"/>
              <a:t>thương</a:t>
            </a:r>
            <a:r>
              <a:rPr lang="en-US" altLang="zh-CN" sz="3200" dirty="0"/>
              <a:t> </a:t>
            </a:r>
            <a:r>
              <a:rPr lang="en-US" altLang="zh-CN" sz="3200" dirty="0" err="1"/>
              <a:t>binh</a:t>
            </a:r>
            <a:r>
              <a:rPr lang="en-US" altLang="zh-CN" sz="3200" dirty="0"/>
              <a:t>. </a:t>
            </a:r>
          </a:p>
        </p:txBody>
      </p:sp>
      <p:sp>
        <p:nvSpPr>
          <p:cNvPr id="18" name="矩形 90">
            <a:extLst>
              <a:ext uri="{FF2B5EF4-FFF2-40B4-BE49-F238E27FC236}">
                <a16:creationId xmlns:a16="http://schemas.microsoft.com/office/drawing/2014/main"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Để</a:t>
            </a:r>
            <a:r>
              <a:rPr lang="en-US" altLang="zh-CN" sz="3200" dirty="0"/>
              <a:t> ý </a:t>
            </a:r>
            <a:r>
              <a:rPr lang="en-US" altLang="zh-CN" sz="3200" dirty="0" err="1"/>
              <a:t>đến</a:t>
            </a:r>
            <a:r>
              <a:rPr lang="en-US" altLang="zh-CN" sz="3200" dirty="0"/>
              <a:t> </a:t>
            </a:r>
            <a:r>
              <a:rPr lang="en-US" altLang="zh-CN" sz="3200" dirty="0" err="1"/>
              <a:t>chiếc</a:t>
            </a:r>
            <a:r>
              <a:rPr lang="en-US" altLang="zh-CN" sz="3200" dirty="0"/>
              <a:t> </a:t>
            </a:r>
            <a:r>
              <a:rPr lang="en-US" altLang="zh-CN" sz="3200" dirty="0" err="1"/>
              <a:t>xe</a:t>
            </a:r>
            <a:r>
              <a:rPr lang="en-US" altLang="zh-CN" sz="3200" dirty="0"/>
              <a:t> </a:t>
            </a:r>
            <a:r>
              <a:rPr lang="en-US" altLang="zh-CN" sz="3200" dirty="0" err="1"/>
              <a:t>đạp</a:t>
            </a:r>
            <a:r>
              <a:rPr lang="en-US" altLang="zh-CN" sz="3200" dirty="0"/>
              <a:t> </a:t>
            </a:r>
            <a:r>
              <a:rPr lang="en-US" altLang="zh-CN" sz="3200" dirty="0" err="1"/>
              <a:t>nằm</a:t>
            </a:r>
            <a:r>
              <a:rPr lang="en-US" altLang="zh-CN" sz="3200" dirty="0"/>
              <a:t> </a:t>
            </a:r>
            <a:r>
              <a:rPr lang="en-US" altLang="zh-CN" sz="3200" dirty="0" err="1"/>
              <a:t>lăn</a:t>
            </a:r>
            <a:r>
              <a:rPr lang="en-US" altLang="zh-CN" sz="3200" dirty="0"/>
              <a:t> </a:t>
            </a:r>
            <a:r>
              <a:rPr lang="en-US" altLang="zh-CN" sz="3200" dirty="0" err="1"/>
              <a:t>lóc</a:t>
            </a:r>
            <a:r>
              <a:rPr lang="en-US" altLang="zh-CN" sz="3200" dirty="0"/>
              <a:t> ở </a:t>
            </a:r>
            <a:r>
              <a:rPr lang="en-US" altLang="zh-CN" sz="3200" dirty="0" err="1"/>
              <a:t>góc</a:t>
            </a:r>
            <a:r>
              <a:rPr lang="en-US" altLang="zh-CN" sz="3200" dirty="0"/>
              <a:t> </a:t>
            </a:r>
            <a:r>
              <a:rPr lang="en-US" altLang="zh-CN" sz="3200" dirty="0" err="1"/>
              <a:t>tường</a:t>
            </a:r>
            <a:r>
              <a:rPr lang="en-US" altLang="zh-CN" sz="3200" dirty="0"/>
              <a:t> </a:t>
            </a:r>
            <a:r>
              <a:rPr lang="en-US" altLang="zh-CN" sz="3200" dirty="0" err="1"/>
              <a:t>và</a:t>
            </a:r>
            <a:r>
              <a:rPr lang="en-US" altLang="zh-CN" sz="3200" dirty="0"/>
              <a:t> </a:t>
            </a:r>
            <a:r>
              <a:rPr lang="en-US" altLang="zh-CN" sz="3200" dirty="0" err="1"/>
              <a:t>những</a:t>
            </a:r>
            <a:r>
              <a:rPr lang="en-US" altLang="zh-CN" sz="3200" dirty="0"/>
              <a:t> </a:t>
            </a:r>
            <a:r>
              <a:rPr lang="en-US" altLang="zh-CN" sz="3200" dirty="0" err="1"/>
              <a:t>chiếc</a:t>
            </a:r>
            <a:r>
              <a:rPr lang="en-US" altLang="zh-CN" sz="3200" dirty="0"/>
              <a:t> bánh </a:t>
            </a:r>
            <a:r>
              <a:rPr lang="en-US" altLang="zh-CN" sz="3200" dirty="0" err="1"/>
              <a:t>giò</a:t>
            </a:r>
            <a:r>
              <a:rPr lang="en-US" altLang="zh-CN" sz="3200" dirty="0"/>
              <a:t> tung </a:t>
            </a:r>
            <a:r>
              <a:rPr lang="en-US" altLang="zh-CN" sz="3200" dirty="0" err="1"/>
              <a:t>tóe</a:t>
            </a:r>
            <a:r>
              <a:rPr lang="en-US" altLang="zh-CN" sz="3200" dirty="0"/>
              <a:t>, </a:t>
            </a:r>
            <a:r>
              <a:rPr lang="en-US" altLang="zh-CN" sz="3200" dirty="0" err="1"/>
              <a:t>mới</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người</a:t>
            </a:r>
            <a:r>
              <a:rPr lang="en-US" altLang="zh-CN" sz="3200" dirty="0"/>
              <a:t> </a:t>
            </a:r>
            <a:r>
              <a:rPr lang="en-US" altLang="zh-CN" sz="3200" dirty="0" err="1"/>
              <a:t>bán</a:t>
            </a:r>
            <a:r>
              <a:rPr lang="en-US" altLang="zh-CN" sz="3200" dirty="0"/>
              <a:t> bánh </a:t>
            </a:r>
            <a:r>
              <a:rPr lang="en-US" altLang="zh-CN" sz="3200" dirty="0" err="1"/>
              <a:t>giò</a:t>
            </a:r>
            <a:r>
              <a:rPr lang="en-US" altLang="zh-CN" sz="3200" dirty="0"/>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mj-lt"/>
                <a:ea typeface="迷你简细倩" panose="03000509000000000000" pitchFamily="65" charset="-122"/>
              </a:rPr>
              <a:t>Câu chuyện gợi cho em suy nghĩ gì về trách nhiệm công dân của mỗi người trong cuộc sống?</a:t>
            </a:r>
            <a:endParaRPr lang="zh-CN" altLang="en-US" sz="3200" dirty="0">
              <a:solidFill>
                <a:schemeClr val="accent2">
                  <a:lumMod val="75000"/>
                </a:schemeClr>
              </a:solidFill>
              <a:latin typeface="+mj-lt"/>
              <a:ea typeface="华康海报体W12(P)" pitchFamily="82" charset="-122"/>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7">
            <a:extLst>
              <a:ext uri="{FF2B5EF4-FFF2-40B4-BE49-F238E27FC236}">
                <a16:creationId xmlns:a16="http://schemas.microsoft.com/office/drawing/2014/main"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t>Phải</a:t>
            </a:r>
            <a:r>
              <a:rPr lang="en-US" sz="2800" dirty="0"/>
              <a:t>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a:t>
            </a:r>
            <a:endParaRPr lang="zh-CN" altLang="en-US" sz="4400" dirty="0">
              <a:latin typeface="+mj-lt"/>
              <a:ea typeface="华康海报体W12(P)" pitchFamily="82" charset="-122"/>
            </a:endParaRPr>
          </a:p>
        </p:txBody>
      </p:sp>
      <p:sp>
        <p:nvSpPr>
          <p:cNvPr id="25" name="矩形: 圆角 10">
            <a:extLst>
              <a:ext uri="{FF2B5EF4-FFF2-40B4-BE49-F238E27FC236}">
                <a16:creationId xmlns:a16="http://schemas.microsoft.com/office/drawing/2014/main"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17">
            <a:extLst>
              <a:ext uri="{FF2B5EF4-FFF2-40B4-BE49-F238E27FC236}">
                <a16:creationId xmlns:a16="http://schemas.microsoft.com/office/drawing/2014/main"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590699" y="4555457"/>
            <a:ext cx="3160742" cy="1938992"/>
          </a:xfrm>
          <a:prstGeom prst="rect">
            <a:avLst/>
          </a:prstGeom>
          <a:noFill/>
        </p:spPr>
        <p:txBody>
          <a:bodyPr wrap="square" rtlCol="0">
            <a:spAutoFit/>
          </a:bodyPr>
          <a:lstStyle/>
          <a:p>
            <a:pPr algn="just"/>
            <a:r>
              <a:rPr lang="en-US" sz="2400"/>
              <a:t>P</a:t>
            </a:r>
            <a:r>
              <a:rPr lang="vi-VN" sz="2400"/>
              <a:t>hải có tình thương và trách nhiệm với nhau. “Mình vì mọi người, mọi người vì mình”</a:t>
            </a:r>
            <a:r>
              <a:rPr lang="en-US" sz="2400"/>
              <a:t>. </a:t>
            </a:r>
            <a:endParaRPr lang="zh-CN" altLang="en-US" sz="2400" dirty="0">
              <a:latin typeface="+mj-lt"/>
              <a:ea typeface="华康海报体W12(P)" pitchFamily="82" charset="-122"/>
            </a:endParaRPr>
          </a:p>
        </p:txBody>
      </p:sp>
      <p:sp>
        <p:nvSpPr>
          <p:cNvPr id="28" name="矩形: 圆角 10">
            <a:extLst>
              <a:ext uri="{FF2B5EF4-FFF2-40B4-BE49-F238E27FC236}">
                <a16:creationId xmlns:a16="http://schemas.microsoft.com/office/drawing/2014/main"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7">
            <a:extLst>
              <a:ext uri="{FF2B5EF4-FFF2-40B4-BE49-F238E27FC236}">
                <a16:creationId xmlns:a16="http://schemas.microsoft.com/office/drawing/2014/main"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T</a:t>
            </a:r>
            <a:r>
              <a:rPr lang="vi-VN" sz="2800">
                <a:latin typeface="Calibri" panose="020F0502020204030204" pitchFamily="34" charset="0"/>
                <a:cs typeface="Calibri" panose="020F0502020204030204" pitchFamily="34" charset="0"/>
              </a:rPr>
              <a:t>hấy người bị nạn thì phải tìm mọi cách cứu</a:t>
            </a:r>
            <a:r>
              <a:rPr lang="en-US" sz="2800">
                <a:latin typeface="Calibri" panose="020F0502020204030204" pitchFamily="34" charset="0"/>
                <a:cs typeface="Calibri" panose="020F0502020204030204" pitchFamily="34" charset="0"/>
              </a:rPr>
              <a:t> và giúp đỡ</a:t>
            </a:r>
            <a:r>
              <a:rPr lang="vi-VN" sz="2800">
                <a:latin typeface="Calibri" panose="020F0502020204030204" pitchFamily="34" charset="0"/>
                <a:cs typeface="Calibri" panose="020F0502020204030204" pitchFamily="34" charset="0"/>
              </a:rPr>
              <a:t> họ</a:t>
            </a:r>
            <a:r>
              <a:rPr lang="en-US" sz="280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
        <p:nvSpPr>
          <p:cNvPr id="31" name="矩形: 圆角 10">
            <a:extLst>
              <a:ext uri="{FF2B5EF4-FFF2-40B4-BE49-F238E27FC236}">
                <a16:creationId xmlns:a16="http://schemas.microsoft.com/office/drawing/2014/main"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17">
            <a:extLst>
              <a:ext uri="{FF2B5EF4-FFF2-40B4-BE49-F238E27FC236}">
                <a16:creationId xmlns:a16="http://schemas.microsoft.com/office/drawing/2014/main"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a:t>
            </a:r>
            <a:r>
              <a:rPr lang="vi-VN" sz="2800" dirty="0" err="1">
                <a:latin typeface="Calibri" panose="020F0502020204030204" pitchFamily="34" charset="0"/>
                <a:cs typeface="Calibri" panose="020F0502020204030204" pitchFamily="34" charset="0"/>
              </a:rPr>
              <a:t>chần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chừ</a:t>
            </a:r>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do </a:t>
            </a:r>
            <a:r>
              <a:rPr lang="vi-VN" sz="2800" dirty="0" err="1">
                <a:latin typeface="Calibri" panose="020F0502020204030204" pitchFamily="34" charset="0"/>
                <a:cs typeface="Calibri" panose="020F0502020204030204" pitchFamily="34" charset="0"/>
              </a:rPr>
              <a:t>dự</a:t>
            </a:r>
            <a:r>
              <a:rPr lang="vi-VN" sz="2800" dirty="0">
                <a:latin typeface="Calibri" panose="020F0502020204030204" pitchFamily="34" charset="0"/>
                <a:cs typeface="Calibri" panose="020F0502020204030204" pitchFamily="34" charset="0"/>
              </a:rPr>
              <a:t> hay </a:t>
            </a:r>
            <a:r>
              <a:rPr lang="vi-VN" sz="2800" dirty="0" err="1">
                <a:latin typeface="Calibri" panose="020F0502020204030204" pitchFamily="34" charset="0"/>
                <a:cs typeface="Calibri" panose="020F0502020204030204" pitchFamily="34" charset="0"/>
              </a:rPr>
              <a:t>thờ</a:t>
            </a:r>
            <a:r>
              <a:rPr lang="vi-VN" sz="2800" dirty="0">
                <a:latin typeface="Calibri" panose="020F0502020204030204" pitchFamily="34" charset="0"/>
                <a:cs typeface="Calibri" panose="020F0502020204030204" pitchFamily="34" charset="0"/>
              </a:rPr>
              <a:t> ơ</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vô </a:t>
            </a:r>
            <a:r>
              <a:rPr lang="vi-VN" sz="2800" dirty="0" err="1">
                <a:latin typeface="Calibri" panose="020F0502020204030204" pitchFamily="34" charset="0"/>
                <a:cs typeface="Calibri" panose="020F0502020204030204" pitchFamily="34" charset="0"/>
              </a:rPr>
              <a:t>trách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gặp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Ca ngợi hành động cao thượng của anh thương binh nghèo, dũng cảm xông vào đám cháy cứu một gia đình thoát nạn. </a:t>
            </a:r>
            <a:endParaRPr lang="zh-CN" altLang="en-US" sz="3200" dirty="0">
              <a:latin typeface="+mj-lt"/>
              <a:ea typeface="华康海报体W12(P)" pitchFamily="82" charset="-122"/>
            </a:endParaRPr>
          </a:p>
        </p:txBody>
      </p:sp>
      <p:sp>
        <p:nvSpPr>
          <p:cNvPr id="20" name="Rectangle 19">
            <a:extLst>
              <a:ext uri="{FF2B5EF4-FFF2-40B4-BE49-F238E27FC236}">
                <a16:creationId xmlns:a16="http://schemas.microsoft.com/office/drawing/2014/main" id="{F3039542-05BA-4291-AA49-F73C610153B6}"/>
              </a:ext>
            </a:extLst>
          </p:cNvPr>
          <p:cNvSpPr/>
          <p:nvPr/>
        </p:nvSpPr>
        <p:spPr>
          <a:xfrm>
            <a:off x="4087867" y="574262"/>
            <a:ext cx="2024914" cy="646331"/>
          </a:xfrm>
          <a:prstGeom prst="rect">
            <a:avLst/>
          </a:prstGeom>
        </p:spPr>
        <p:txBody>
          <a:bodyPr wrap="none">
            <a:spAutoFit/>
          </a:bodyPr>
          <a:lstStyle/>
          <a:p>
            <a:pPr algn="ctr"/>
            <a:r>
              <a:rPr lang="vi-VN" sz="3600" b="1" dirty="0">
                <a:solidFill>
                  <a:srgbClr val="00B050"/>
                </a:solidFill>
                <a:latin typeface="Calibri" panose="020F0502020204030204" pitchFamily="34" charset="0"/>
                <a:cs typeface="Calibri" panose="020F0502020204030204" pitchFamily="34"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a:solidFill>
                  <a:srgbClr val="00B050"/>
                </a:solidFill>
                <a:latin typeface="Calibri" panose="020F0502020204030204" pitchFamily="34" charset="0"/>
                <a:cs typeface="Calibri" panose="020F0502020204030204" pitchFamily="34" charset="0"/>
              </a:rPr>
              <a:t>Nội dung</a:t>
            </a:r>
            <a:r>
              <a:rPr lang="en-US" sz="4400" b="1">
                <a:solidFill>
                  <a:srgbClr val="00B050"/>
                </a:solidFill>
                <a:latin typeface="Calibri" panose="020F0502020204030204" pitchFamily="34" charset="0"/>
                <a:cs typeface="Calibri" panose="020F0502020204030204" pitchFamily="34" charset="0"/>
              </a:rPr>
              <a:t> chính của câu chuyện là gì?</a:t>
            </a:r>
            <a:r>
              <a:rPr lang="vi-VN" sz="4400" b="1">
                <a:solidFill>
                  <a:srgbClr val="00B050"/>
                </a:solidFill>
                <a:latin typeface="Calibri" panose="020F0502020204030204" pitchFamily="34" charset="0"/>
                <a:cs typeface="Calibri" panose="020F0502020204030204" pitchFamily="34" charset="0"/>
              </a:rPr>
              <a:t> </a:t>
            </a:r>
            <a:endParaRPr lang="vi-VN"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713867" cy="646331"/>
          </a:xfrm>
          <a:prstGeom prst="rect">
            <a:avLst/>
          </a:prstGeom>
          <a:noFill/>
        </p:spPr>
        <p:txBody>
          <a:bodyPr wrap="square" rtlCol="0">
            <a:spAutoFit/>
          </a:bodyPr>
          <a:lstStyle/>
          <a:p>
            <a:pPr algn="just"/>
            <a:r>
              <a:rPr lang="en-US" altLang="zh-CN" sz="3600" b="1">
                <a:solidFill>
                  <a:srgbClr val="FFFF00"/>
                </a:solidFill>
                <a:latin typeface="+mj-lt"/>
                <a:ea typeface="迷你简细倩" panose="03000509000000000000" pitchFamily="65" charset="-122"/>
              </a:rPr>
              <a:t>Em có suy nghĩ gì về các cô chú thương binh?</a:t>
            </a:r>
            <a:endParaRPr lang="zh-CN" altLang="en-US" sz="3600" b="1" dirty="0">
              <a:solidFill>
                <a:srgbClr val="FFFF00"/>
              </a:solidFill>
              <a:latin typeface="+mj-lt"/>
              <a:ea typeface="华康海报体W12(P)" pitchFamily="82" charset="-122"/>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39542-05BA-4291-AA49-F73C610153B6}"/>
              </a:ext>
            </a:extLst>
          </p:cNvPr>
          <p:cNvSpPr/>
          <p:nvPr/>
        </p:nvSpPr>
        <p:spPr>
          <a:xfrm>
            <a:off x="3641297" y="1656222"/>
            <a:ext cx="4747119" cy="769441"/>
          </a:xfrm>
          <a:prstGeom prst="rect">
            <a:avLst/>
          </a:prstGeom>
        </p:spPr>
        <p:txBody>
          <a:bodyPr wrap="square">
            <a:spAutoFit/>
          </a:bodyPr>
          <a:lstStyle/>
          <a:p>
            <a:pPr algn="ctr"/>
            <a:r>
              <a:rPr lang="en-US" sz="4400" b="1">
                <a:solidFill>
                  <a:srgbClr val="00B050"/>
                </a:solidFill>
                <a:latin typeface="Pattaya" panose="00000500000000000000" pitchFamily="2" charset="-34"/>
                <a:cs typeface="Pattaya" panose="00000500000000000000" pitchFamily="2" charset="-34"/>
              </a:rPr>
              <a:t>Luyện đọc diễn cảm</a:t>
            </a:r>
            <a:endParaRPr lang="vi-VN" sz="4400" b="1" dirty="0">
              <a:solidFill>
                <a:srgbClr val="00B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87799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Pattaya" panose="00000500000000000000" pitchFamily="2" charset="-34"/>
                <a:cs typeface="Pattaya" panose="00000500000000000000" pitchFamily="2" charset="-34"/>
              </a:rPr>
              <a:t>Đánh giá m</a:t>
            </a:r>
            <a:r>
              <a:rPr lang="vi-VN" sz="4400">
                <a:solidFill>
                  <a:srgbClr val="C00000"/>
                </a:solidFill>
                <a:latin typeface="Pattaya" panose="00000500000000000000" pitchFamily="2" charset="-34"/>
                <a:cs typeface="Pattaya" panose="00000500000000000000" pitchFamily="2" charset="-34"/>
              </a:rPr>
              <a:t>ục </a:t>
            </a:r>
            <a:r>
              <a:rPr lang="vi-VN" sz="4400" dirty="0">
                <a:solidFill>
                  <a:srgbClr val="C00000"/>
                </a:solidFill>
                <a:latin typeface="Pattaya" panose="00000500000000000000" pitchFamily="2" charset="-34"/>
                <a:cs typeface="Pattaya" panose="00000500000000000000" pitchFamily="2" charset="-34"/>
              </a:rPr>
              <a:t>tiêu</a:t>
            </a: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Pattaya" panose="00000500000000000000" pitchFamily="2" charset="-34"/>
                <a:cs typeface="Pattaya" panose="00000500000000000000" pitchFamily="2" charset="-34"/>
              </a:rPr>
              <a:t>Đọc đúng, trôi </a:t>
            </a:r>
            <a:r>
              <a:rPr lang="vi-VN" sz="3600" dirty="0" err="1">
                <a:solidFill>
                  <a:srgbClr val="002060"/>
                </a:solidFill>
                <a:latin typeface="Pattaya" panose="00000500000000000000" pitchFamily="2" charset="-34"/>
                <a:cs typeface="Pattaya" panose="00000500000000000000" pitchFamily="2" charset="-34"/>
              </a:rPr>
              <a:t>chảy</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toàn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bài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bước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đầu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biết</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đọc</a:t>
            </a:r>
            <a:r>
              <a:rPr lang="vi-VN"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diễn</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cảm</a:t>
            </a:r>
            <a:r>
              <a:rPr lang="en-US" sz="3600" dirty="0">
                <a:solidFill>
                  <a:srgbClr val="002060"/>
                </a:solidFill>
                <a:latin typeface="Pattaya" panose="00000500000000000000" pitchFamily="2" charset="-34"/>
                <a:cs typeface="Pattaya" panose="00000500000000000000" pitchFamily="2" charset="-34"/>
              </a:rPr>
              <a:t> </a:t>
            </a:r>
            <a:r>
              <a:rPr lang="vi-VN" sz="3600" dirty="0">
                <a:solidFill>
                  <a:srgbClr val="002060"/>
                </a:solidFill>
                <a:latin typeface="Pattaya" panose="00000500000000000000" pitchFamily="2" charset="-34"/>
                <a:cs typeface="Pattaya" panose="00000500000000000000" pitchFamily="2" charset="-34"/>
              </a:rPr>
              <a:t>c</a:t>
            </a:r>
            <a:r>
              <a:rPr lang="en-US" sz="3600" dirty="0" err="1">
                <a:solidFill>
                  <a:srgbClr val="002060"/>
                </a:solidFill>
                <a:latin typeface="Pattaya" panose="00000500000000000000" pitchFamily="2" charset="-34"/>
                <a:cs typeface="Pattaya" panose="00000500000000000000" pitchFamily="2" charset="-34"/>
              </a:rPr>
              <a:t>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Hiểu</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nội</a:t>
            </a:r>
            <a:r>
              <a:rPr lang="vi-VN" sz="3600" dirty="0">
                <a:solidFill>
                  <a:srgbClr val="002060"/>
                </a:solidFill>
                <a:latin typeface="Pattaya" panose="00000500000000000000" pitchFamily="2" charset="-34"/>
                <a:cs typeface="Pattaya" panose="00000500000000000000" pitchFamily="2" charset="-34"/>
              </a:rPr>
              <a:t> dung, ý </a:t>
            </a:r>
            <a:r>
              <a:rPr lang="vi-VN" sz="3600" dirty="0" err="1">
                <a:solidFill>
                  <a:srgbClr val="002060"/>
                </a:solidFill>
                <a:latin typeface="Pattaya" panose="00000500000000000000" pitchFamily="2" charset="-34"/>
                <a:cs typeface="Pattaya" panose="00000500000000000000" pitchFamily="2" charset="-34"/>
              </a:rPr>
              <a:t>nghĩa</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Có</a:t>
            </a:r>
            <a:r>
              <a:rPr lang="en-US" sz="3600" dirty="0">
                <a:solidFill>
                  <a:srgbClr val="002060"/>
                </a:solidFill>
                <a:latin typeface="Pattaya" panose="00000500000000000000" pitchFamily="2" charset="-34"/>
                <a:cs typeface="Pattaya" panose="00000500000000000000" pitchFamily="2" charset="-34"/>
              </a:rPr>
              <a:t> ý </a:t>
            </a:r>
            <a:r>
              <a:rPr lang="en-US" sz="3600" dirty="0" err="1">
                <a:solidFill>
                  <a:srgbClr val="002060"/>
                </a:solidFill>
                <a:latin typeface="Pattaya" panose="00000500000000000000" pitchFamily="2" charset="-34"/>
                <a:cs typeface="Pattaya" panose="00000500000000000000" pitchFamily="2" charset="-34"/>
              </a:rPr>
              <a:t>thức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giúp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đỡ</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gặp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hoạn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nạn</a:t>
            </a:r>
            <a:r>
              <a:rPr lang="en-US" sz="3600" dirty="0">
                <a:solidFill>
                  <a:srgbClr val="002060"/>
                </a:solidFill>
                <a:latin typeface="Pattaya" panose="00000500000000000000" pitchFamily="2" charset="-34"/>
                <a:cs typeface="Pattaya" panose="00000500000000000000" pitchFamily="2" charset="-34"/>
              </a:rPr>
              <a:t>. </a:t>
            </a: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71918"/>
            <a:ext cx="12225563" cy="6951522"/>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301411" y="1397571"/>
            <a:ext cx="7149799" cy="1077218"/>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Về</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các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bạn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luyện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đọc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lại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và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chuẩn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bị</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trước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i="1" dirty="0" err="1">
                <a:latin typeface="+mj-lt"/>
                <a:cs typeface="Pattaya" panose="00000500000000000000" pitchFamily="2" charset="-34"/>
              </a:rPr>
              <a:t>Lập</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làng</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giữ</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biển</a:t>
            </a:r>
            <a:r>
              <a:rPr lang="en-US" sz="3200" i="1" dirty="0">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nhé</a:t>
            </a:r>
            <a:r>
              <a:rPr lang="en-US" sz="3200" b="1" dirty="0">
                <a:solidFill>
                  <a:schemeClr val="accent2">
                    <a:lumMod val="75000"/>
                  </a:schemeClr>
                </a:solidFill>
                <a:latin typeface="+mj-lt"/>
                <a:cs typeface="Pattaya" panose="00000500000000000000" pitchFamily="2" charset="-34"/>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23289"/>
            <a:ext cx="12225563" cy="6905090"/>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a:solidFill>
                  <a:srgbClr val="C00000"/>
                </a:solidFill>
                <a:latin typeface="#9Slide07 SVNSmirk" pitchFamily="2" charset="0"/>
              </a:rPr>
              <a:t>Bức tranh </a:t>
            </a:r>
          </a:p>
          <a:p>
            <a:pPr algn="ctr"/>
            <a:r>
              <a:rPr lang="en-US" sz="3600" b="1">
                <a:solidFill>
                  <a:srgbClr val="C00000"/>
                </a:solidFill>
                <a:latin typeface="#9Slide07 SVNSmirk" pitchFamily="2" charset="0"/>
              </a:rPr>
              <a:t>vẽ cảnh gì?</a:t>
            </a:r>
            <a:endParaRPr lang="en-SG" sz="3600" b="1">
              <a:solidFill>
                <a:srgbClr val="C00000"/>
              </a:solidFill>
              <a:latin typeface="#9Slide07 SVNSmirk" pitchFamily="2"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3716000"/>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13716000"/>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13716000"/>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13716000"/>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13716000"/>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13716000"/>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13716000"/>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13716000"/>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13716000"/>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13716000"/>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13716000"/>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13716000"/>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0214078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564758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3716000"/>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3716000"/>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13716000"/>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13716000"/>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13716000"/>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13716000"/>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13716000"/>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13716000"/>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13716000"/>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13716000"/>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13716000"/>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1371600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13716000"/>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13716000"/>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13716000"/>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0101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534826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6714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9Slide07 SVNSmirk" pitchFamily="2" charset="0"/>
              </a:rPr>
              <a:t>Tiếng rao đêm</a:t>
            </a:r>
            <a:endParaRPr lang="en-SG" sz="6000" b="1">
              <a:solidFill>
                <a:srgbClr val="FF0000"/>
              </a:solidFill>
              <a:latin typeface="#9Slide07 SVNSmirk" pitchFamily="2"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cs typeface="+mn-ea"/>
                <a:sym typeface="+mn-lt"/>
              </a:rPr>
              <a:t>TẬP ĐỌC</a:t>
            </a:r>
            <a:endParaRPr lang="zh-CN" altLang="en-US" sz="5400" b="1" dirty="0">
              <a:solidFill>
                <a:srgbClr val="00B050"/>
              </a:solidFill>
              <a:cs typeface="+mn-ea"/>
              <a:sym typeface="+mn-lt"/>
            </a:endParaRPr>
          </a:p>
        </p:txBody>
      </p:sp>
      <p:sp>
        <p:nvSpPr>
          <p:cNvPr id="6" name="Rectangle 5"/>
          <p:cNvSpPr/>
          <p:nvPr/>
        </p:nvSpPr>
        <p:spPr>
          <a:xfrm>
            <a:off x="4773228" y="2141081"/>
            <a:ext cx="4639412" cy="461665"/>
          </a:xfrm>
          <a:prstGeom prst="rect">
            <a:avLst/>
          </a:prstGeom>
        </p:spPr>
        <p:txBody>
          <a:bodyPr wrap="none">
            <a:spAutoFit/>
          </a:bodyPr>
          <a:lstStyle/>
          <a:p>
            <a:pPr algn="r"/>
            <a:r>
              <a:rPr lang="en-US" altLang="zh-CN" sz="2400" b="1" spc="225">
                <a:latin typeface="#9Slide03 Ample" panose="02000000000000000000" pitchFamily="2" charset="0"/>
                <a:ea typeface="微软雅黑 Light" panose="020B0502040204020203" pitchFamily="34" charset="-122"/>
              </a:rPr>
              <a:t>Theo Nguyễn Lê Tín Nhân</a:t>
            </a:r>
            <a:endParaRPr lang="zh-CN" altLang="en-US" sz="2400" b="1" spc="225" dirty="0">
              <a:latin typeface="#9Slide03 Ample" panose="02000000000000000000" pitchFamily="2" charset="0"/>
              <a:ea typeface="微软雅黑 Light" panose="020B0502040204020203" pitchFamily="34" charset="-122"/>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a:t>
            </a:r>
            <a:r>
              <a:rPr lang="vi-VN" sz="3600" b="1" dirty="0" err="1">
                <a:solidFill>
                  <a:srgbClr val="002060"/>
                </a:solidFill>
                <a:latin typeface="Pattaya" panose="00000500000000000000" pitchFamily="2" charset="-34"/>
                <a:cs typeface="Pattaya" panose="00000500000000000000" pitchFamily="2" charset="-34"/>
              </a:rPr>
              <a:t>chảy</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toàn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bài</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bước</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đầu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biết</a:t>
            </a:r>
            <a:r>
              <a:rPr lang="en-US"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đọc</a:t>
            </a:r>
            <a:r>
              <a:rPr lang="vi-VN"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diễn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cảm</a:t>
            </a:r>
            <a:r>
              <a:rPr lang="vi-VN" sz="3600" b="1" dirty="0">
                <a:solidFill>
                  <a:srgbClr val="002060"/>
                </a:solidFill>
                <a:latin typeface="Pattaya" panose="00000500000000000000" pitchFamily="2" charset="-34"/>
                <a:cs typeface="Pattaya" panose="00000500000000000000" pitchFamily="2" charset="-34"/>
              </a:rPr>
              <a:t> c</a:t>
            </a:r>
            <a:r>
              <a:rPr lang="en-US" sz="3600" b="1" dirty="0" err="1">
                <a:solidFill>
                  <a:srgbClr val="002060"/>
                </a:solidFill>
                <a:latin typeface="Pattaya" panose="00000500000000000000" pitchFamily="2" charset="-34"/>
                <a:cs typeface="Pattaya" panose="00000500000000000000" pitchFamily="2" charset="-34"/>
              </a:rPr>
              <a:t>âu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chuyện</a:t>
            </a:r>
            <a:r>
              <a:rPr lang="vi-VN" sz="3600" b="1" dirty="0">
                <a:solidFill>
                  <a:srgbClr val="002060"/>
                </a:solidFill>
                <a:latin typeface="Pattaya" panose="00000500000000000000" pitchFamily="2" charset="-34"/>
                <a:cs typeface="Pattaya" panose="00000500000000000000" pitchFamily="2" charset="-34"/>
              </a:rPr>
              <a:t>.</a:t>
            </a:r>
            <a:endParaRPr lang="en-US" sz="3600" b="1"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Hiểu </a:t>
            </a:r>
            <a:r>
              <a:rPr lang="vi-VN" sz="3600" b="1">
                <a:solidFill>
                  <a:srgbClr val="002060"/>
                </a:solidFill>
                <a:latin typeface="Pattaya" panose="00000500000000000000" pitchFamily="2" charset="-34"/>
                <a:cs typeface="Pattaya" panose="00000500000000000000" pitchFamily="2" charset="-34"/>
              </a:rPr>
              <a:t>nội </a:t>
            </a:r>
            <a:r>
              <a:rPr lang="vi-VN" sz="3600" b="1" dirty="0">
                <a:solidFill>
                  <a:srgbClr val="002060"/>
                </a:solidFill>
                <a:latin typeface="Pattaya" panose="00000500000000000000" pitchFamily="2" charset="-34"/>
                <a:cs typeface="Pattaya" panose="00000500000000000000" pitchFamily="2" charset="-34"/>
              </a:rPr>
              <a:t>dung, ý </a:t>
            </a:r>
            <a:r>
              <a:rPr lang="vi-VN" sz="3600" b="1">
                <a:solidFill>
                  <a:srgbClr val="002060"/>
                </a:solidFill>
                <a:latin typeface="Pattaya" panose="00000500000000000000" pitchFamily="2" charset="-34"/>
                <a:cs typeface="Pattaya" panose="00000500000000000000" pitchFamily="2" charset="-34"/>
              </a:rPr>
              <a:t>nghĩa </a:t>
            </a:r>
            <a:r>
              <a:rPr lang="en-US" sz="3600" b="1">
                <a:solidFill>
                  <a:srgbClr val="002060"/>
                </a:solidFill>
                <a:latin typeface="Pattaya" panose="00000500000000000000" pitchFamily="2" charset="-34"/>
                <a:cs typeface="Pattaya" panose="00000500000000000000" pitchFamily="2" charset="-34"/>
              </a:rPr>
              <a:t>của câu chuyện</a:t>
            </a:r>
            <a:r>
              <a:rPr lang="vi-VN" sz="3600" b="1">
                <a:solidFill>
                  <a:srgbClr val="002060"/>
                </a:solidFill>
                <a:latin typeface="Pattaya" panose="00000500000000000000" pitchFamily="2" charset="-34"/>
                <a:cs typeface="Pattaya" panose="00000500000000000000" pitchFamily="2" charset="-34"/>
              </a:rPr>
              <a:t>.</a:t>
            </a:r>
            <a:endParaRPr lang="en-US" sz="3600" b="1">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Có ý thức giúp đỡ người gặp hoạn nạn. </a:t>
            </a:r>
            <a:endParaRPr lang="en-US" sz="3600" b="1" dirty="0">
              <a:solidFill>
                <a:srgbClr val="002060"/>
              </a:solidFill>
              <a:latin typeface="Pattaya" panose="00000500000000000000" pitchFamily="2" charset="-34"/>
              <a:cs typeface="Pattaya" panose="00000500000000000000" pitchFamily="2" charset="-34"/>
            </a:endParaRP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10" name="TextBox 9">
            <a:extLst>
              <a:ext uri="{FF2B5EF4-FFF2-40B4-BE49-F238E27FC236}">
                <a16:creationId xmlns:a16="http://schemas.microsoft.com/office/drawing/2014/main"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9Slide07 SVNSmirk" pitchFamily="2" charset="0"/>
              </a:rPr>
              <a:t>Mục tiêu</a:t>
            </a:r>
            <a:endParaRPr lang="en-SG" sz="4400" b="1">
              <a:solidFill>
                <a:srgbClr val="FF0000"/>
              </a:solidFill>
              <a:latin typeface="#9Slide07 SVNSmirk" pitchFamily="2"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latin typeface="Pattaya" panose="00000500000000000000" pitchFamily="2" charset="-34"/>
              <a:cs typeface="Pattaya" panose="00000500000000000000" pitchFamily="2" charset="-34"/>
            </a:endParaRPr>
          </a:p>
          <a:p>
            <a:pPr algn="ctr"/>
            <a:endParaRPr lang="vi-VN" sz="3200" dirty="0">
              <a:latin typeface="Pattaya" panose="00000500000000000000" pitchFamily="2" charset="-34"/>
              <a:cs typeface="Pattaya" panose="00000500000000000000" pitchFamily="2" charset="-34"/>
            </a:endParaRPr>
          </a:p>
          <a:p>
            <a:pPr algn="just"/>
            <a:r>
              <a:rPr lang="vi-VN" sz="2800" dirty="0">
                <a:latin typeface="Calibri" panose="020F0502020204030204" pitchFamily="34" charset="0"/>
                <a:cs typeface="Calibri" panose="020F0502020204030204" pitchFamily="34" charset="0"/>
              </a:rPr>
              <a:t>      </a:t>
            </a:r>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Gần</a:t>
            </a:r>
            <a:r>
              <a:rPr lang="vi-VN" sz="2800" dirty="0">
                <a:latin typeface="Times" panose="02020603050405020304" pitchFamily="18" charset="0"/>
                <a:cs typeface="Times" panose="02020603050405020304" pitchFamily="18" charset="0"/>
              </a:rPr>
              <a:t> như đêm </a:t>
            </a:r>
            <a:r>
              <a:rPr lang="vi-VN" sz="2800" dirty="0" err="1">
                <a:latin typeface="Times" panose="02020603050405020304" pitchFamily="18" charset="0"/>
                <a:cs typeface="Times" panose="02020603050405020304" pitchFamily="18" charset="0"/>
              </a:rPr>
              <a:t>nào</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cũng</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giò</a:t>
            </a:r>
            <a:r>
              <a:rPr lang="vi-VN" sz="2800" dirty="0">
                <a:latin typeface="Times" panose="02020603050405020304" pitchFamily="18" charset="0"/>
                <a:cs typeface="Times" panose="02020603050405020304" pitchFamily="18" charset="0"/>
              </a:rPr>
              <a:t>…ò…ò…!”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kéo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dài</a:t>
            </a:r>
            <a:r>
              <a:rPr lang="vi-VN" sz="2800" dirty="0">
                <a:latin typeface="Times" panose="02020603050405020304" pitchFamily="18" charset="0"/>
                <a:cs typeface="Times" panose="02020603050405020304" pitchFamily="18" charset="0"/>
              </a:rPr>
              <a:t> trong đêm khuya </a:t>
            </a:r>
            <a:r>
              <a:rPr lang="vi-VN" sz="2800" dirty="0" err="1">
                <a:latin typeface="Times" panose="02020603050405020304" pitchFamily="18" charset="0"/>
                <a:cs typeface="Times" panose="02020603050405020304" pitchFamily="18" charset="0"/>
              </a:rPr>
              <a:t>tĩnh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mịch</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buồn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não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ruột</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Rồi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đêm, </a:t>
            </a:r>
            <a:r>
              <a:rPr lang="vi-VN" sz="2800" dirty="0" err="1">
                <a:latin typeface="Times" panose="02020603050405020304" pitchFamily="18" charset="0"/>
                <a:cs typeface="Times" panose="02020603050405020304" pitchFamily="18" charset="0"/>
              </a:rPr>
              <a:t>vừa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thiếp</a:t>
            </a:r>
            <a:r>
              <a:rPr lang="vi-VN" sz="2800" dirty="0">
                <a:latin typeface="Times" panose="02020603050405020304" pitchFamily="18" charset="0"/>
                <a:cs typeface="Times" panose="02020603050405020304" pitchFamily="18" charset="0"/>
              </a:rPr>
              <a:t> đi, tôi </a:t>
            </a:r>
            <a:r>
              <a:rPr lang="vi-VN" sz="2800" dirty="0" err="1">
                <a:latin typeface="Times" panose="02020603050405020304" pitchFamily="18" charset="0"/>
                <a:cs typeface="Times" panose="02020603050405020304" pitchFamily="18" charset="0"/>
              </a:rPr>
              <a:t>bỗng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giật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mình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vì</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những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la: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đầu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hẻm</a:t>
            </a:r>
            <a:r>
              <a:rPr lang="vi-VN" sz="2800" dirty="0">
                <a:latin typeface="Times" panose="02020603050405020304" pitchFamily="18" charset="0"/>
                <a:cs typeface="Times" panose="02020603050405020304" pitchFamily="18" charset="0"/>
              </a:rPr>
              <a:t> đang </a:t>
            </a:r>
            <a:r>
              <a:rPr lang="vi-VN" sz="2800" dirty="0" err="1">
                <a:latin typeface="Times" panose="02020603050405020304" pitchFamily="18" charset="0"/>
                <a:cs typeface="Times" panose="02020603050405020304" pitchFamily="18" charset="0"/>
              </a:rPr>
              <a:t>bốc</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kêu </a:t>
            </a:r>
            <a:r>
              <a:rPr lang="vi-VN" sz="2800" dirty="0" err="1">
                <a:latin typeface="Times" panose="02020603050405020304" pitchFamily="18" charset="0"/>
                <a:cs typeface="Times" panose="02020603050405020304" pitchFamily="18" charset="0"/>
              </a:rPr>
              <a:t>cứu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thảm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lại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bóng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cao, </a:t>
            </a:r>
            <a:r>
              <a:rPr lang="vi-VN" sz="2800" dirty="0" err="1">
                <a:latin typeface="Times" panose="02020603050405020304" pitchFamily="18" charset="0"/>
                <a:cs typeface="Times" panose="02020603050405020304" pitchFamily="18" charset="0"/>
              </a:rPr>
              <a:t>gầy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khiễng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tới</a:t>
            </a:r>
            <a:r>
              <a:rPr lang="vi-VN" sz="2800" dirty="0">
                <a:latin typeface="Times" panose="02020603050405020304" pitchFamily="18" charset="0"/>
                <a:cs typeface="Times" panose="02020603050405020304" pitchFamily="18" charset="0"/>
              </a:rPr>
              <a:t> 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xô </a:t>
            </a:r>
            <a:r>
              <a:rPr lang="vi-VN" sz="2800" dirty="0" err="1">
                <a:latin typeface="Times" panose="02020603050405020304" pitchFamily="18" charset="0"/>
                <a:cs typeface="Times" panose="02020603050405020304" pitchFamily="18" charset="0"/>
              </a:rPr>
              <a:t>cánh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đổ</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rầm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vọt</a:t>
            </a:r>
            <a:r>
              <a:rPr lang="vi-VN" sz="2800" dirty="0">
                <a:latin typeface="Times" panose="02020603050405020304" pitchFamily="18" charset="0"/>
                <a:cs typeface="Times" panose="02020603050405020304" pitchFamily="18" charset="0"/>
              </a:rPr>
              <a:t> ra, khung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xuống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khói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bụi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mù</a:t>
            </a:r>
            <a:r>
              <a:rPr lang="vi-VN" sz="2800" dirty="0">
                <a:latin typeface="Times" panose="02020603050405020304" pitchFamily="18" charset="0"/>
                <a:cs typeface="Times" panose="02020603050405020304" pitchFamily="18" charset="0"/>
              </a:rPr>
              <a:t>…</a:t>
            </a:r>
            <a:endParaRPr lang="vi-VN" sz="2800" dirty="0">
              <a:latin typeface="Calibri" panose="020F0502020204030204" pitchFamily="34" charset="0"/>
              <a:cs typeface="Calibri" panose="020F0502020204030204" pitchFamily="34" charset="0"/>
            </a:endParaRP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9779264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latin typeface="Pattaya" panose="00000500000000000000" pitchFamily="2" charset="-34"/>
              <a:cs typeface="Pattaya" panose="00000500000000000000" pitchFamily="2" charset="-34"/>
            </a:endParaRPr>
          </a:p>
          <a:p>
            <a:pPr algn="just"/>
            <a:r>
              <a:rPr lang="vi-VN" sz="2700" dirty="0">
                <a:latin typeface="Calibri" panose="020F0502020204030204" pitchFamily="34" charset="0"/>
                <a:cs typeface="Calibri" panose="020F0502020204030204" pitchFamily="34" charset="0"/>
              </a:rPr>
              <a:t>      </a:t>
            </a:r>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vẫn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bóng</a:t>
            </a:r>
            <a:r>
              <a:rPr lang="vi-VN" sz="2700" dirty="0">
                <a:latin typeface="Times" panose="02020603050405020304" pitchFamily="18" charset="0"/>
                <a:cs typeface="Times" panose="02020603050405020304" pitchFamily="18" charset="0"/>
              </a:rPr>
              <a:t> cao,</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gầy</a:t>
            </a:r>
            <a:r>
              <a:rPr lang="en-US" sz="2700" dirty="0">
                <a:latin typeface="Times" panose="02020603050405020304" pitchFamily="18" charset="0"/>
                <a:cs typeface="Times" panose="02020603050405020304" pitchFamily="18" charset="0"/>
              </a:rPr>
              <a: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khiễng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lom khom như đang che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vật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phóng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thẳng</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đường</a:t>
            </a:r>
            <a:r>
              <a:rPr lang="vi-VN" sz="2700" dirty="0">
                <a:latin typeface="Times" panose="02020603050405020304" pitchFamily="18" charset="0"/>
                <a:cs typeface="Times" panose="02020603050405020304" pitchFamily="18" charset="0"/>
              </a:rPr>
              <a:t>. Qua </a:t>
            </a:r>
            <a:r>
              <a:rPr lang="vi-VN" sz="2700" dirty="0" err="1">
                <a:latin typeface="Times" panose="02020603050405020304" pitchFamily="18" charset="0"/>
                <a:cs typeface="Times" panose="02020603050405020304" pitchFamily="18" charset="0"/>
              </a:rPr>
              <a:t>khỏi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quỵ</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cây </a:t>
            </a:r>
            <a:r>
              <a:rPr lang="vi-VN" sz="2700" dirty="0" err="1">
                <a:latin typeface="Times" panose="02020603050405020304" pitchFamily="18" charset="0"/>
                <a:cs typeface="Times" panose="02020603050405020304" pitchFamily="18" charset="0"/>
              </a:rPr>
              <a:t>rầm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sập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xuống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xô </a:t>
            </a:r>
            <a:r>
              <a:rPr lang="vi-VN" sz="2700" dirty="0" err="1">
                <a:latin typeface="Times" panose="02020603050405020304" pitchFamily="18" charset="0"/>
                <a:cs typeface="Times" panose="02020603050405020304" pitchFamily="18" charset="0"/>
              </a:rPr>
              <a:t>đến</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vì</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bọc</a:t>
            </a:r>
            <a:r>
              <a:rPr lang="vi-VN" sz="2700" dirty="0">
                <a:latin typeface="Times" panose="02020603050405020304" pitchFamily="18" charset="0"/>
                <a:cs typeface="Times" panose="02020603050405020304" pitchFamily="18" charset="0"/>
              </a:rPr>
              <a:t> chăn </a:t>
            </a:r>
            <a:r>
              <a:rPr lang="vi-VN" sz="2700" dirty="0" err="1">
                <a:latin typeface="Times" panose="02020603050405020304" pitchFamily="18" charset="0"/>
                <a:cs typeface="Times" panose="02020603050405020304" pitchFamily="18" charset="0"/>
              </a:rPr>
              <a:t>còn</a:t>
            </a:r>
            <a:r>
              <a:rPr lang="vi-VN" sz="2700" dirty="0">
                <a:latin typeface="Times" panose="02020603050405020304" pitchFamily="18" charset="0"/>
                <a:cs typeface="Times" panose="02020603050405020304" pitchFamily="18" charset="0"/>
              </a:rPr>
              <a:t> vương </a:t>
            </a:r>
            <a:r>
              <a:rPr lang="vi-VN" sz="2700" dirty="0" err="1">
                <a:latin typeface="Times" panose="02020603050405020304" pitchFamily="18" charset="0"/>
                <a:cs typeface="Times" panose="02020603050405020304" pitchFamily="18" charset="0"/>
              </a:rPr>
              <a:t>khói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đang ôm khư </a:t>
            </a:r>
            <a:r>
              <a:rPr lang="vi-VN" sz="2700" dirty="0" err="1">
                <a:latin typeface="Times" panose="02020603050405020304" pitchFamily="18" charset="0"/>
                <a:cs typeface="Times" panose="02020603050405020304" pitchFamily="18" charset="0"/>
              </a:rPr>
              <a:t>khư</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đứa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mặt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mày</a:t>
            </a:r>
            <a:r>
              <a:rPr lang="vi-VN" sz="2700" dirty="0">
                <a:latin typeface="Times" panose="02020603050405020304" pitchFamily="18" charset="0"/>
                <a:cs typeface="Times" panose="02020603050405020304" pitchFamily="18" charset="0"/>
              </a:rPr>
              <a:t> đen </a:t>
            </a:r>
            <a:r>
              <a:rPr lang="vi-VN" sz="2700" dirty="0" err="1">
                <a:latin typeface="Times" panose="02020603050405020304" pitchFamily="18" charset="0"/>
                <a:cs typeface="Times" panose="02020603050405020304" pitchFamily="18" charset="0"/>
              </a:rPr>
              <a:t>nhẻm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thất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khóc</a:t>
            </a:r>
            <a:r>
              <a:rPr lang="vi-VN" sz="2700" dirty="0">
                <a:latin typeface="Times" panose="02020603050405020304" pitchFamily="18" charset="0"/>
                <a:cs typeface="Times" panose="02020603050405020304" pitchFamily="18" charset="0"/>
              </a:rPr>
              <a:t> không </a:t>
            </a:r>
            <a:r>
              <a:rPr lang="vi-VN" sz="2700" dirty="0" err="1">
                <a:latin typeface="Times" panose="02020603050405020304" pitchFamily="18" charset="0"/>
                <a:cs typeface="Times" panose="02020603050405020304" pitchFamily="18" charset="0"/>
              </a:rPr>
              <a:t>thành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tiếng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khiêng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đàn</a:t>
            </a:r>
            <a:r>
              <a:rPr lang="vi-VN" sz="2700" dirty="0">
                <a:latin typeface="Times" panose="02020603050405020304" pitchFamily="18" charset="0"/>
                <a:cs typeface="Times" panose="02020603050405020304" pitchFamily="18" charset="0"/>
              </a:rPr>
              <a:t> ông ra xa.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mềm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nhũn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cho anh. Ai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thảng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thốt</a:t>
            </a:r>
            <a:r>
              <a:rPr lang="vi-VN" sz="2700" dirty="0">
                <a:latin typeface="Times" panose="02020603050405020304" pitchFamily="18" charset="0"/>
                <a:cs typeface="Times" panose="02020603050405020304" pitchFamily="18" charset="0"/>
              </a:rPr>
              <a:t> kêu: “Ô… </a:t>
            </a:r>
            <a:r>
              <a:rPr lang="vi-VN" sz="2700" dirty="0" err="1">
                <a:latin typeface="Times" panose="02020603050405020304" pitchFamily="18" charset="0"/>
                <a:cs typeface="Times" panose="02020603050405020304" pitchFamily="18" charset="0"/>
              </a:rPr>
              <a:t>này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cứng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ngắc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của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giơ lên: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gỗ</a:t>
            </a:r>
            <a:r>
              <a:rPr lang="en-US" sz="2700" dirty="0">
                <a:latin typeface="Times" panose="02020603050405020304" pitchFamily="18" charset="0"/>
                <a:cs typeface="Times" panose="02020603050405020304" pitchFamily="18" charset="0"/>
              </a:rPr>
              <a:t>!</a:t>
            </a:r>
            <a:endParaRPr lang="vi-VN" sz="2700" dirty="0">
              <a:latin typeface="Times" panose="02020603050405020304" pitchFamily="18" charset="0"/>
              <a:cs typeface="Times" panose="02020603050405020304" pitchFamily="18" charset="0"/>
            </a:endParaRP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lần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tìm</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tích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Anh công an </a:t>
            </a:r>
            <a:r>
              <a:rPr lang="en-US" sz="2700" dirty="0" err="1">
                <a:latin typeface="Times" panose="02020603050405020304" pitchFamily="18" charset="0"/>
                <a:cs typeface="Times" panose="02020603050405020304" pitchFamily="18" charset="0"/>
              </a:rPr>
              <a:t>lấy</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túi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mớ</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tờ</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khi </a:t>
            </a:r>
            <a:r>
              <a:rPr lang="vi-VN" sz="2700" dirty="0" err="1">
                <a:latin typeface="Times" panose="02020603050405020304" pitchFamily="18" charset="0"/>
                <a:cs typeface="Times" panose="02020603050405020304" pitchFamily="18" charset="0"/>
              </a:rPr>
              <a:t>thấy</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xấp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tấm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thẻ</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Bấy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giờ</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mới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để</a:t>
            </a:r>
            <a:r>
              <a:rPr lang="vi-VN" sz="2700" dirty="0">
                <a:latin typeface="Times" panose="02020603050405020304" pitchFamily="18" charset="0"/>
                <a:cs typeface="Times" panose="02020603050405020304" pitchFamily="18" charset="0"/>
              </a:rPr>
              <a:t> ý </a:t>
            </a:r>
            <a:r>
              <a:rPr lang="en-US"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đạp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nằm</a:t>
            </a:r>
            <a:r>
              <a:rPr lang="vi-VN" sz="2700" dirty="0">
                <a:latin typeface="Times" panose="02020603050405020304" pitchFamily="18" charset="0"/>
                <a:cs typeface="Times" panose="02020603050405020304" pitchFamily="18" charset="0"/>
              </a:rPr>
              <a:t> lăn </a:t>
            </a:r>
            <a:r>
              <a:rPr lang="vi-VN" sz="2700" dirty="0" err="1">
                <a:latin typeface="Times" panose="02020603050405020304" pitchFamily="18" charset="0"/>
                <a:cs typeface="Times" panose="02020603050405020304" pitchFamily="18" charset="0"/>
              </a:rPr>
              <a:t>lóc</a:t>
            </a:r>
            <a:r>
              <a:rPr lang="vi-VN" sz="2700" dirty="0">
                <a:latin typeface="Times" panose="02020603050405020304" pitchFamily="18" charset="0"/>
                <a:cs typeface="Times" panose="02020603050405020304" pitchFamily="18" charset="0"/>
              </a:rPr>
              <a:t> ở </a:t>
            </a:r>
            <a:r>
              <a:rPr lang="vi-VN" sz="2700" dirty="0" err="1">
                <a:latin typeface="Times" panose="02020603050405020304" pitchFamily="18" charset="0"/>
                <a:cs typeface="Times" panose="02020603050405020304" pitchFamily="18" charset="0"/>
              </a:rPr>
              <a:t>góc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tường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những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tóe</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Chính</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phát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hiện</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đám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cháy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động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gia </a:t>
            </a:r>
            <a:r>
              <a:rPr lang="vi-VN" sz="2700" dirty="0" err="1">
                <a:latin typeface="Times" panose="02020603050405020304" pitchFamily="18" charset="0"/>
                <a:cs typeface="Times" panose="02020603050405020304" pitchFamily="18" charset="0"/>
              </a:rPr>
              <a:t>đình</a:t>
            </a:r>
            <a:r>
              <a:rPr lang="vi-VN"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lúc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ào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đi</a:t>
            </a:r>
            <a:r>
              <a:rPr lang="en-US"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a:latin typeface="Calibri" panose="020F0502020204030204" pitchFamily="34" charset="0"/>
                <a:cs typeface="Calibri" panose="020F0502020204030204" pitchFamily="34" charset="0"/>
              </a:rPr>
              <a:t>Theo </a:t>
            </a:r>
            <a:r>
              <a:rPr lang="en-US" sz="2700" dirty="0">
                <a:latin typeface="Calibri" panose="020F0502020204030204" pitchFamily="34" charset="0"/>
                <a:cs typeface="Calibri" panose="020F0502020204030204" pitchFamily="34" charset="0"/>
              </a:rPr>
              <a:t>Nguyễn Lê </a:t>
            </a:r>
            <a:r>
              <a:rPr lang="en-US" sz="2700" dirty="0" err="1">
                <a:latin typeface="Calibri" panose="020F0502020204030204" pitchFamily="34" charset="0"/>
                <a:cs typeface="Calibri" panose="020F0502020204030204" pitchFamily="34" charset="0"/>
              </a:rPr>
              <a:t>Tín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Nhân</a:t>
            </a:r>
            <a:endParaRPr lang="vi-VN"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3115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Calibri" panose="020F0502020204030204" pitchFamily="34" charset="0"/>
                  <a:cs typeface="Calibri" panose="020F0502020204030204" pitchFamily="34" charset="0"/>
                </a:rPr>
                <a:t>Gần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như</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buồn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ruột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đêm</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khói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bụi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mịt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mù</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nhà</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chân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gỗ</a:t>
              </a:r>
              <a:r>
                <a:rPr lang="en-US" sz="3200" dirty="0">
                  <a:solidFill>
                    <a:srgbClr val="002060"/>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còn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lại</a:t>
              </a:r>
              <a:r>
                <a:rPr lang="en-US" sz="3200" dirty="0">
                  <a:solidFill>
                    <a:srgbClr val="002060"/>
                  </a:solidFill>
                  <a:latin typeface="Calibri" panose="020F0502020204030204" pitchFamily="34" charset="0"/>
                  <a:cs typeface="Calibri" panose="020F0502020204030204" pitchFamily="34"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Chia đoạn</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3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2919</TotalTime>
  <Words>2187</Words>
  <Application>Microsoft Office PowerPoint</Application>
  <PresentationFormat>Widescreen</PresentationFormat>
  <Paragraphs>149</Paragraphs>
  <Slides>33</Slides>
  <Notes>1</Notes>
  <HiddenSlides>4</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#9Slide07 SVNSmirk</vt:lpstr>
      <vt:lpstr>Arial</vt:lpstr>
      <vt:lpstr>Times</vt:lpstr>
      <vt:lpstr>#9Slide03 Ample</vt:lpstr>
      <vt:lpstr>FZHei-B01S</vt:lpstr>
      <vt:lpstr>Pattaya</vt:lpstr>
      <vt:lpstr>#9Slide04 VogaRegular</vt:lpstr>
      <vt:lpstr>Calibri</vt:lpstr>
      <vt:lpstr>字魂66号-仔仔体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Nguyen Thu Hien</cp:lastModifiedBy>
  <cp:revision>223</cp:revision>
  <dcterms:created xsi:type="dcterms:W3CDTF">2021-03-19T08:33:11Z</dcterms:created>
  <dcterms:modified xsi:type="dcterms:W3CDTF">2022-01-17T14:48:33Z</dcterms:modified>
</cp:coreProperties>
</file>