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wav"/>
  <Default Extension="wdp" ContentType="image/vnd.ms-photo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8" r:id="rId3"/>
    <p:sldId id="259" r:id="rId4"/>
    <p:sldId id="264" r:id="rId5"/>
    <p:sldId id="260" r:id="rId6"/>
    <p:sldId id="265" r:id="rId7"/>
    <p:sldId id="267" r:id="rId8"/>
    <p:sldId id="268" r:id="rId9"/>
    <p:sldId id="270" r:id="rId10"/>
    <p:sldId id="272" r:id="rId11"/>
    <p:sldId id="274" r:id="rId12"/>
    <p:sldId id="27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671" autoAdjust="0"/>
  </p:normalViewPr>
  <p:slideViewPr>
    <p:cSldViewPr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352298-AB60-41FF-84E5-83161BFAC844}" type="datetimeFigureOut">
              <a:rPr lang="en-US" smtClean="0"/>
              <a:t>22/9/2021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DBA78C-4F4B-40B6-86AD-B96D735E8E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62946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6DBA78C-4F4B-40B6-86AD-B96D735E8E4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8271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22/9/2021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3142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22/9/2021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450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22/9/2021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708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22/9/2021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2067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22/9/2021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2182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22/9/2021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335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22/9/2021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3115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22/9/2021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7283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22/9/2021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6998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22/9/2021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3525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74C5A-58DC-4434-AF7C-23B89C88D083}" type="datetimeFigureOut">
              <a:rPr lang="en-US" smtClean="0"/>
              <a:t>22/9/2021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66265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A74C5A-58DC-4434-AF7C-23B89C88D083}" type="datetimeFigureOut">
              <a:rPr lang="en-US" smtClean="0"/>
              <a:t>22/9/2021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892CE5-6DB1-42BA-9C44-E7A5668CAB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1926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20.wmf"/><Relationship Id="rId4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gi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13" Type="http://schemas.openxmlformats.org/officeDocument/2006/relationships/image" Target="../media/image7.wmf"/><Relationship Id="rId3" Type="http://schemas.openxmlformats.org/officeDocument/2006/relationships/image" Target="../media/image2.jpg"/><Relationship Id="rId7" Type="http://schemas.openxmlformats.org/officeDocument/2006/relationships/image" Target="../media/image4.wmf"/><Relationship Id="rId12" Type="http://schemas.openxmlformats.org/officeDocument/2006/relationships/oleObject" Target="../embeddings/oleObject5.bin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8.xml"/><Relationship Id="rId6" Type="http://schemas.openxmlformats.org/officeDocument/2006/relationships/oleObject" Target="../embeddings/oleObject2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5" Type="http://schemas.openxmlformats.org/officeDocument/2006/relationships/image" Target="../media/image8.wmf"/><Relationship Id="rId10" Type="http://schemas.openxmlformats.org/officeDocument/2006/relationships/oleObject" Target="../embeddings/oleObject4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6.bin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810000" y="2209800"/>
            <a:ext cx="24384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TOÁN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2438400" y="3048000"/>
            <a:ext cx="430805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 err="1">
                <a:solidFill>
                  <a:srgbClr val="FF0000"/>
                </a:solidFill>
              </a:rPr>
              <a:t>Luyện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tập</a:t>
            </a:r>
            <a:r>
              <a:rPr lang="en-US" sz="4400" dirty="0">
                <a:solidFill>
                  <a:srgbClr val="FF0000"/>
                </a:solidFill>
              </a:rPr>
              <a:t> </a:t>
            </a:r>
            <a:r>
              <a:rPr lang="en-US" sz="4400" dirty="0" err="1">
                <a:solidFill>
                  <a:srgbClr val="FF0000"/>
                </a:solidFill>
              </a:rPr>
              <a:t>chung</a:t>
            </a:r>
            <a:endParaRPr lang="en-US" sz="4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0185691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AutoShape 27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8589963" y="6365875"/>
            <a:ext cx="711200" cy="588963"/>
          </a:xfrm>
          <a:prstGeom prst="actionButtonBackPrevious">
            <a:avLst/>
          </a:prstGeom>
          <a:solidFill>
            <a:srgbClr val="FF6600"/>
          </a:solidFill>
          <a:ln w="9525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marL="457200" indent="-457200" algn="ctr" defTabSz="457200">
              <a:buFont typeface="Wingdings" pitchFamily="2" charset="2"/>
              <a:buChar char="Ø"/>
            </a:pPr>
            <a:endParaRPr lang="vi-VN" sz="2800" b="1"/>
          </a:p>
        </p:txBody>
      </p:sp>
      <p:sp>
        <p:nvSpPr>
          <p:cNvPr id="209956" name="Text Box 36"/>
          <p:cNvSpPr txBox="1">
            <a:spLocks noChangeArrowheads="1"/>
          </p:cNvSpPr>
          <p:nvPr/>
        </p:nvSpPr>
        <p:spPr bwMode="auto">
          <a:xfrm>
            <a:off x="1905000" y="1447800"/>
            <a:ext cx="5486400" cy="381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0" bIns="0"/>
          <a:lstStyle>
            <a:lvl1pPr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>
              <a:buFont typeface="Wingdings" pitchFamily="2" charset="2"/>
              <a:buNone/>
            </a:pPr>
            <a:r>
              <a:rPr lang="en-US" sz="2400" b="1" u="sng" dirty="0" err="1">
                <a:solidFill>
                  <a:srgbClr val="00B0F0"/>
                </a:solidFill>
              </a:rPr>
              <a:t>Bài</a:t>
            </a:r>
            <a:r>
              <a:rPr lang="en-US" sz="2400" b="1" u="sng" dirty="0">
                <a:solidFill>
                  <a:srgbClr val="00B0F0"/>
                </a:solidFill>
              </a:rPr>
              <a:t> </a:t>
            </a:r>
            <a:r>
              <a:rPr lang="en-US" sz="2400" b="1" u="sng" dirty="0" err="1">
                <a:solidFill>
                  <a:srgbClr val="00B0F0"/>
                </a:solidFill>
              </a:rPr>
              <a:t>giải</a:t>
            </a:r>
            <a:endParaRPr lang="en-US" sz="2400" b="1" u="sng" dirty="0">
              <a:solidFill>
                <a:srgbClr val="00B0F0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 err="1">
                <a:solidFill>
                  <a:srgbClr val="003399"/>
                </a:solidFill>
              </a:rPr>
              <a:t>Độ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dài</a:t>
            </a:r>
            <a:r>
              <a:rPr lang="en-US" sz="2400" b="1" dirty="0">
                <a:solidFill>
                  <a:srgbClr val="003399"/>
                </a:solidFill>
              </a:rPr>
              <a:t>       </a:t>
            </a:r>
            <a:r>
              <a:rPr lang="en-US" sz="2400" b="1" dirty="0" err="1">
                <a:solidFill>
                  <a:srgbClr val="003399"/>
                </a:solidFill>
              </a:rPr>
              <a:t>quãng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đường</a:t>
            </a:r>
            <a:r>
              <a:rPr lang="en-US" sz="2400" b="1" dirty="0">
                <a:solidFill>
                  <a:srgbClr val="003399"/>
                </a:solidFill>
              </a:rPr>
              <a:t> AB </a:t>
            </a:r>
            <a:r>
              <a:rPr lang="en-US" sz="2400" b="1" dirty="0" err="1">
                <a:solidFill>
                  <a:srgbClr val="003399"/>
                </a:solidFill>
              </a:rPr>
              <a:t>là</a:t>
            </a:r>
            <a:r>
              <a:rPr lang="en-US" sz="2400" b="1" dirty="0">
                <a:solidFill>
                  <a:srgbClr val="003399"/>
                </a:solidFill>
              </a:rPr>
              <a:t>:</a:t>
            </a:r>
          </a:p>
          <a:p>
            <a:pPr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>
                <a:solidFill>
                  <a:srgbClr val="003399"/>
                </a:solidFill>
              </a:rPr>
              <a:t>      12 : 3 = 4 (km)</a:t>
            </a:r>
          </a:p>
          <a:p>
            <a:pPr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 err="1">
                <a:solidFill>
                  <a:srgbClr val="003399"/>
                </a:solidFill>
              </a:rPr>
              <a:t>Độ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dài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quãng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đường</a:t>
            </a:r>
            <a:r>
              <a:rPr lang="en-US" sz="2400" b="1" dirty="0">
                <a:solidFill>
                  <a:srgbClr val="003399"/>
                </a:solidFill>
              </a:rPr>
              <a:t> AB </a:t>
            </a:r>
            <a:r>
              <a:rPr lang="en-US" sz="2400" b="1" dirty="0" err="1">
                <a:solidFill>
                  <a:srgbClr val="003399"/>
                </a:solidFill>
              </a:rPr>
              <a:t>là</a:t>
            </a:r>
            <a:r>
              <a:rPr lang="en-US" sz="2400" b="1" dirty="0">
                <a:solidFill>
                  <a:srgbClr val="003399"/>
                </a:solidFill>
              </a:rPr>
              <a:t>:</a:t>
            </a:r>
          </a:p>
          <a:p>
            <a:pPr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>
                <a:solidFill>
                  <a:srgbClr val="003399"/>
                </a:solidFill>
              </a:rPr>
              <a:t>      4 x 10 = 40 (km)</a:t>
            </a:r>
          </a:p>
          <a:p>
            <a:pPr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eaLnBrk="1" hangingPunct="1">
              <a:buFont typeface="Wingdings" pitchFamily="2" charset="2"/>
              <a:buNone/>
            </a:pPr>
            <a:r>
              <a:rPr lang="en-US" sz="2400" b="1" dirty="0">
                <a:solidFill>
                  <a:srgbClr val="003399"/>
                </a:solidFill>
              </a:rPr>
              <a:t>                 </a:t>
            </a:r>
            <a:r>
              <a:rPr lang="en-US" sz="2400" b="1" dirty="0" err="1">
                <a:solidFill>
                  <a:srgbClr val="003399"/>
                </a:solidFill>
              </a:rPr>
              <a:t>Đáp</a:t>
            </a:r>
            <a:r>
              <a:rPr lang="en-US" sz="2400" b="1" dirty="0">
                <a:solidFill>
                  <a:srgbClr val="003399"/>
                </a:solidFill>
              </a:rPr>
              <a:t> </a:t>
            </a:r>
            <a:r>
              <a:rPr lang="en-US" sz="2400" b="1" dirty="0" err="1">
                <a:solidFill>
                  <a:srgbClr val="003399"/>
                </a:solidFill>
              </a:rPr>
              <a:t>số</a:t>
            </a:r>
            <a:r>
              <a:rPr lang="en-US" sz="2400" b="1" dirty="0">
                <a:solidFill>
                  <a:srgbClr val="003399"/>
                </a:solidFill>
              </a:rPr>
              <a:t>: 40 km</a:t>
            </a:r>
          </a:p>
          <a:p>
            <a:pPr algn="just"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algn="just" eaLnBrk="1" hangingPunct="1">
              <a:buFont typeface="Wingdings" pitchFamily="2" charset="2"/>
              <a:buNone/>
            </a:pPr>
            <a:endParaRPr lang="en-US" sz="2400" b="1" dirty="0">
              <a:solidFill>
                <a:srgbClr val="003399"/>
              </a:solidFill>
            </a:endParaRPr>
          </a:p>
          <a:p>
            <a:pPr algn="just" eaLnBrk="1" hangingPunct="1">
              <a:lnSpc>
                <a:spcPct val="120000"/>
              </a:lnSpc>
              <a:buFont typeface="Wingdings" pitchFamily="2" charset="2"/>
              <a:buNone/>
            </a:pPr>
            <a:r>
              <a:rPr lang="en-US" sz="2400" b="1" dirty="0">
                <a:solidFill>
                  <a:srgbClr val="003399"/>
                </a:solidFill>
              </a:rPr>
              <a:t>	</a:t>
            </a:r>
          </a:p>
        </p:txBody>
      </p:sp>
      <p:sp>
        <p:nvSpPr>
          <p:cNvPr id="209958" name="Rectangle 38"/>
          <p:cNvSpPr>
            <a:spLocks noChangeArrowheads="1"/>
          </p:cNvSpPr>
          <p:nvPr/>
        </p:nvSpPr>
        <p:spPr bwMode="auto">
          <a:xfrm>
            <a:off x="228600" y="762000"/>
            <a:ext cx="80010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 anchorCtr="1"/>
          <a:lstStyle/>
          <a:p>
            <a:pPr algn="ctr"/>
            <a:r>
              <a:rPr lang="en-US" sz="2800" b="1" dirty="0" err="1"/>
              <a:t>Hỏi</a:t>
            </a:r>
            <a:r>
              <a:rPr lang="en-US" sz="2800" b="1" dirty="0"/>
              <a:t> </a:t>
            </a:r>
            <a:r>
              <a:rPr lang="en-US" sz="2800" b="1" dirty="0" err="1"/>
              <a:t>quãng</a:t>
            </a:r>
            <a:r>
              <a:rPr lang="en-US" sz="2800" b="1" dirty="0"/>
              <a:t> </a:t>
            </a:r>
            <a:r>
              <a:rPr lang="en-US" sz="2800" b="1" dirty="0" err="1"/>
              <a:t>đường</a:t>
            </a:r>
            <a:r>
              <a:rPr lang="en-US" sz="2800" b="1" dirty="0"/>
              <a:t> AB </a:t>
            </a:r>
            <a:r>
              <a:rPr lang="en-US" sz="2800" b="1" dirty="0" err="1"/>
              <a:t>dài</a:t>
            </a:r>
            <a:r>
              <a:rPr lang="en-US" sz="2800" b="1" dirty="0"/>
              <a:t> </a:t>
            </a:r>
            <a:r>
              <a:rPr lang="en-US" sz="2800" b="1" dirty="0" err="1"/>
              <a:t>bao</a:t>
            </a:r>
            <a:r>
              <a:rPr lang="en-US" sz="2800" b="1" dirty="0"/>
              <a:t> </a:t>
            </a:r>
            <a:r>
              <a:rPr lang="en-US" sz="2800" b="1" dirty="0" err="1"/>
              <a:t>nhiêu</a:t>
            </a:r>
            <a:r>
              <a:rPr lang="en-US" sz="2800" b="1" dirty="0"/>
              <a:t> </a:t>
            </a:r>
            <a:r>
              <a:rPr lang="en-US" sz="2800" b="1" dirty="0" err="1"/>
              <a:t>ki-lô-mét</a:t>
            </a:r>
            <a:r>
              <a:rPr lang="en-US" sz="2800" b="1" dirty="0"/>
              <a:t>?</a:t>
            </a:r>
          </a:p>
        </p:txBody>
      </p:sp>
      <p:sp>
        <p:nvSpPr>
          <p:cNvPr id="207874" name="Rectangle 2" descr="Green marble"/>
          <p:cNvSpPr>
            <a:spLocks noChangeArrowheads="1"/>
          </p:cNvSpPr>
          <p:nvPr/>
        </p:nvSpPr>
        <p:spPr bwMode="auto">
          <a:xfrm>
            <a:off x="228600" y="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3200" b="1" dirty="0" err="1">
                <a:solidFill>
                  <a:srgbClr val="0000FF"/>
                </a:solidFill>
              </a:rPr>
              <a:t>Bài</a:t>
            </a:r>
            <a:r>
              <a:rPr lang="en-US" sz="3200" b="1" dirty="0">
                <a:solidFill>
                  <a:srgbClr val="0000FF"/>
                </a:solidFill>
              </a:rPr>
              <a:t> 5: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2800" b="1" dirty="0" err="1"/>
              <a:t>Biết</a:t>
            </a:r>
            <a:r>
              <a:rPr lang="en-US" sz="2800" b="1" dirty="0"/>
              <a:t>      </a:t>
            </a:r>
            <a:r>
              <a:rPr lang="en-US" sz="2800" b="1" dirty="0" err="1"/>
              <a:t>quãng</a:t>
            </a:r>
            <a:r>
              <a:rPr lang="en-US" sz="2800" b="1" dirty="0"/>
              <a:t> </a:t>
            </a:r>
            <a:r>
              <a:rPr lang="en-US" sz="2800" b="1" dirty="0" err="1"/>
              <a:t>đường</a:t>
            </a:r>
            <a:r>
              <a:rPr lang="en-US" sz="2800" b="1" dirty="0"/>
              <a:t> AB </a:t>
            </a:r>
            <a:r>
              <a:rPr lang="en-US" sz="2800" b="1" dirty="0" err="1"/>
              <a:t>dài</a:t>
            </a:r>
            <a:r>
              <a:rPr lang="en-US" sz="2800" b="1" dirty="0"/>
              <a:t> 12km. 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>
            <a:off x="3071552" y="2057400"/>
            <a:ext cx="457200" cy="730250"/>
            <a:chOff x="1678" y="1182"/>
            <a:chExt cx="330" cy="460"/>
          </a:xfrm>
        </p:grpSpPr>
        <p:sp>
          <p:nvSpPr>
            <p:cNvPr id="15372" name="Text Box 9"/>
            <p:cNvSpPr txBox="1">
              <a:spLocks noChangeArrowheads="1"/>
            </p:cNvSpPr>
            <p:nvPr/>
          </p:nvSpPr>
          <p:spPr bwMode="auto">
            <a:xfrm>
              <a:off x="1679" y="1182"/>
              <a:ext cx="329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</a:rPr>
                <a:t>1</a:t>
              </a:r>
            </a:p>
          </p:txBody>
        </p:sp>
        <p:sp>
          <p:nvSpPr>
            <p:cNvPr id="15373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5374" name="Text Box 11"/>
            <p:cNvSpPr txBox="1">
              <a:spLocks noChangeArrowheads="1"/>
            </p:cNvSpPr>
            <p:nvPr/>
          </p:nvSpPr>
          <p:spPr bwMode="auto">
            <a:xfrm>
              <a:off x="1678" y="1412"/>
              <a:ext cx="3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</a:rPr>
                <a:t>10</a:t>
              </a:r>
            </a:p>
          </p:txBody>
        </p:sp>
      </p:grp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2098275"/>
              </p:ext>
            </p:extLst>
          </p:nvPr>
        </p:nvGraphicFramePr>
        <p:xfrm>
          <a:off x="1905000" y="0"/>
          <a:ext cx="541338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3040" imgH="393480" progId="Equation.3">
                  <p:embed/>
                </p:oleObj>
              </mc:Choice>
              <mc:Fallback>
                <p:oleObj name="Equation" r:id="rId4" imgW="20304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0"/>
                        <a:ext cx="541338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20793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2099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0995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995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20995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6" dur="500"/>
                                        <p:tgtEl>
                                          <p:spTgt spid="20995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0995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209956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5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9956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34000" r="-3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228600"/>
            <a:ext cx="4724400" cy="646331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  <a:scene3d>
              <a:camera prst="isometricOffAxis1Right"/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r>
              <a:rPr lang="en-US" sz="3600" b="1" cap="all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CẢM ƠN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2057400" y="6172200"/>
            <a:ext cx="4953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FF0000"/>
                </a:solidFill>
              </a:rPr>
              <a:t>CHÚC CẢ LỚP VUI VẺ</a:t>
            </a:r>
          </a:p>
        </p:txBody>
      </p:sp>
    </p:spTree>
    <p:extLst>
      <p:ext uri="{BB962C8B-B14F-4D97-AF65-F5344CB8AC3E}">
        <p14:creationId xmlns:p14="http://schemas.microsoft.com/office/powerpoint/2010/main" val="3903322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24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2000" b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65270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blipFill dpi="0" rotWithShape="1">
          <a:blip r:embed="rId3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ext Box 6"/>
          <p:cNvSpPr txBox="1">
            <a:spLocks noChangeArrowheads="1"/>
          </p:cNvSpPr>
          <p:nvPr/>
        </p:nvSpPr>
        <p:spPr bwMode="auto">
          <a:xfrm>
            <a:off x="0" y="1524000"/>
            <a:ext cx="9144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*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Hãy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chuyển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hỗn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graphicFrame>
        <p:nvGraphicFramePr>
          <p:cNvPr id="18740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3850337"/>
              </p:ext>
            </p:extLst>
          </p:nvPr>
        </p:nvGraphicFramePr>
        <p:xfrm>
          <a:off x="1619250" y="2311400"/>
          <a:ext cx="457200" cy="1250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9639" imgH="393529" progId="Equation.3">
                  <p:embed/>
                </p:oleObj>
              </mc:Choice>
              <mc:Fallback>
                <p:oleObj name="Equation" r:id="rId4" imgW="139639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9250" y="2311400"/>
                        <a:ext cx="457200" cy="12509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1" name="Text Box 9"/>
          <p:cNvSpPr txBox="1">
            <a:spLocks noChangeArrowheads="1"/>
          </p:cNvSpPr>
          <p:nvPr/>
        </p:nvSpPr>
        <p:spPr bwMode="auto">
          <a:xfrm>
            <a:off x="2368550" y="1981200"/>
            <a:ext cx="549275" cy="124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000" b="1" dirty="0"/>
          </a:p>
          <a:p>
            <a:pPr eaLnBrk="1" hangingPunct="1">
              <a:spcBef>
                <a:spcPct val="50000"/>
              </a:spcBef>
            </a:pPr>
            <a:r>
              <a:rPr lang="en-US" sz="3000" dirty="0"/>
              <a:t>=</a:t>
            </a:r>
          </a:p>
        </p:txBody>
      </p:sp>
      <p:sp>
        <p:nvSpPr>
          <p:cNvPr id="10245" name="Text Box 10"/>
          <p:cNvSpPr txBox="1">
            <a:spLocks noChangeArrowheads="1"/>
          </p:cNvSpPr>
          <p:nvPr/>
        </p:nvSpPr>
        <p:spPr bwMode="auto">
          <a:xfrm>
            <a:off x="2917825" y="3562350"/>
            <a:ext cx="20129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400" b="1"/>
          </a:p>
        </p:txBody>
      </p:sp>
      <p:graphicFrame>
        <p:nvGraphicFramePr>
          <p:cNvPr id="18740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04366177"/>
              </p:ext>
            </p:extLst>
          </p:nvPr>
        </p:nvGraphicFramePr>
        <p:xfrm>
          <a:off x="2776537" y="2295525"/>
          <a:ext cx="1905000" cy="1266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469696" imgH="393529" progId="Equation.3">
                  <p:embed/>
                </p:oleObj>
              </mc:Choice>
              <mc:Fallback>
                <p:oleObj name="Equation" r:id="rId6" imgW="469696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6537" y="2295525"/>
                        <a:ext cx="1905000" cy="12668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4" name="Text Box 12"/>
          <p:cNvSpPr txBox="1">
            <a:spLocks noChangeArrowheads="1"/>
          </p:cNvSpPr>
          <p:nvPr/>
        </p:nvSpPr>
        <p:spPr bwMode="auto">
          <a:xfrm>
            <a:off x="4784725" y="1981200"/>
            <a:ext cx="549275" cy="1235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000" b="1" dirty="0"/>
          </a:p>
          <a:p>
            <a:pPr eaLnBrk="1" hangingPunct="1">
              <a:spcBef>
                <a:spcPct val="50000"/>
              </a:spcBef>
            </a:pPr>
            <a:r>
              <a:rPr lang="en-US" sz="3000" dirty="0"/>
              <a:t>=</a:t>
            </a:r>
          </a:p>
        </p:txBody>
      </p:sp>
      <p:sp>
        <p:nvSpPr>
          <p:cNvPr id="10248" name="Text Box 13"/>
          <p:cNvSpPr txBox="1">
            <a:spLocks noChangeArrowheads="1"/>
          </p:cNvSpPr>
          <p:nvPr/>
        </p:nvSpPr>
        <p:spPr bwMode="auto">
          <a:xfrm>
            <a:off x="5684838" y="3810000"/>
            <a:ext cx="21939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400" b="1"/>
          </a:p>
        </p:txBody>
      </p:sp>
      <p:graphicFrame>
        <p:nvGraphicFramePr>
          <p:cNvPr id="18740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43229049"/>
              </p:ext>
            </p:extLst>
          </p:nvPr>
        </p:nvGraphicFramePr>
        <p:xfrm>
          <a:off x="5105400" y="2286000"/>
          <a:ext cx="9144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3112" imgH="393529" progId="Equation.3">
                  <p:embed/>
                </p:oleObj>
              </mc:Choice>
              <mc:Fallback>
                <p:oleObj name="Equation" r:id="rId8" imgW="203112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286000"/>
                        <a:ext cx="9144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7" name="Text Box 15"/>
          <p:cNvSpPr txBox="1">
            <a:spLocks noChangeArrowheads="1"/>
          </p:cNvSpPr>
          <p:nvPr/>
        </p:nvSpPr>
        <p:spPr bwMode="auto">
          <a:xfrm>
            <a:off x="623888" y="4160838"/>
            <a:ext cx="595312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b.</a:t>
            </a:r>
          </a:p>
        </p:txBody>
      </p:sp>
      <p:graphicFrame>
        <p:nvGraphicFramePr>
          <p:cNvPr id="18740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67949847"/>
              </p:ext>
            </p:extLst>
          </p:nvPr>
        </p:nvGraphicFramePr>
        <p:xfrm>
          <a:off x="1870075" y="3806825"/>
          <a:ext cx="468313" cy="122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52334" imgH="393529" progId="Equation.3">
                  <p:embed/>
                </p:oleObj>
              </mc:Choice>
              <mc:Fallback>
                <p:oleObj name="Equation" r:id="rId10" imgW="152334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70075" y="3806825"/>
                        <a:ext cx="468313" cy="122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09" name="Text Box 17"/>
          <p:cNvSpPr txBox="1">
            <a:spLocks noChangeArrowheads="1"/>
          </p:cNvSpPr>
          <p:nvPr/>
        </p:nvSpPr>
        <p:spPr bwMode="auto">
          <a:xfrm>
            <a:off x="1104900" y="2717800"/>
            <a:ext cx="742950" cy="6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000" b="1" dirty="0"/>
              <a:t> </a:t>
            </a:r>
            <a:r>
              <a:rPr lang="en-US" sz="3500" b="1" dirty="0"/>
              <a:t>3</a:t>
            </a:r>
          </a:p>
        </p:txBody>
      </p:sp>
      <p:sp>
        <p:nvSpPr>
          <p:cNvPr id="187410" name="Text Box 18"/>
          <p:cNvSpPr txBox="1">
            <a:spLocks noChangeArrowheads="1"/>
          </p:cNvSpPr>
          <p:nvPr/>
        </p:nvSpPr>
        <p:spPr bwMode="auto">
          <a:xfrm>
            <a:off x="1444625" y="4094163"/>
            <a:ext cx="806450" cy="6302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500" b="1" dirty="0"/>
              <a:t>8</a:t>
            </a:r>
          </a:p>
        </p:txBody>
      </p:sp>
      <p:sp>
        <p:nvSpPr>
          <p:cNvPr id="187411" name="Text Box 19"/>
          <p:cNvSpPr txBox="1">
            <a:spLocks noChangeArrowheads="1"/>
          </p:cNvSpPr>
          <p:nvPr/>
        </p:nvSpPr>
        <p:spPr bwMode="auto">
          <a:xfrm>
            <a:off x="2524125" y="3478213"/>
            <a:ext cx="904875" cy="12461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000" b="1"/>
          </a:p>
          <a:p>
            <a:pPr eaLnBrk="1" hangingPunct="1">
              <a:spcBef>
                <a:spcPct val="50000"/>
              </a:spcBef>
            </a:pPr>
            <a:r>
              <a:rPr lang="en-US" sz="3000"/>
              <a:t>= </a:t>
            </a:r>
          </a:p>
        </p:txBody>
      </p:sp>
      <p:sp>
        <p:nvSpPr>
          <p:cNvPr id="10255" name="Text Box 20"/>
          <p:cNvSpPr txBox="1">
            <a:spLocks noChangeArrowheads="1"/>
          </p:cNvSpPr>
          <p:nvPr/>
        </p:nvSpPr>
        <p:spPr bwMode="auto">
          <a:xfrm>
            <a:off x="6134100" y="4267200"/>
            <a:ext cx="152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400" b="1"/>
          </a:p>
        </p:txBody>
      </p:sp>
      <p:graphicFrame>
        <p:nvGraphicFramePr>
          <p:cNvPr id="187413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40279752"/>
              </p:ext>
            </p:extLst>
          </p:nvPr>
        </p:nvGraphicFramePr>
        <p:xfrm>
          <a:off x="3028950" y="3797300"/>
          <a:ext cx="1619250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507780" imgH="393529" progId="Equation.3">
                  <p:embed/>
                </p:oleObj>
              </mc:Choice>
              <mc:Fallback>
                <p:oleObj name="Equation" r:id="rId12" imgW="507780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8950" y="3797300"/>
                        <a:ext cx="1619250" cy="1231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7414" name="Text Box 22"/>
          <p:cNvSpPr txBox="1">
            <a:spLocks noChangeArrowheads="1"/>
          </p:cNvSpPr>
          <p:nvPr/>
        </p:nvSpPr>
        <p:spPr bwMode="auto">
          <a:xfrm>
            <a:off x="4556125" y="3416300"/>
            <a:ext cx="549275" cy="12461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sz="3000" b="1"/>
          </a:p>
          <a:p>
            <a:pPr eaLnBrk="1" hangingPunct="1">
              <a:spcBef>
                <a:spcPct val="50000"/>
              </a:spcBef>
            </a:pPr>
            <a:r>
              <a:rPr lang="en-US" sz="3000"/>
              <a:t>=</a:t>
            </a:r>
          </a:p>
        </p:txBody>
      </p:sp>
      <p:sp>
        <p:nvSpPr>
          <p:cNvPr id="10258" name="Text Box 23"/>
          <p:cNvSpPr txBox="1">
            <a:spLocks noChangeArrowheads="1"/>
          </p:cNvSpPr>
          <p:nvPr/>
        </p:nvSpPr>
        <p:spPr bwMode="auto">
          <a:xfrm>
            <a:off x="7947025" y="3276600"/>
            <a:ext cx="7937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vi-VN" sz="2400" b="1"/>
          </a:p>
        </p:txBody>
      </p:sp>
      <p:graphicFrame>
        <p:nvGraphicFramePr>
          <p:cNvPr id="187416" name="Objec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7777032"/>
              </p:ext>
            </p:extLst>
          </p:nvPr>
        </p:nvGraphicFramePr>
        <p:xfrm>
          <a:off x="5041900" y="3733800"/>
          <a:ext cx="596900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28501" imgH="393529" progId="Equation.3">
                  <p:embed/>
                </p:oleObj>
              </mc:Choice>
              <mc:Fallback>
                <p:oleObj name="Equation" r:id="rId14" imgW="228501" imgH="39352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41900" y="3733800"/>
                        <a:ext cx="596900" cy="1295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56" name="Text Box 20"/>
          <p:cNvSpPr txBox="1">
            <a:spLocks noChangeArrowheads="1"/>
          </p:cNvSpPr>
          <p:nvPr/>
        </p:nvSpPr>
        <p:spPr bwMode="auto">
          <a:xfrm>
            <a:off x="723900" y="2713036"/>
            <a:ext cx="990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a.</a:t>
            </a:r>
          </a:p>
        </p:txBody>
      </p:sp>
      <p:sp>
        <p:nvSpPr>
          <p:cNvPr id="39959" name="WordArt 23"/>
          <p:cNvSpPr>
            <a:spLocks noChangeArrowheads="1" noChangeShapeType="1" noTextEdit="1"/>
          </p:cNvSpPr>
          <p:nvPr/>
        </p:nvSpPr>
        <p:spPr bwMode="auto">
          <a:xfrm>
            <a:off x="457200" y="914400"/>
            <a:ext cx="4200525" cy="5238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KHỞI ĐỘNG.</a:t>
            </a:r>
          </a:p>
        </p:txBody>
      </p:sp>
    </p:spTree>
    <p:extLst>
      <p:ext uri="{BB962C8B-B14F-4D97-AF65-F5344CB8AC3E}">
        <p14:creationId xmlns:p14="http://schemas.microsoft.com/office/powerpoint/2010/main" val="128324514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3" dur="80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4" dur="80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5" dur="80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99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874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874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1874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874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187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874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1874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18740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50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874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874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874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61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3" dur="500"/>
                                        <p:tgtEl>
                                          <p:spTgt spid="1874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4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1874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187401" grpId="0"/>
      <p:bldP spid="187404" grpId="0"/>
      <p:bldP spid="187407" grpId="0"/>
      <p:bldP spid="187409" grpId="0"/>
      <p:bldP spid="187410" grpId="0"/>
      <p:bldP spid="187411" grpId="0"/>
      <p:bldP spid="187414" grpId="0"/>
      <p:bldP spid="39956" grpId="0"/>
      <p:bldP spid="3995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4000" r="-4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57200" y="990600"/>
            <a:ext cx="1905000" cy="730250"/>
            <a:chOff x="575" y="1036"/>
            <a:chExt cx="1268" cy="460"/>
          </a:xfrm>
        </p:grpSpPr>
        <p:grpSp>
          <p:nvGrpSpPr>
            <p:cNvPr id="11371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78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7</a:t>
                </a:r>
              </a:p>
            </p:txBody>
          </p:sp>
          <p:sp>
            <p:nvSpPr>
              <p:cNvPr id="11379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80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9</a:t>
                </a:r>
              </a:p>
            </p:txBody>
          </p:sp>
        </p:grpSp>
        <p:grpSp>
          <p:nvGrpSpPr>
            <p:cNvPr id="11372" name="Group 8"/>
            <p:cNvGrpSpPr>
              <a:grpSpLocks/>
            </p:cNvGrpSpPr>
            <p:nvPr/>
          </p:nvGrpSpPr>
          <p:grpSpPr bwMode="auto">
            <a:xfrm>
              <a:off x="1612" y="1036"/>
              <a:ext cx="231" cy="460"/>
              <a:chOff x="1678" y="1182"/>
              <a:chExt cx="231" cy="460"/>
            </a:xfrm>
          </p:grpSpPr>
          <p:sp>
            <p:nvSpPr>
              <p:cNvPr id="11375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9</a:t>
                </a:r>
              </a:p>
            </p:txBody>
          </p:sp>
          <p:sp>
            <p:nvSpPr>
              <p:cNvPr id="11376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7" name="Text Box 11"/>
              <p:cNvSpPr txBox="1">
                <a:spLocks noChangeArrowheads="1"/>
              </p:cNvSpPr>
              <p:nvPr/>
            </p:nvSpPr>
            <p:spPr bwMode="auto">
              <a:xfrm>
                <a:off x="1678" y="141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10</a:t>
                </a:r>
              </a:p>
            </p:txBody>
          </p:sp>
        </p:grpSp>
        <p:sp>
          <p:nvSpPr>
            <p:cNvPr id="11373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374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a)</a:t>
              </a:r>
            </a:p>
          </p:txBody>
        </p:sp>
      </p:grpSp>
      <p:sp>
        <p:nvSpPr>
          <p:cNvPr id="207874" name="Rectangle 2" descr="Green marble"/>
          <p:cNvSpPr>
            <a:spLocks noChangeArrowheads="1"/>
          </p:cNvSpPr>
          <p:nvPr/>
        </p:nvSpPr>
        <p:spPr bwMode="auto">
          <a:xfrm>
            <a:off x="228600" y="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3200" b="1" dirty="0" err="1">
                <a:solidFill>
                  <a:srgbClr val="FF0000"/>
                </a:solidFill>
              </a:rPr>
              <a:t>Bài</a:t>
            </a:r>
            <a:r>
              <a:rPr lang="en-US" sz="3200" b="1" dirty="0">
                <a:solidFill>
                  <a:srgbClr val="FF0000"/>
                </a:solidFill>
              </a:rPr>
              <a:t> 1: </a:t>
            </a:r>
            <a:r>
              <a:rPr lang="en-US" sz="3200" b="1" dirty="0" err="1">
                <a:solidFill>
                  <a:srgbClr val="FF0000"/>
                </a:solidFill>
              </a:rPr>
              <a:t>Tính</a:t>
            </a:r>
            <a:endParaRPr lang="en-US" sz="3200" b="1" dirty="0">
              <a:solidFill>
                <a:srgbClr val="FF0000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" y="1752600"/>
            <a:ext cx="2010362" cy="730250"/>
            <a:chOff x="860" y="1036"/>
            <a:chExt cx="983" cy="460"/>
          </a:xfrm>
        </p:grpSpPr>
        <p:grpSp>
          <p:nvGrpSpPr>
            <p:cNvPr id="11361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68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70</a:t>
                </a:r>
              </a:p>
            </p:txBody>
          </p:sp>
          <p:sp>
            <p:nvSpPr>
              <p:cNvPr id="11369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70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90</a:t>
                </a:r>
              </a:p>
            </p:txBody>
          </p:sp>
        </p:grpSp>
        <p:grpSp>
          <p:nvGrpSpPr>
            <p:cNvPr id="11362" name="Group 8"/>
            <p:cNvGrpSpPr>
              <a:grpSpLocks/>
            </p:cNvGrpSpPr>
            <p:nvPr/>
          </p:nvGrpSpPr>
          <p:grpSpPr bwMode="auto">
            <a:xfrm>
              <a:off x="1613" y="1036"/>
              <a:ext cx="230" cy="230"/>
              <a:chOff x="1679" y="1182"/>
              <a:chExt cx="230" cy="230"/>
            </a:xfrm>
          </p:grpSpPr>
          <p:sp>
            <p:nvSpPr>
              <p:cNvPr id="11365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81</a:t>
                </a:r>
              </a:p>
            </p:txBody>
          </p:sp>
          <p:sp>
            <p:nvSpPr>
              <p:cNvPr id="11366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363" name="Text Box 12"/>
            <p:cNvSpPr txBox="1">
              <a:spLocks noChangeArrowheads="1"/>
            </p:cNvSpPr>
            <p:nvPr/>
          </p:nvSpPr>
          <p:spPr bwMode="auto">
            <a:xfrm>
              <a:off x="1354" y="1149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364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533400" y="2590800"/>
            <a:ext cx="2743200" cy="854075"/>
            <a:chOff x="860" y="1036"/>
            <a:chExt cx="1341" cy="538"/>
          </a:xfrm>
        </p:grpSpPr>
        <p:grpSp>
          <p:nvGrpSpPr>
            <p:cNvPr id="11354" name="Group 4"/>
            <p:cNvGrpSpPr>
              <a:grpSpLocks/>
            </p:cNvGrpSpPr>
            <p:nvPr/>
          </p:nvGrpSpPr>
          <p:grpSpPr bwMode="auto">
            <a:xfrm>
              <a:off x="1195" y="1036"/>
              <a:ext cx="1006" cy="538"/>
              <a:chOff x="1189" y="1136"/>
              <a:chExt cx="1006" cy="538"/>
            </a:xfrm>
          </p:grpSpPr>
          <p:sp>
            <p:nvSpPr>
              <p:cNvPr id="11357" name="Text Box 5"/>
              <p:cNvSpPr txBox="1">
                <a:spLocks noChangeArrowheads="1"/>
              </p:cNvSpPr>
              <p:nvPr/>
            </p:nvSpPr>
            <p:spPr bwMode="auto">
              <a:xfrm>
                <a:off x="1189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70 + 81</a:t>
                </a:r>
              </a:p>
            </p:txBody>
          </p:sp>
          <p:sp>
            <p:nvSpPr>
              <p:cNvPr id="11358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90</a:t>
                </a:r>
              </a:p>
            </p:txBody>
          </p:sp>
          <p:sp>
            <p:nvSpPr>
              <p:cNvPr id="11359" name="Text Box 5"/>
              <p:cNvSpPr txBox="1">
                <a:spLocks noChangeArrowheads="1"/>
              </p:cNvSpPr>
              <p:nvPr/>
            </p:nvSpPr>
            <p:spPr bwMode="auto">
              <a:xfrm>
                <a:off x="1935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151</a:t>
                </a:r>
              </a:p>
            </p:txBody>
          </p:sp>
          <p:sp>
            <p:nvSpPr>
              <p:cNvPr id="11360" name="Text Box 7"/>
              <p:cNvSpPr txBox="1">
                <a:spLocks noChangeArrowheads="1"/>
              </p:cNvSpPr>
              <p:nvPr/>
            </p:nvSpPr>
            <p:spPr bwMode="auto">
              <a:xfrm>
                <a:off x="1935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90</a:t>
                </a:r>
              </a:p>
            </p:txBody>
          </p:sp>
        </p:grpSp>
        <p:sp>
          <p:nvSpPr>
            <p:cNvPr id="11355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356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89" name="Straight Connector 88"/>
          <p:cNvCxnSpPr/>
          <p:nvPr/>
        </p:nvCxnSpPr>
        <p:spPr>
          <a:xfrm>
            <a:off x="1143000" y="2971800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2819400" y="29718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3"/>
          <p:cNvGrpSpPr>
            <a:grpSpLocks/>
          </p:cNvGrpSpPr>
          <p:nvPr/>
        </p:nvGrpSpPr>
        <p:grpSpPr bwMode="auto">
          <a:xfrm>
            <a:off x="4725158" y="1081088"/>
            <a:ext cx="1905000" cy="730250"/>
            <a:chOff x="575" y="1036"/>
            <a:chExt cx="1268" cy="460"/>
          </a:xfrm>
        </p:grpSpPr>
        <p:grpSp>
          <p:nvGrpSpPr>
            <p:cNvPr id="11344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51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1352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53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6</a:t>
                </a:r>
              </a:p>
            </p:txBody>
          </p:sp>
        </p:grpSp>
        <p:grpSp>
          <p:nvGrpSpPr>
            <p:cNvPr id="11345" name="Group 8"/>
            <p:cNvGrpSpPr>
              <a:grpSpLocks/>
            </p:cNvGrpSpPr>
            <p:nvPr/>
          </p:nvGrpSpPr>
          <p:grpSpPr bwMode="auto">
            <a:xfrm>
              <a:off x="1612" y="1036"/>
              <a:ext cx="231" cy="460"/>
              <a:chOff x="1678" y="1182"/>
              <a:chExt cx="231" cy="460"/>
            </a:xfrm>
          </p:grpSpPr>
          <p:sp>
            <p:nvSpPr>
              <p:cNvPr id="11348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7</a:t>
                </a:r>
              </a:p>
            </p:txBody>
          </p:sp>
          <p:sp>
            <p:nvSpPr>
              <p:cNvPr id="11349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50" name="Text Box 11"/>
              <p:cNvSpPr txBox="1">
                <a:spLocks noChangeArrowheads="1"/>
              </p:cNvSpPr>
              <p:nvPr/>
            </p:nvSpPr>
            <p:spPr bwMode="auto">
              <a:xfrm>
                <a:off x="1678" y="141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8</a:t>
                </a:r>
              </a:p>
            </p:txBody>
          </p:sp>
        </p:grpSp>
        <p:sp>
          <p:nvSpPr>
            <p:cNvPr id="11346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347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b)</a:t>
              </a:r>
            </a:p>
          </p:txBody>
        </p:sp>
      </p:grpSp>
      <p:grpSp>
        <p:nvGrpSpPr>
          <p:cNvPr id="13" name="Group 3"/>
          <p:cNvGrpSpPr>
            <a:grpSpLocks/>
          </p:cNvGrpSpPr>
          <p:nvPr/>
        </p:nvGrpSpPr>
        <p:grpSpPr bwMode="auto">
          <a:xfrm>
            <a:off x="4736095" y="1740766"/>
            <a:ext cx="2057400" cy="746125"/>
            <a:chOff x="860" y="1036"/>
            <a:chExt cx="1006" cy="470"/>
          </a:xfrm>
        </p:grpSpPr>
        <p:grpSp>
          <p:nvGrpSpPr>
            <p:cNvPr id="11334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41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  <p:sp>
            <p:nvSpPr>
              <p:cNvPr id="11342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3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48</a:t>
                </a:r>
              </a:p>
            </p:txBody>
          </p:sp>
        </p:grpSp>
        <p:grpSp>
          <p:nvGrpSpPr>
            <p:cNvPr id="11335" name="Group 8"/>
            <p:cNvGrpSpPr>
              <a:grpSpLocks/>
            </p:cNvGrpSpPr>
            <p:nvPr/>
          </p:nvGrpSpPr>
          <p:grpSpPr bwMode="auto">
            <a:xfrm>
              <a:off x="1613" y="1036"/>
              <a:ext cx="253" cy="470"/>
              <a:chOff x="1679" y="1182"/>
              <a:chExt cx="253" cy="470"/>
            </a:xfrm>
          </p:grpSpPr>
          <p:sp>
            <p:nvSpPr>
              <p:cNvPr id="11338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42</a:t>
                </a:r>
              </a:p>
            </p:txBody>
          </p:sp>
          <p:sp>
            <p:nvSpPr>
              <p:cNvPr id="11339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40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48</a:t>
                </a:r>
              </a:p>
            </p:txBody>
          </p:sp>
        </p:grpSp>
        <p:sp>
          <p:nvSpPr>
            <p:cNvPr id="11336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337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grpSp>
        <p:nvGrpSpPr>
          <p:cNvPr id="16" name="Group 3"/>
          <p:cNvGrpSpPr>
            <a:grpSpLocks/>
          </p:cNvGrpSpPr>
          <p:nvPr/>
        </p:nvGrpSpPr>
        <p:grpSpPr bwMode="auto">
          <a:xfrm>
            <a:off x="4774107" y="2430462"/>
            <a:ext cx="3413125" cy="939800"/>
            <a:chOff x="860" y="988"/>
            <a:chExt cx="1716" cy="592"/>
          </a:xfrm>
        </p:grpSpPr>
        <p:grpSp>
          <p:nvGrpSpPr>
            <p:cNvPr id="11322" name="Group 4"/>
            <p:cNvGrpSpPr>
              <a:grpSpLocks/>
            </p:cNvGrpSpPr>
            <p:nvPr/>
          </p:nvGrpSpPr>
          <p:grpSpPr bwMode="auto">
            <a:xfrm>
              <a:off x="1195" y="988"/>
              <a:ext cx="1381" cy="592"/>
              <a:chOff x="1189" y="1088"/>
              <a:chExt cx="1381" cy="592"/>
            </a:xfrm>
          </p:grpSpPr>
          <p:sp>
            <p:nvSpPr>
              <p:cNvPr id="11327" name="Text Box 5"/>
              <p:cNvSpPr txBox="1">
                <a:spLocks noChangeArrowheads="1"/>
              </p:cNvSpPr>
              <p:nvPr/>
            </p:nvSpPr>
            <p:spPr bwMode="auto">
              <a:xfrm>
                <a:off x="1189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 + 42</a:t>
                </a:r>
              </a:p>
            </p:txBody>
          </p:sp>
          <p:sp>
            <p:nvSpPr>
              <p:cNvPr id="11328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1329" name="Text Box 5"/>
              <p:cNvSpPr txBox="1">
                <a:spLocks noChangeArrowheads="1"/>
              </p:cNvSpPr>
              <p:nvPr/>
            </p:nvSpPr>
            <p:spPr bwMode="auto">
              <a:xfrm>
                <a:off x="1935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82</a:t>
                </a:r>
              </a:p>
            </p:txBody>
          </p:sp>
          <p:sp>
            <p:nvSpPr>
              <p:cNvPr id="11330" name="Text Box 7"/>
              <p:cNvSpPr txBox="1">
                <a:spLocks noChangeArrowheads="1"/>
              </p:cNvSpPr>
              <p:nvPr/>
            </p:nvSpPr>
            <p:spPr bwMode="auto">
              <a:xfrm>
                <a:off x="1935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1331" name="Text Box 7"/>
              <p:cNvSpPr txBox="1">
                <a:spLocks noChangeArrowheads="1"/>
              </p:cNvSpPr>
              <p:nvPr/>
            </p:nvSpPr>
            <p:spPr bwMode="auto">
              <a:xfrm>
                <a:off x="1927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1332" name="Text Box 5"/>
              <p:cNvSpPr txBox="1">
                <a:spLocks noChangeArrowheads="1"/>
              </p:cNvSpPr>
              <p:nvPr/>
            </p:nvSpPr>
            <p:spPr bwMode="auto">
              <a:xfrm>
                <a:off x="2310" y="1088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41</a:t>
                </a:r>
              </a:p>
            </p:txBody>
          </p:sp>
          <p:sp>
            <p:nvSpPr>
              <p:cNvPr id="11333" name="Text Box 7"/>
              <p:cNvSpPr txBox="1">
                <a:spLocks noChangeArrowheads="1"/>
              </p:cNvSpPr>
              <p:nvPr/>
            </p:nvSpPr>
            <p:spPr bwMode="auto">
              <a:xfrm>
                <a:off x="2310" y="1430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24</a:t>
                </a:r>
              </a:p>
            </p:txBody>
          </p:sp>
        </p:grpSp>
        <p:sp>
          <p:nvSpPr>
            <p:cNvPr id="11323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324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325" name="Text Box 12"/>
            <p:cNvSpPr txBox="1">
              <a:spLocks noChangeArrowheads="1"/>
            </p:cNvSpPr>
            <p:nvPr/>
          </p:nvSpPr>
          <p:spPr bwMode="auto">
            <a:xfrm>
              <a:off x="1746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326" name="Text Box 12"/>
            <p:cNvSpPr txBox="1">
              <a:spLocks noChangeArrowheads="1"/>
            </p:cNvSpPr>
            <p:nvPr/>
          </p:nvSpPr>
          <p:spPr bwMode="auto">
            <a:xfrm>
              <a:off x="2201" y="1180"/>
              <a:ext cx="153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126" name="Straight Connector 125"/>
          <p:cNvCxnSpPr/>
          <p:nvPr/>
        </p:nvCxnSpPr>
        <p:spPr>
          <a:xfrm>
            <a:off x="5292605" y="2886074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6944999" y="2884486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3" name="Straight Connector 132"/>
          <p:cNvCxnSpPr/>
          <p:nvPr/>
        </p:nvCxnSpPr>
        <p:spPr>
          <a:xfrm>
            <a:off x="7745674" y="2910607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3"/>
          <p:cNvGrpSpPr>
            <a:grpSpLocks/>
          </p:cNvGrpSpPr>
          <p:nvPr/>
        </p:nvGrpSpPr>
        <p:grpSpPr bwMode="auto">
          <a:xfrm>
            <a:off x="533400" y="3581400"/>
            <a:ext cx="2555875" cy="746125"/>
            <a:chOff x="575" y="1036"/>
            <a:chExt cx="1701" cy="470"/>
          </a:xfrm>
        </p:grpSpPr>
        <p:grpSp>
          <p:nvGrpSpPr>
            <p:cNvPr id="11308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19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1320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21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</p:grpSp>
        <p:grpSp>
          <p:nvGrpSpPr>
            <p:cNvPr id="11309" name="Group 8"/>
            <p:cNvGrpSpPr>
              <a:grpSpLocks/>
            </p:cNvGrpSpPr>
            <p:nvPr/>
          </p:nvGrpSpPr>
          <p:grpSpPr bwMode="auto">
            <a:xfrm>
              <a:off x="1613" y="1036"/>
              <a:ext cx="663" cy="470"/>
              <a:chOff x="1679" y="1182"/>
              <a:chExt cx="663" cy="470"/>
            </a:xfrm>
          </p:grpSpPr>
          <p:sp>
            <p:nvSpPr>
              <p:cNvPr id="11313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</a:t>
                </a:r>
              </a:p>
            </p:txBody>
          </p:sp>
          <p:sp>
            <p:nvSpPr>
              <p:cNvPr id="11314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5" name="Text Box 11"/>
              <p:cNvSpPr txBox="1">
                <a:spLocks noChangeArrowheads="1"/>
              </p:cNvSpPr>
              <p:nvPr/>
            </p:nvSpPr>
            <p:spPr bwMode="auto">
              <a:xfrm>
                <a:off x="1706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11316" name="Text Box 9"/>
              <p:cNvSpPr txBox="1">
                <a:spLocks noChangeArrowheads="1"/>
              </p:cNvSpPr>
              <p:nvPr/>
            </p:nvSpPr>
            <p:spPr bwMode="auto">
              <a:xfrm>
                <a:off x="2112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1317" name="Line 10"/>
              <p:cNvSpPr>
                <a:spLocks noChangeShapeType="1"/>
              </p:cNvSpPr>
              <p:nvPr/>
            </p:nvSpPr>
            <p:spPr bwMode="auto">
              <a:xfrm>
                <a:off x="2112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18" name="Text Box 11"/>
              <p:cNvSpPr txBox="1">
                <a:spLocks noChangeArrowheads="1"/>
              </p:cNvSpPr>
              <p:nvPr/>
            </p:nvSpPr>
            <p:spPr bwMode="auto">
              <a:xfrm>
                <a:off x="211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</p:grpSp>
        <p:sp>
          <p:nvSpPr>
            <p:cNvPr id="11310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311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c)</a:t>
              </a:r>
            </a:p>
          </p:txBody>
        </p:sp>
        <p:sp>
          <p:nvSpPr>
            <p:cNvPr id="11312" name="Text Box 12"/>
            <p:cNvSpPr txBox="1">
              <a:spLocks noChangeArrowheads="1"/>
            </p:cNvSpPr>
            <p:nvPr/>
          </p:nvSpPr>
          <p:spPr bwMode="auto">
            <a:xfrm>
              <a:off x="1843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</p:grpSp>
      <p:grpSp>
        <p:nvGrpSpPr>
          <p:cNvPr id="21" name="Group 3"/>
          <p:cNvGrpSpPr>
            <a:grpSpLocks/>
          </p:cNvGrpSpPr>
          <p:nvPr/>
        </p:nvGrpSpPr>
        <p:grpSpPr bwMode="auto">
          <a:xfrm>
            <a:off x="762000" y="4419600"/>
            <a:ext cx="2908300" cy="746125"/>
            <a:chOff x="860" y="1036"/>
            <a:chExt cx="1422" cy="470"/>
          </a:xfrm>
        </p:grpSpPr>
        <p:grpSp>
          <p:nvGrpSpPr>
            <p:cNvPr id="11294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1305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</a:t>
                </a:r>
              </a:p>
            </p:txBody>
          </p:sp>
          <p:sp>
            <p:nvSpPr>
              <p:cNvPr id="11306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7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</p:grpSp>
        <p:grpSp>
          <p:nvGrpSpPr>
            <p:cNvPr id="11295" name="Group 8"/>
            <p:cNvGrpSpPr>
              <a:grpSpLocks/>
            </p:cNvGrpSpPr>
            <p:nvPr/>
          </p:nvGrpSpPr>
          <p:grpSpPr bwMode="auto">
            <a:xfrm>
              <a:off x="1613" y="1036"/>
              <a:ext cx="669" cy="470"/>
              <a:chOff x="1679" y="1182"/>
              <a:chExt cx="669" cy="470"/>
            </a:xfrm>
          </p:grpSpPr>
          <p:sp>
            <p:nvSpPr>
              <p:cNvPr id="11299" name="Text Box 9"/>
              <p:cNvSpPr txBox="1">
                <a:spLocks noChangeArrowheads="1"/>
              </p:cNvSpPr>
              <p:nvPr/>
            </p:nvSpPr>
            <p:spPr bwMode="auto">
              <a:xfrm>
                <a:off x="1693" y="1182"/>
                <a:ext cx="20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1300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1301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  <p:sp>
            <p:nvSpPr>
              <p:cNvPr id="11302" name="Text Box 9"/>
              <p:cNvSpPr txBox="1">
                <a:spLocks noChangeArrowheads="1"/>
              </p:cNvSpPr>
              <p:nvPr/>
            </p:nvSpPr>
            <p:spPr bwMode="auto">
              <a:xfrm>
                <a:off x="2118" y="1182"/>
                <a:ext cx="20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1303" name="Text Box 11"/>
              <p:cNvSpPr txBox="1">
                <a:spLocks noChangeArrowheads="1"/>
              </p:cNvSpPr>
              <p:nvPr/>
            </p:nvSpPr>
            <p:spPr bwMode="auto">
              <a:xfrm>
                <a:off x="2118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  <p:sp>
            <p:nvSpPr>
              <p:cNvPr id="11304" name="Line 10"/>
              <p:cNvSpPr>
                <a:spLocks noChangeShapeType="1"/>
              </p:cNvSpPr>
              <p:nvPr/>
            </p:nvSpPr>
            <p:spPr bwMode="auto">
              <a:xfrm>
                <a:off x="2118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1296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1297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298" name="Text Box 12"/>
            <p:cNvSpPr txBox="1">
              <a:spLocks noChangeArrowheads="1"/>
            </p:cNvSpPr>
            <p:nvPr/>
          </p:nvSpPr>
          <p:spPr bwMode="auto">
            <a:xfrm>
              <a:off x="1866" y="1180"/>
              <a:ext cx="18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</p:grpSp>
      <p:grpSp>
        <p:nvGrpSpPr>
          <p:cNvPr id="24" name="Group 3"/>
          <p:cNvGrpSpPr>
            <a:grpSpLocks/>
          </p:cNvGrpSpPr>
          <p:nvPr/>
        </p:nvGrpSpPr>
        <p:grpSpPr bwMode="auto">
          <a:xfrm>
            <a:off x="762000" y="5334000"/>
            <a:ext cx="3808413" cy="854075"/>
            <a:chOff x="860" y="1036"/>
            <a:chExt cx="1862" cy="538"/>
          </a:xfrm>
        </p:grpSpPr>
        <p:grpSp>
          <p:nvGrpSpPr>
            <p:cNvPr id="11284" name="Group 4"/>
            <p:cNvGrpSpPr>
              <a:grpSpLocks/>
            </p:cNvGrpSpPr>
            <p:nvPr/>
          </p:nvGrpSpPr>
          <p:grpSpPr bwMode="auto">
            <a:xfrm>
              <a:off x="1195" y="1036"/>
              <a:ext cx="1527" cy="538"/>
              <a:chOff x="1189" y="1136"/>
              <a:chExt cx="1527" cy="538"/>
            </a:xfrm>
          </p:grpSpPr>
          <p:sp>
            <p:nvSpPr>
              <p:cNvPr id="11288" name="Text Box 5"/>
              <p:cNvSpPr txBox="1">
                <a:spLocks noChangeArrowheads="1"/>
              </p:cNvSpPr>
              <p:nvPr/>
            </p:nvSpPr>
            <p:spPr bwMode="auto">
              <a:xfrm>
                <a:off x="1189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 + 5 + 3</a:t>
                </a:r>
              </a:p>
            </p:txBody>
          </p:sp>
          <p:sp>
            <p:nvSpPr>
              <p:cNvPr id="11289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  <p:sp>
            <p:nvSpPr>
              <p:cNvPr id="11290" name="Text Box 5"/>
              <p:cNvSpPr txBox="1">
                <a:spLocks noChangeArrowheads="1"/>
              </p:cNvSpPr>
              <p:nvPr/>
            </p:nvSpPr>
            <p:spPr bwMode="auto">
              <a:xfrm>
                <a:off x="1935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14</a:t>
                </a:r>
              </a:p>
            </p:txBody>
          </p:sp>
          <p:sp>
            <p:nvSpPr>
              <p:cNvPr id="11291" name="Text Box 7"/>
              <p:cNvSpPr txBox="1">
                <a:spLocks noChangeArrowheads="1"/>
              </p:cNvSpPr>
              <p:nvPr/>
            </p:nvSpPr>
            <p:spPr bwMode="auto">
              <a:xfrm>
                <a:off x="2456" y="1376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1292" name="Text Box 5"/>
              <p:cNvSpPr txBox="1">
                <a:spLocks noChangeArrowheads="1"/>
              </p:cNvSpPr>
              <p:nvPr/>
            </p:nvSpPr>
            <p:spPr bwMode="auto">
              <a:xfrm>
                <a:off x="2456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7</a:t>
                </a:r>
              </a:p>
            </p:txBody>
          </p:sp>
          <p:sp>
            <p:nvSpPr>
              <p:cNvPr id="11293" name="Text Box 7"/>
              <p:cNvSpPr txBox="1">
                <a:spLocks noChangeArrowheads="1"/>
              </p:cNvSpPr>
              <p:nvPr/>
            </p:nvSpPr>
            <p:spPr bwMode="auto">
              <a:xfrm>
                <a:off x="1972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</p:grpSp>
        <p:sp>
          <p:nvSpPr>
            <p:cNvPr id="11285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286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1287" name="Text Box 12"/>
            <p:cNvSpPr txBox="1">
              <a:spLocks noChangeArrowheads="1"/>
            </p:cNvSpPr>
            <p:nvPr/>
          </p:nvSpPr>
          <p:spPr bwMode="auto">
            <a:xfrm>
              <a:off x="2276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186" name="Straight Connector 185"/>
          <p:cNvCxnSpPr/>
          <p:nvPr/>
        </p:nvCxnSpPr>
        <p:spPr>
          <a:xfrm>
            <a:off x="1371600" y="5715000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>
            <a:off x="3124200" y="57150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>
            <a:off x="4038600" y="57150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id="{F40EDC57-D7B7-4E29-A123-BDAF1BDAC0A9}"/>
              </a:ext>
            </a:extLst>
          </p:cNvPr>
          <p:cNvSpPr txBox="1"/>
          <p:nvPr/>
        </p:nvSpPr>
        <p:spPr>
          <a:xfrm>
            <a:off x="2030848" y="2055168"/>
            <a:ext cx="49564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>
                <a:solidFill>
                  <a:schemeClr val="tx2"/>
                </a:solidFill>
              </a:rPr>
              <a:t>90</a:t>
            </a:r>
          </a:p>
        </p:txBody>
      </p:sp>
    </p:spTree>
    <p:extLst>
      <p:ext uri="{BB962C8B-B14F-4D97-AF65-F5344CB8AC3E}">
        <p14:creationId xmlns:p14="http://schemas.microsoft.com/office/powerpoint/2010/main" val="23709887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2000"/>
                            </p:stCondLst>
                            <p:childTnLst>
                              <p:par>
                                <p:cTn id="46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6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2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4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000"/>
                            </p:stCondLst>
                            <p:childTnLst>
                              <p:par>
                                <p:cTn id="9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4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6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8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0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</a:rPr>
              <a:t>Kiến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thức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cần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nhớ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20000"/>
                      </a14:imgEffect>
                    </a14:imgLayer>
                  </a14:imgProps>
                </a:ext>
              </a:extLst>
            </a:blip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 </a:t>
            </a:r>
            <a:r>
              <a:rPr lang="en-US" sz="4400" dirty="0" err="1">
                <a:solidFill>
                  <a:srgbClr val="00B050"/>
                </a:solidFill>
              </a:rPr>
              <a:t>Khi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cộng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hai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phân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số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cùng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mẫu</a:t>
            </a:r>
            <a:r>
              <a:rPr lang="en-US" sz="4400" dirty="0">
                <a:solidFill>
                  <a:srgbClr val="00B050"/>
                </a:solidFill>
              </a:rPr>
              <a:t> ta </a:t>
            </a:r>
            <a:r>
              <a:rPr lang="en-US" sz="4400" dirty="0" err="1">
                <a:solidFill>
                  <a:srgbClr val="00B050"/>
                </a:solidFill>
              </a:rPr>
              <a:t>lấy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tử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cộng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tử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và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giữ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nguyên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mẫu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số</a:t>
            </a:r>
            <a:r>
              <a:rPr lang="en-US" sz="4400" dirty="0">
                <a:solidFill>
                  <a:srgbClr val="00B050"/>
                </a:solidFill>
              </a:rPr>
              <a:t>.</a:t>
            </a:r>
          </a:p>
          <a:p>
            <a:r>
              <a:rPr lang="en-US" sz="4400" dirty="0" err="1">
                <a:solidFill>
                  <a:srgbClr val="00B050"/>
                </a:solidFill>
              </a:rPr>
              <a:t>Khi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cộng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hai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phân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số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khác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mẫu</a:t>
            </a:r>
            <a:r>
              <a:rPr lang="en-US" sz="4400" dirty="0">
                <a:solidFill>
                  <a:srgbClr val="00B050"/>
                </a:solidFill>
              </a:rPr>
              <a:t> ta </a:t>
            </a:r>
            <a:r>
              <a:rPr lang="en-US" sz="4400" dirty="0" err="1">
                <a:solidFill>
                  <a:srgbClr val="00B050"/>
                </a:solidFill>
              </a:rPr>
              <a:t>quy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đồng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mẫu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số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rồi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lấy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tử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cộng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tử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và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giữ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nguyên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mẫu</a:t>
            </a:r>
            <a:r>
              <a:rPr lang="en-US" sz="4400" dirty="0">
                <a:solidFill>
                  <a:srgbClr val="00B050"/>
                </a:solidFill>
              </a:rPr>
              <a:t> </a:t>
            </a:r>
            <a:r>
              <a:rPr lang="en-US" sz="4400" dirty="0" err="1">
                <a:solidFill>
                  <a:srgbClr val="00B050"/>
                </a:solidFill>
              </a:rPr>
              <a:t>số</a:t>
            </a:r>
            <a:r>
              <a:rPr lang="en-US" sz="4400" dirty="0">
                <a:solidFill>
                  <a:srgbClr val="00B050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30503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457200" y="990600"/>
            <a:ext cx="1905000" cy="730250"/>
            <a:chOff x="575" y="1036"/>
            <a:chExt cx="1268" cy="460"/>
          </a:xfrm>
        </p:grpSpPr>
        <p:grpSp>
          <p:nvGrpSpPr>
            <p:cNvPr id="12392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2399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2400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401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8</a:t>
                </a:r>
              </a:p>
            </p:txBody>
          </p:sp>
        </p:grpSp>
        <p:grpSp>
          <p:nvGrpSpPr>
            <p:cNvPr id="12393" name="Group 8"/>
            <p:cNvGrpSpPr>
              <a:grpSpLocks/>
            </p:cNvGrpSpPr>
            <p:nvPr/>
          </p:nvGrpSpPr>
          <p:grpSpPr bwMode="auto">
            <a:xfrm>
              <a:off x="1612" y="1036"/>
              <a:ext cx="231" cy="460"/>
              <a:chOff x="1678" y="1182"/>
              <a:chExt cx="231" cy="460"/>
            </a:xfrm>
          </p:grpSpPr>
          <p:sp>
            <p:nvSpPr>
              <p:cNvPr id="12396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12397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98" name="Text Box 11"/>
              <p:cNvSpPr txBox="1">
                <a:spLocks noChangeArrowheads="1"/>
              </p:cNvSpPr>
              <p:nvPr/>
            </p:nvSpPr>
            <p:spPr bwMode="auto">
              <a:xfrm>
                <a:off x="1678" y="141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5</a:t>
                </a:r>
              </a:p>
            </p:txBody>
          </p:sp>
        </p:grpSp>
        <p:sp>
          <p:nvSpPr>
            <p:cNvPr id="12394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  <p:sp>
          <p:nvSpPr>
            <p:cNvPr id="12395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a)</a:t>
              </a:r>
            </a:p>
          </p:txBody>
        </p:sp>
      </p:grpSp>
      <p:sp>
        <p:nvSpPr>
          <p:cNvPr id="207874" name="Rectangle 2" descr="Green marble"/>
          <p:cNvSpPr>
            <a:spLocks noChangeArrowheads="1"/>
          </p:cNvSpPr>
          <p:nvPr/>
        </p:nvSpPr>
        <p:spPr bwMode="auto">
          <a:xfrm>
            <a:off x="114300" y="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3200" dirty="0" err="1">
                <a:solidFill>
                  <a:srgbClr val="0000FF"/>
                </a:solidFill>
              </a:rPr>
              <a:t>Bài</a:t>
            </a:r>
            <a:r>
              <a:rPr lang="en-US" sz="3200" dirty="0">
                <a:solidFill>
                  <a:srgbClr val="0000FF"/>
                </a:solidFill>
              </a:rPr>
              <a:t> 2: </a:t>
            </a:r>
            <a:r>
              <a:rPr lang="en-US" sz="3200" b="1" dirty="0" err="1">
                <a:solidFill>
                  <a:srgbClr val="0000FF"/>
                </a:solidFill>
              </a:rPr>
              <a:t>Tính</a:t>
            </a:r>
            <a:endParaRPr lang="en-US" sz="3200" b="1" dirty="0">
              <a:solidFill>
                <a:srgbClr val="0000FF"/>
              </a:solidFill>
            </a:endParaRPr>
          </a:p>
        </p:txBody>
      </p:sp>
      <p:grpSp>
        <p:nvGrpSpPr>
          <p:cNvPr id="5" name="Group 3"/>
          <p:cNvGrpSpPr>
            <a:grpSpLocks/>
          </p:cNvGrpSpPr>
          <p:nvPr/>
        </p:nvGrpSpPr>
        <p:grpSpPr bwMode="auto">
          <a:xfrm>
            <a:off x="533400" y="1752600"/>
            <a:ext cx="2057400" cy="746125"/>
            <a:chOff x="860" y="1036"/>
            <a:chExt cx="1006" cy="470"/>
          </a:xfrm>
        </p:grpSpPr>
        <p:grpSp>
          <p:nvGrpSpPr>
            <p:cNvPr id="12382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2389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25</a:t>
                </a:r>
              </a:p>
            </p:txBody>
          </p:sp>
          <p:sp>
            <p:nvSpPr>
              <p:cNvPr id="12390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91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</p:grpSp>
        <p:grpSp>
          <p:nvGrpSpPr>
            <p:cNvPr id="12383" name="Group 8"/>
            <p:cNvGrpSpPr>
              <a:grpSpLocks/>
            </p:cNvGrpSpPr>
            <p:nvPr/>
          </p:nvGrpSpPr>
          <p:grpSpPr bwMode="auto">
            <a:xfrm>
              <a:off x="1613" y="1036"/>
              <a:ext cx="253" cy="470"/>
              <a:chOff x="1679" y="1182"/>
              <a:chExt cx="253" cy="470"/>
            </a:xfrm>
          </p:grpSpPr>
          <p:sp>
            <p:nvSpPr>
              <p:cNvPr id="12386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16</a:t>
                </a:r>
              </a:p>
            </p:txBody>
          </p:sp>
          <p:sp>
            <p:nvSpPr>
              <p:cNvPr id="12387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88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</p:grpSp>
        <p:sp>
          <p:nvSpPr>
            <p:cNvPr id="12384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  <p:sp>
          <p:nvSpPr>
            <p:cNvPr id="12385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533400" y="2590800"/>
            <a:ext cx="2743200" cy="854075"/>
            <a:chOff x="860" y="1036"/>
            <a:chExt cx="1341" cy="538"/>
          </a:xfrm>
        </p:grpSpPr>
        <p:grpSp>
          <p:nvGrpSpPr>
            <p:cNvPr id="12375" name="Group 4"/>
            <p:cNvGrpSpPr>
              <a:grpSpLocks/>
            </p:cNvGrpSpPr>
            <p:nvPr/>
          </p:nvGrpSpPr>
          <p:grpSpPr bwMode="auto">
            <a:xfrm>
              <a:off x="1195" y="1036"/>
              <a:ext cx="1006" cy="538"/>
              <a:chOff x="1189" y="1136"/>
              <a:chExt cx="1006" cy="538"/>
            </a:xfrm>
          </p:grpSpPr>
          <p:sp>
            <p:nvSpPr>
              <p:cNvPr id="12378" name="Text Box 5"/>
              <p:cNvSpPr txBox="1">
                <a:spLocks noChangeArrowheads="1"/>
              </p:cNvSpPr>
              <p:nvPr/>
            </p:nvSpPr>
            <p:spPr bwMode="auto">
              <a:xfrm>
                <a:off x="1189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25 - 16</a:t>
                </a:r>
              </a:p>
            </p:txBody>
          </p:sp>
          <p:sp>
            <p:nvSpPr>
              <p:cNvPr id="12379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  <p:sp>
            <p:nvSpPr>
              <p:cNvPr id="12380" name="Text Box 5"/>
              <p:cNvSpPr txBox="1">
                <a:spLocks noChangeArrowheads="1"/>
              </p:cNvSpPr>
              <p:nvPr/>
            </p:nvSpPr>
            <p:spPr bwMode="auto">
              <a:xfrm>
                <a:off x="1935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9</a:t>
                </a:r>
              </a:p>
            </p:txBody>
          </p:sp>
          <p:sp>
            <p:nvSpPr>
              <p:cNvPr id="12381" name="Text Box 7"/>
              <p:cNvSpPr txBox="1">
                <a:spLocks noChangeArrowheads="1"/>
              </p:cNvSpPr>
              <p:nvPr/>
            </p:nvSpPr>
            <p:spPr bwMode="auto">
              <a:xfrm>
                <a:off x="1935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</p:grpSp>
        <p:sp>
          <p:nvSpPr>
            <p:cNvPr id="12376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77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89" name="Straight Connector 88"/>
          <p:cNvCxnSpPr/>
          <p:nvPr/>
        </p:nvCxnSpPr>
        <p:spPr>
          <a:xfrm>
            <a:off x="1143000" y="2971800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2819400" y="29718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" name="Group 3"/>
          <p:cNvGrpSpPr>
            <a:grpSpLocks/>
          </p:cNvGrpSpPr>
          <p:nvPr/>
        </p:nvGrpSpPr>
        <p:grpSpPr bwMode="auto">
          <a:xfrm>
            <a:off x="5410200" y="990600"/>
            <a:ext cx="1905000" cy="730250"/>
            <a:chOff x="575" y="1036"/>
            <a:chExt cx="1268" cy="460"/>
          </a:xfrm>
        </p:grpSpPr>
        <p:grpSp>
          <p:nvGrpSpPr>
            <p:cNvPr id="12364" name="Group 4"/>
            <p:cNvGrpSpPr>
              <a:grpSpLocks/>
            </p:cNvGrpSpPr>
            <p:nvPr/>
          </p:nvGrpSpPr>
          <p:grpSpPr bwMode="auto">
            <a:xfrm>
              <a:off x="981" y="1036"/>
              <a:ext cx="401" cy="460"/>
              <a:chOff x="975" y="1136"/>
              <a:chExt cx="401" cy="460"/>
            </a:xfrm>
          </p:grpSpPr>
          <p:sp>
            <p:nvSpPr>
              <p:cNvPr id="12371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</a:t>
                </a:r>
              </a:p>
            </p:txBody>
          </p:sp>
          <p:sp>
            <p:nvSpPr>
              <p:cNvPr id="12372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3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10</a:t>
                </a:r>
              </a:p>
            </p:txBody>
          </p:sp>
          <p:sp>
            <p:nvSpPr>
              <p:cNvPr id="12374" name="Text Box 5"/>
              <p:cNvSpPr txBox="1">
                <a:spLocks noChangeArrowheads="1"/>
              </p:cNvSpPr>
              <p:nvPr/>
            </p:nvSpPr>
            <p:spPr bwMode="auto">
              <a:xfrm>
                <a:off x="975" y="123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</a:t>
                </a:r>
              </a:p>
            </p:txBody>
          </p:sp>
        </p:grpSp>
        <p:grpSp>
          <p:nvGrpSpPr>
            <p:cNvPr id="12365" name="Group 8"/>
            <p:cNvGrpSpPr>
              <a:grpSpLocks/>
            </p:cNvGrpSpPr>
            <p:nvPr/>
          </p:nvGrpSpPr>
          <p:grpSpPr bwMode="auto">
            <a:xfrm>
              <a:off x="1612" y="1036"/>
              <a:ext cx="231" cy="460"/>
              <a:chOff x="1678" y="1182"/>
              <a:chExt cx="231" cy="460"/>
            </a:xfrm>
          </p:grpSpPr>
          <p:sp>
            <p:nvSpPr>
              <p:cNvPr id="12368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2369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70" name="Text Box 11"/>
              <p:cNvSpPr txBox="1">
                <a:spLocks noChangeArrowheads="1"/>
              </p:cNvSpPr>
              <p:nvPr/>
            </p:nvSpPr>
            <p:spPr bwMode="auto">
              <a:xfrm>
                <a:off x="1678" y="141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</a:t>
                </a:r>
              </a:p>
            </p:txBody>
          </p:sp>
        </p:grpSp>
        <p:sp>
          <p:nvSpPr>
            <p:cNvPr id="12366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  <p:sp>
          <p:nvSpPr>
            <p:cNvPr id="12367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b)</a:t>
              </a:r>
            </a:p>
          </p:txBody>
        </p:sp>
      </p:grpSp>
      <p:grpSp>
        <p:nvGrpSpPr>
          <p:cNvPr id="13" name="Group 3"/>
          <p:cNvGrpSpPr>
            <a:grpSpLocks/>
          </p:cNvGrpSpPr>
          <p:nvPr/>
        </p:nvGrpSpPr>
        <p:grpSpPr bwMode="auto">
          <a:xfrm>
            <a:off x="5562600" y="1752600"/>
            <a:ext cx="2057400" cy="746125"/>
            <a:chOff x="860" y="1036"/>
            <a:chExt cx="1006" cy="470"/>
          </a:xfrm>
        </p:grpSpPr>
        <p:grpSp>
          <p:nvGrpSpPr>
            <p:cNvPr id="12354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2361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33</a:t>
                </a:r>
              </a:p>
            </p:txBody>
          </p:sp>
          <p:sp>
            <p:nvSpPr>
              <p:cNvPr id="12362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3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</p:grpSp>
        <p:grpSp>
          <p:nvGrpSpPr>
            <p:cNvPr id="12355" name="Group 8"/>
            <p:cNvGrpSpPr>
              <a:grpSpLocks/>
            </p:cNvGrpSpPr>
            <p:nvPr/>
          </p:nvGrpSpPr>
          <p:grpSpPr bwMode="auto">
            <a:xfrm>
              <a:off x="1613" y="1036"/>
              <a:ext cx="253" cy="470"/>
              <a:chOff x="1679" y="1182"/>
              <a:chExt cx="253" cy="470"/>
            </a:xfrm>
          </p:grpSpPr>
          <p:sp>
            <p:nvSpPr>
              <p:cNvPr id="12358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30</a:t>
                </a:r>
              </a:p>
            </p:txBody>
          </p:sp>
          <p:sp>
            <p:nvSpPr>
              <p:cNvPr id="12359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60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40</a:t>
                </a:r>
              </a:p>
            </p:txBody>
          </p:sp>
        </p:grpSp>
        <p:sp>
          <p:nvSpPr>
            <p:cNvPr id="12356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  <p:sp>
          <p:nvSpPr>
            <p:cNvPr id="12357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grpSp>
        <p:nvGrpSpPr>
          <p:cNvPr id="16" name="Group 3"/>
          <p:cNvGrpSpPr>
            <a:grpSpLocks/>
          </p:cNvGrpSpPr>
          <p:nvPr/>
        </p:nvGrpSpPr>
        <p:grpSpPr bwMode="auto">
          <a:xfrm>
            <a:off x="5562600" y="2514600"/>
            <a:ext cx="2667000" cy="854075"/>
            <a:chOff x="860" y="1036"/>
            <a:chExt cx="1341" cy="538"/>
          </a:xfrm>
        </p:grpSpPr>
        <p:grpSp>
          <p:nvGrpSpPr>
            <p:cNvPr id="12345" name="Group 4"/>
            <p:cNvGrpSpPr>
              <a:grpSpLocks/>
            </p:cNvGrpSpPr>
            <p:nvPr/>
          </p:nvGrpSpPr>
          <p:grpSpPr bwMode="auto">
            <a:xfrm>
              <a:off x="1128" y="1036"/>
              <a:ext cx="1073" cy="538"/>
              <a:chOff x="1122" y="1136"/>
              <a:chExt cx="1073" cy="538"/>
            </a:xfrm>
          </p:grpSpPr>
          <p:sp>
            <p:nvSpPr>
              <p:cNvPr id="12349" name="Text Box 5"/>
              <p:cNvSpPr txBox="1">
                <a:spLocks noChangeArrowheads="1"/>
              </p:cNvSpPr>
              <p:nvPr/>
            </p:nvSpPr>
            <p:spPr bwMode="auto">
              <a:xfrm>
                <a:off x="1122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33 - 30</a:t>
                </a:r>
              </a:p>
            </p:txBody>
          </p:sp>
          <p:sp>
            <p:nvSpPr>
              <p:cNvPr id="12350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40</a:t>
                </a:r>
              </a:p>
            </p:txBody>
          </p:sp>
          <p:sp>
            <p:nvSpPr>
              <p:cNvPr id="12351" name="Text Box 5"/>
              <p:cNvSpPr txBox="1">
                <a:spLocks noChangeArrowheads="1"/>
              </p:cNvSpPr>
              <p:nvPr/>
            </p:nvSpPr>
            <p:spPr bwMode="auto">
              <a:xfrm>
                <a:off x="1935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2352" name="Text Box 7"/>
              <p:cNvSpPr txBox="1">
                <a:spLocks noChangeArrowheads="1"/>
              </p:cNvSpPr>
              <p:nvPr/>
            </p:nvSpPr>
            <p:spPr bwMode="auto">
              <a:xfrm>
                <a:off x="1935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48</a:t>
                </a:r>
              </a:p>
            </p:txBody>
          </p:sp>
          <p:sp>
            <p:nvSpPr>
              <p:cNvPr id="12353" name="Text Box 7"/>
              <p:cNvSpPr txBox="1">
                <a:spLocks noChangeArrowheads="1"/>
              </p:cNvSpPr>
              <p:nvPr/>
            </p:nvSpPr>
            <p:spPr bwMode="auto">
              <a:xfrm>
                <a:off x="1927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>
                    <a:solidFill>
                      <a:srgbClr val="000066"/>
                    </a:solidFill>
                  </a:rPr>
                  <a:t>48</a:t>
                </a:r>
              </a:p>
            </p:txBody>
          </p:sp>
        </p:grpSp>
        <p:sp>
          <p:nvSpPr>
            <p:cNvPr id="12346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47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48" name="Text Box 12"/>
            <p:cNvSpPr txBox="1">
              <a:spLocks noChangeArrowheads="1"/>
            </p:cNvSpPr>
            <p:nvPr/>
          </p:nvSpPr>
          <p:spPr bwMode="auto">
            <a:xfrm>
              <a:off x="1780" y="1132"/>
              <a:ext cx="19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126" name="Straight Connector 125"/>
          <p:cNvCxnSpPr/>
          <p:nvPr/>
        </p:nvCxnSpPr>
        <p:spPr>
          <a:xfrm>
            <a:off x="6096000" y="2895600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Straight Connector 126"/>
          <p:cNvCxnSpPr/>
          <p:nvPr/>
        </p:nvCxnSpPr>
        <p:spPr>
          <a:xfrm>
            <a:off x="7772400" y="28956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" name="Group 3"/>
          <p:cNvGrpSpPr>
            <a:grpSpLocks/>
          </p:cNvGrpSpPr>
          <p:nvPr/>
        </p:nvGrpSpPr>
        <p:grpSpPr bwMode="auto">
          <a:xfrm>
            <a:off x="533400" y="3581400"/>
            <a:ext cx="2555875" cy="746125"/>
            <a:chOff x="575" y="1036"/>
            <a:chExt cx="1701" cy="470"/>
          </a:xfrm>
        </p:grpSpPr>
        <p:grpSp>
          <p:nvGrpSpPr>
            <p:cNvPr id="12331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2342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12343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4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3</a:t>
                </a:r>
              </a:p>
            </p:txBody>
          </p:sp>
        </p:grpSp>
        <p:grpSp>
          <p:nvGrpSpPr>
            <p:cNvPr id="12332" name="Group 8"/>
            <p:cNvGrpSpPr>
              <a:grpSpLocks/>
            </p:cNvGrpSpPr>
            <p:nvPr/>
          </p:nvGrpSpPr>
          <p:grpSpPr bwMode="auto">
            <a:xfrm>
              <a:off x="1613" y="1036"/>
              <a:ext cx="663" cy="470"/>
              <a:chOff x="1679" y="1182"/>
              <a:chExt cx="663" cy="470"/>
            </a:xfrm>
          </p:grpSpPr>
          <p:sp>
            <p:nvSpPr>
              <p:cNvPr id="12336" name="Text Box 9"/>
              <p:cNvSpPr txBox="1">
                <a:spLocks noChangeArrowheads="1"/>
              </p:cNvSpPr>
              <p:nvPr/>
            </p:nvSpPr>
            <p:spPr bwMode="auto">
              <a:xfrm>
                <a:off x="1679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</a:t>
                </a:r>
              </a:p>
            </p:txBody>
          </p:sp>
          <p:sp>
            <p:nvSpPr>
              <p:cNvPr id="12337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8" name="Text Box 11"/>
              <p:cNvSpPr txBox="1">
                <a:spLocks noChangeArrowheads="1"/>
              </p:cNvSpPr>
              <p:nvPr/>
            </p:nvSpPr>
            <p:spPr bwMode="auto">
              <a:xfrm>
                <a:off x="1706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12339" name="Text Box 9"/>
              <p:cNvSpPr txBox="1">
                <a:spLocks noChangeArrowheads="1"/>
              </p:cNvSpPr>
              <p:nvPr/>
            </p:nvSpPr>
            <p:spPr bwMode="auto">
              <a:xfrm>
                <a:off x="2112" y="118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2340" name="Line 10"/>
              <p:cNvSpPr>
                <a:spLocks noChangeShapeType="1"/>
              </p:cNvSpPr>
              <p:nvPr/>
            </p:nvSpPr>
            <p:spPr bwMode="auto">
              <a:xfrm>
                <a:off x="2112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41" name="Text Box 11"/>
              <p:cNvSpPr txBox="1">
                <a:spLocks noChangeArrowheads="1"/>
              </p:cNvSpPr>
              <p:nvPr/>
            </p:nvSpPr>
            <p:spPr bwMode="auto">
              <a:xfrm>
                <a:off x="211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</a:t>
                </a:r>
              </a:p>
            </p:txBody>
          </p:sp>
        </p:grpSp>
        <p:sp>
          <p:nvSpPr>
            <p:cNvPr id="12333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2334" name="Text Box 13"/>
            <p:cNvSpPr txBox="1">
              <a:spLocks noChangeArrowheads="1"/>
            </p:cNvSpPr>
            <p:nvPr/>
          </p:nvSpPr>
          <p:spPr bwMode="auto">
            <a:xfrm>
              <a:off x="575" y="115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c)</a:t>
              </a:r>
            </a:p>
          </p:txBody>
        </p:sp>
        <p:sp>
          <p:nvSpPr>
            <p:cNvPr id="12335" name="Text Box 12"/>
            <p:cNvSpPr txBox="1">
              <a:spLocks noChangeArrowheads="1"/>
            </p:cNvSpPr>
            <p:nvPr/>
          </p:nvSpPr>
          <p:spPr bwMode="auto">
            <a:xfrm>
              <a:off x="1843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</p:grpSp>
      <p:grpSp>
        <p:nvGrpSpPr>
          <p:cNvPr id="21" name="Group 3"/>
          <p:cNvGrpSpPr>
            <a:grpSpLocks/>
          </p:cNvGrpSpPr>
          <p:nvPr/>
        </p:nvGrpSpPr>
        <p:grpSpPr bwMode="auto">
          <a:xfrm>
            <a:off x="762000" y="4419600"/>
            <a:ext cx="2908300" cy="746125"/>
            <a:chOff x="860" y="1036"/>
            <a:chExt cx="1422" cy="470"/>
          </a:xfrm>
        </p:grpSpPr>
        <p:grpSp>
          <p:nvGrpSpPr>
            <p:cNvPr id="12317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2328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</a:t>
                </a:r>
              </a:p>
            </p:txBody>
          </p:sp>
          <p:sp>
            <p:nvSpPr>
              <p:cNvPr id="12329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30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</a:t>
                </a:r>
              </a:p>
            </p:txBody>
          </p:sp>
        </p:grpSp>
        <p:grpSp>
          <p:nvGrpSpPr>
            <p:cNvPr id="12318" name="Group 8"/>
            <p:cNvGrpSpPr>
              <a:grpSpLocks/>
            </p:cNvGrpSpPr>
            <p:nvPr/>
          </p:nvGrpSpPr>
          <p:grpSpPr bwMode="auto">
            <a:xfrm>
              <a:off x="1613" y="1036"/>
              <a:ext cx="669" cy="470"/>
              <a:chOff x="1679" y="1182"/>
              <a:chExt cx="669" cy="470"/>
            </a:xfrm>
          </p:grpSpPr>
          <p:sp>
            <p:nvSpPr>
              <p:cNvPr id="12322" name="Text Box 9"/>
              <p:cNvSpPr txBox="1">
                <a:spLocks noChangeArrowheads="1"/>
              </p:cNvSpPr>
              <p:nvPr/>
            </p:nvSpPr>
            <p:spPr bwMode="auto">
              <a:xfrm>
                <a:off x="1693" y="1182"/>
                <a:ext cx="20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2323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2324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6</a:t>
                </a:r>
              </a:p>
            </p:txBody>
          </p:sp>
          <p:sp>
            <p:nvSpPr>
              <p:cNvPr id="12325" name="Text Box 9"/>
              <p:cNvSpPr txBox="1">
                <a:spLocks noChangeArrowheads="1"/>
              </p:cNvSpPr>
              <p:nvPr/>
            </p:nvSpPr>
            <p:spPr bwMode="auto">
              <a:xfrm>
                <a:off x="2118" y="1182"/>
                <a:ext cx="20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5</a:t>
                </a:r>
              </a:p>
            </p:txBody>
          </p:sp>
          <p:sp>
            <p:nvSpPr>
              <p:cNvPr id="12326" name="Text Box 11"/>
              <p:cNvSpPr txBox="1">
                <a:spLocks noChangeArrowheads="1"/>
              </p:cNvSpPr>
              <p:nvPr/>
            </p:nvSpPr>
            <p:spPr bwMode="auto">
              <a:xfrm>
                <a:off x="2118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</a:t>
                </a:r>
              </a:p>
            </p:txBody>
          </p:sp>
          <p:sp>
            <p:nvSpPr>
              <p:cNvPr id="12327" name="Line 10"/>
              <p:cNvSpPr>
                <a:spLocks noChangeShapeType="1"/>
              </p:cNvSpPr>
              <p:nvPr/>
            </p:nvSpPr>
            <p:spPr bwMode="auto">
              <a:xfrm>
                <a:off x="2118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12319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2320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21" name="Text Box 12"/>
            <p:cNvSpPr txBox="1">
              <a:spLocks noChangeArrowheads="1"/>
            </p:cNvSpPr>
            <p:nvPr/>
          </p:nvSpPr>
          <p:spPr bwMode="auto">
            <a:xfrm>
              <a:off x="1866" y="1132"/>
              <a:ext cx="186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-</a:t>
              </a:r>
            </a:p>
          </p:txBody>
        </p:sp>
      </p:grpSp>
      <p:grpSp>
        <p:nvGrpSpPr>
          <p:cNvPr id="24" name="Group 3"/>
          <p:cNvGrpSpPr>
            <a:grpSpLocks/>
          </p:cNvGrpSpPr>
          <p:nvPr/>
        </p:nvGrpSpPr>
        <p:grpSpPr bwMode="auto">
          <a:xfrm>
            <a:off x="762000" y="5334000"/>
            <a:ext cx="3810000" cy="854075"/>
            <a:chOff x="860" y="1036"/>
            <a:chExt cx="1863" cy="538"/>
          </a:xfrm>
        </p:grpSpPr>
        <p:grpSp>
          <p:nvGrpSpPr>
            <p:cNvPr id="12307" name="Group 4"/>
            <p:cNvGrpSpPr>
              <a:grpSpLocks/>
            </p:cNvGrpSpPr>
            <p:nvPr/>
          </p:nvGrpSpPr>
          <p:grpSpPr bwMode="auto">
            <a:xfrm>
              <a:off x="1195" y="1036"/>
              <a:ext cx="1528" cy="538"/>
              <a:chOff x="1189" y="1136"/>
              <a:chExt cx="1528" cy="538"/>
            </a:xfrm>
          </p:grpSpPr>
          <p:sp>
            <p:nvSpPr>
              <p:cNvPr id="12311" name="Text Box 5"/>
              <p:cNvSpPr txBox="1">
                <a:spLocks noChangeArrowheads="1"/>
              </p:cNvSpPr>
              <p:nvPr/>
            </p:nvSpPr>
            <p:spPr bwMode="auto">
              <a:xfrm>
                <a:off x="1189" y="1136"/>
                <a:ext cx="63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4 + 3 - 5</a:t>
                </a:r>
              </a:p>
            </p:txBody>
          </p:sp>
          <p:sp>
            <p:nvSpPr>
              <p:cNvPr id="12312" name="Text Box 7"/>
              <p:cNvSpPr txBox="1">
                <a:spLocks noChangeArrowheads="1"/>
              </p:cNvSpPr>
              <p:nvPr/>
            </p:nvSpPr>
            <p:spPr bwMode="auto">
              <a:xfrm>
                <a:off x="1376" y="1424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6</a:t>
                </a:r>
              </a:p>
            </p:txBody>
          </p:sp>
          <p:sp>
            <p:nvSpPr>
              <p:cNvPr id="12313" name="Text Box 5"/>
              <p:cNvSpPr txBox="1">
                <a:spLocks noChangeArrowheads="1"/>
              </p:cNvSpPr>
              <p:nvPr/>
            </p:nvSpPr>
            <p:spPr bwMode="auto">
              <a:xfrm>
                <a:off x="2009" y="1136"/>
                <a:ext cx="223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2</a:t>
                </a:r>
              </a:p>
            </p:txBody>
          </p:sp>
          <p:sp>
            <p:nvSpPr>
              <p:cNvPr id="12314" name="Text Box 7"/>
              <p:cNvSpPr txBox="1">
                <a:spLocks noChangeArrowheads="1"/>
              </p:cNvSpPr>
              <p:nvPr/>
            </p:nvSpPr>
            <p:spPr bwMode="auto">
              <a:xfrm>
                <a:off x="2456" y="1376"/>
                <a:ext cx="26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3</a:t>
                </a:r>
              </a:p>
            </p:txBody>
          </p:sp>
          <p:sp>
            <p:nvSpPr>
              <p:cNvPr id="12315" name="Text Box 5"/>
              <p:cNvSpPr txBox="1">
                <a:spLocks noChangeArrowheads="1"/>
              </p:cNvSpPr>
              <p:nvPr/>
            </p:nvSpPr>
            <p:spPr bwMode="auto">
              <a:xfrm>
                <a:off x="2456" y="1136"/>
                <a:ext cx="260" cy="24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>
                    <a:solidFill>
                      <a:srgbClr val="000066"/>
                    </a:solidFill>
                  </a:rPr>
                  <a:t>1</a:t>
                </a:r>
              </a:p>
            </p:txBody>
          </p:sp>
          <p:sp>
            <p:nvSpPr>
              <p:cNvPr id="12316" name="Text Box 7"/>
              <p:cNvSpPr txBox="1">
                <a:spLocks noChangeArrowheads="1"/>
              </p:cNvSpPr>
              <p:nvPr/>
            </p:nvSpPr>
            <p:spPr bwMode="auto">
              <a:xfrm>
                <a:off x="2009" y="1376"/>
                <a:ext cx="231" cy="25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>
                    <a:solidFill>
                      <a:srgbClr val="000066"/>
                    </a:solidFill>
                  </a:rPr>
                  <a:t>6</a:t>
                </a:r>
              </a:p>
            </p:txBody>
          </p:sp>
        </p:grpSp>
        <p:sp>
          <p:nvSpPr>
            <p:cNvPr id="12308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09" name="Text Box 12"/>
            <p:cNvSpPr txBox="1">
              <a:spLocks noChangeArrowheads="1"/>
            </p:cNvSpPr>
            <p:nvPr/>
          </p:nvSpPr>
          <p:spPr bwMode="auto">
            <a:xfrm>
              <a:off x="1754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2310" name="Text Box 12"/>
            <p:cNvSpPr txBox="1">
              <a:spLocks noChangeArrowheads="1"/>
            </p:cNvSpPr>
            <p:nvPr/>
          </p:nvSpPr>
          <p:spPr bwMode="auto">
            <a:xfrm>
              <a:off x="2276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olidFill>
                    <a:srgbClr val="000066"/>
                  </a:solidFill>
                  <a:sym typeface="Symbol" pitchFamily="18" charset="2"/>
                </a:rPr>
                <a:t>=</a:t>
              </a:r>
            </a:p>
          </p:txBody>
        </p:sp>
      </p:grpSp>
      <p:cxnSp>
        <p:nvCxnSpPr>
          <p:cNvPr id="186" name="Straight Connector 185"/>
          <p:cNvCxnSpPr/>
          <p:nvPr/>
        </p:nvCxnSpPr>
        <p:spPr>
          <a:xfrm>
            <a:off x="1371600" y="5715000"/>
            <a:ext cx="1219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/>
          <p:cNvCxnSpPr/>
          <p:nvPr/>
        </p:nvCxnSpPr>
        <p:spPr>
          <a:xfrm>
            <a:off x="3124200" y="57150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9" name="Straight Connector 188"/>
          <p:cNvCxnSpPr/>
          <p:nvPr/>
        </p:nvCxnSpPr>
        <p:spPr>
          <a:xfrm>
            <a:off x="4038600" y="5715000"/>
            <a:ext cx="4572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956497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4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7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8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9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0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500"/>
                            </p:stCondLst>
                            <p:childTnLst>
                              <p:par>
                                <p:cTn id="5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5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1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 nodeType="clickPar">
                      <p:stCondLst>
                        <p:cond delay="indefinite"/>
                      </p:stCondLst>
                      <p:childTnLst>
                        <p:par>
                          <p:cTn id="6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7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5" dur="5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77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9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 nodeType="clickPar">
                      <p:stCondLst>
                        <p:cond delay="indefinite"/>
                      </p:stCondLst>
                      <p:childTnLst>
                        <p:par>
                          <p:cTn id="8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4" fill="hold">
                            <p:stCondLst>
                              <p:cond delay="1000"/>
                            </p:stCondLst>
                            <p:childTnLst>
                              <p:par>
                                <p:cTn id="9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9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1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2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5" dur="500"/>
                                        <p:tgtEl>
                                          <p:spTgt spid="1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4800" b="1" dirty="0" err="1">
                <a:solidFill>
                  <a:srgbClr val="00B050"/>
                </a:solidFill>
              </a:rPr>
              <a:t>Khi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trừ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hai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phân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số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cùng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mẫu</a:t>
            </a:r>
            <a:r>
              <a:rPr lang="en-US" sz="4800" b="1" dirty="0">
                <a:solidFill>
                  <a:srgbClr val="00B050"/>
                </a:solidFill>
              </a:rPr>
              <a:t> ta </a:t>
            </a:r>
            <a:r>
              <a:rPr lang="en-US" sz="4800" b="1" dirty="0" err="1">
                <a:solidFill>
                  <a:srgbClr val="00B050"/>
                </a:solidFill>
              </a:rPr>
              <a:t>lấy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tử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trừ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tử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giữ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nguyên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mẫu</a:t>
            </a:r>
            <a:r>
              <a:rPr lang="en-US" sz="4800" b="1" dirty="0">
                <a:solidFill>
                  <a:srgbClr val="00B050"/>
                </a:solidFill>
              </a:rPr>
              <a:t>.</a:t>
            </a:r>
          </a:p>
          <a:p>
            <a:r>
              <a:rPr lang="en-US" sz="4800" b="1" dirty="0" err="1">
                <a:solidFill>
                  <a:srgbClr val="00B050"/>
                </a:solidFill>
              </a:rPr>
              <a:t>Khi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trừ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hai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phân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số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khác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mẫu</a:t>
            </a:r>
            <a:r>
              <a:rPr lang="en-US" sz="4800" b="1" dirty="0">
                <a:solidFill>
                  <a:srgbClr val="00B050"/>
                </a:solidFill>
              </a:rPr>
              <a:t> ta </a:t>
            </a:r>
            <a:r>
              <a:rPr lang="en-US" sz="4800" b="1" dirty="0" err="1">
                <a:solidFill>
                  <a:srgbClr val="00B050"/>
                </a:solidFill>
              </a:rPr>
              <a:t>quy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đồng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mẫu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số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rồi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lấy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tử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trừ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tử</a:t>
            </a:r>
            <a:r>
              <a:rPr lang="en-US" sz="4800" b="1" dirty="0">
                <a:solidFill>
                  <a:srgbClr val="00B050"/>
                </a:solidFill>
              </a:rPr>
              <a:t>, </a:t>
            </a:r>
            <a:r>
              <a:rPr lang="en-US" sz="4800" b="1" dirty="0" err="1">
                <a:solidFill>
                  <a:srgbClr val="00B050"/>
                </a:solidFill>
              </a:rPr>
              <a:t>giữ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nguyên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mẫu</a:t>
            </a:r>
            <a:r>
              <a:rPr lang="en-US" sz="4800" b="1" dirty="0">
                <a:solidFill>
                  <a:srgbClr val="00B050"/>
                </a:solidFill>
              </a:rPr>
              <a:t> </a:t>
            </a:r>
            <a:r>
              <a:rPr lang="en-US" sz="4800" b="1" dirty="0" err="1">
                <a:solidFill>
                  <a:srgbClr val="00B050"/>
                </a:solidFill>
              </a:rPr>
              <a:t>số</a:t>
            </a:r>
            <a:r>
              <a:rPr lang="en-US" sz="4800" b="1" dirty="0">
                <a:solidFill>
                  <a:srgbClr val="00B050"/>
                </a:solidFill>
              </a:rPr>
              <a:t>.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8007" y="685800"/>
            <a:ext cx="8229600" cy="1143000"/>
          </a:xfrm>
        </p:spPr>
        <p:txBody>
          <a:bodyPr>
            <a:noAutofit/>
          </a:bodyPr>
          <a:lstStyle/>
          <a:p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KIẾN THỨC CẦN NHỚ</a:t>
            </a:r>
            <a:br>
              <a:rPr lang="en-US" sz="5400" b="1" cap="none" spc="0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</a:br>
            <a:endParaRPr lang="en-US" sz="5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99727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874" name="Rectangle 2" descr="Green marble"/>
          <p:cNvSpPr>
            <a:spLocks noChangeArrowheads="1"/>
          </p:cNvSpPr>
          <p:nvPr/>
        </p:nvSpPr>
        <p:spPr bwMode="auto">
          <a:xfrm>
            <a:off x="228600" y="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4000" b="1" dirty="0" err="1">
                <a:solidFill>
                  <a:schemeClr val="accent1">
                    <a:lumMod val="50000"/>
                  </a:schemeClr>
                </a:solidFill>
              </a:rPr>
              <a:t>Bài</a:t>
            </a:r>
            <a:r>
              <a:rPr lang="en-US" sz="4000" b="1" dirty="0">
                <a:solidFill>
                  <a:schemeClr val="accent1">
                    <a:lumMod val="50000"/>
                  </a:schemeClr>
                </a:solidFill>
              </a:rPr>
              <a:t> 3: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Khoanh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vào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chữ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đặt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trước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kết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quả</a:t>
            </a:r>
            <a:r>
              <a:rPr lang="en-US" sz="2800" b="1" dirty="0">
                <a:solidFill>
                  <a:srgbClr val="0000FF"/>
                </a:solidFill>
              </a:rPr>
              <a:t> </a:t>
            </a:r>
            <a:r>
              <a:rPr lang="en-US" sz="2800" b="1" dirty="0" err="1">
                <a:solidFill>
                  <a:srgbClr val="0000FF"/>
                </a:solidFill>
              </a:rPr>
              <a:t>đúng</a:t>
            </a:r>
            <a:r>
              <a:rPr lang="en-US" sz="2800" b="1" dirty="0">
                <a:solidFill>
                  <a:srgbClr val="0000FF"/>
                </a:solidFill>
              </a:rPr>
              <a:t>: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1744262" y="1235939"/>
            <a:ext cx="2312987" cy="746125"/>
            <a:chOff x="1151" y="1036"/>
            <a:chExt cx="1131" cy="470"/>
          </a:xfrm>
        </p:grpSpPr>
        <p:grpSp>
          <p:nvGrpSpPr>
            <p:cNvPr id="13346" name="Group 4"/>
            <p:cNvGrpSpPr>
              <a:grpSpLocks/>
            </p:cNvGrpSpPr>
            <p:nvPr/>
          </p:nvGrpSpPr>
          <p:grpSpPr bwMode="auto">
            <a:xfrm>
              <a:off x="1151" y="1036"/>
              <a:ext cx="231" cy="460"/>
              <a:chOff x="1145" y="1136"/>
              <a:chExt cx="231" cy="460"/>
            </a:xfrm>
          </p:grpSpPr>
          <p:sp>
            <p:nvSpPr>
              <p:cNvPr id="13354" name="Text Box 5"/>
              <p:cNvSpPr txBox="1">
                <a:spLocks noChangeArrowheads="1"/>
              </p:cNvSpPr>
              <p:nvPr/>
            </p:nvSpPr>
            <p:spPr bwMode="auto">
              <a:xfrm>
                <a:off x="1146" y="113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800" b="1" dirty="0">
                    <a:solidFill>
                      <a:srgbClr val="FF0000"/>
                    </a:solidFill>
                  </a:rPr>
                  <a:t>3</a:t>
                </a:r>
              </a:p>
            </p:txBody>
          </p:sp>
          <p:sp>
            <p:nvSpPr>
              <p:cNvPr id="13355" name="Line 6"/>
              <p:cNvSpPr>
                <a:spLocks noChangeShapeType="1"/>
              </p:cNvSpPr>
              <p:nvPr/>
            </p:nvSpPr>
            <p:spPr bwMode="auto">
              <a:xfrm>
                <a:off x="1146" y="1366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000">
                  <a:solidFill>
                    <a:srgbClr val="FF0000"/>
                  </a:solidFill>
                </a:endParaRPr>
              </a:p>
            </p:txBody>
          </p:sp>
          <p:sp>
            <p:nvSpPr>
              <p:cNvPr id="13356" name="Text Box 7"/>
              <p:cNvSpPr txBox="1">
                <a:spLocks noChangeArrowheads="1"/>
              </p:cNvSpPr>
              <p:nvPr/>
            </p:nvSpPr>
            <p:spPr bwMode="auto">
              <a:xfrm>
                <a:off x="1145" y="1366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800" b="1">
                    <a:solidFill>
                      <a:srgbClr val="FF0000"/>
                    </a:solidFill>
                  </a:rPr>
                  <a:t>8</a:t>
                </a:r>
              </a:p>
            </p:txBody>
          </p:sp>
        </p:grpSp>
        <p:grpSp>
          <p:nvGrpSpPr>
            <p:cNvPr id="13347" name="Group 8"/>
            <p:cNvGrpSpPr>
              <a:grpSpLocks/>
            </p:cNvGrpSpPr>
            <p:nvPr/>
          </p:nvGrpSpPr>
          <p:grpSpPr bwMode="auto">
            <a:xfrm>
              <a:off x="1613" y="1036"/>
              <a:ext cx="253" cy="470"/>
              <a:chOff x="1679" y="1182"/>
              <a:chExt cx="253" cy="470"/>
            </a:xfrm>
          </p:grpSpPr>
          <p:sp>
            <p:nvSpPr>
              <p:cNvPr id="13351" name="Text Box 9"/>
              <p:cNvSpPr txBox="1">
                <a:spLocks noChangeArrowheads="1"/>
              </p:cNvSpPr>
              <p:nvPr/>
            </p:nvSpPr>
            <p:spPr bwMode="auto">
              <a:xfrm>
                <a:off x="1708" y="1182"/>
                <a:ext cx="201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800" b="1" dirty="0">
                    <a:solidFill>
                      <a:srgbClr val="FF0000"/>
                    </a:solidFill>
                  </a:rPr>
                  <a:t>1</a:t>
                </a:r>
              </a:p>
            </p:txBody>
          </p:sp>
          <p:sp>
            <p:nvSpPr>
              <p:cNvPr id="13352" name="Line 10"/>
              <p:cNvSpPr>
                <a:spLocks noChangeShapeType="1"/>
              </p:cNvSpPr>
              <p:nvPr/>
            </p:nvSpPr>
            <p:spPr bwMode="auto">
              <a:xfrm>
                <a:off x="1679" y="141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 sz="2000">
                  <a:solidFill>
                    <a:srgbClr val="FF0000"/>
                  </a:solidFill>
                </a:endParaRPr>
              </a:p>
            </p:txBody>
          </p:sp>
          <p:sp>
            <p:nvSpPr>
              <p:cNvPr id="13353" name="Text Box 11"/>
              <p:cNvSpPr txBox="1">
                <a:spLocks noChangeArrowheads="1"/>
              </p:cNvSpPr>
              <p:nvPr/>
            </p:nvSpPr>
            <p:spPr bwMode="auto">
              <a:xfrm>
                <a:off x="1702" y="1422"/>
                <a:ext cx="230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800" b="1">
                    <a:solidFill>
                      <a:srgbClr val="FF0000"/>
                    </a:solidFill>
                  </a:rPr>
                  <a:t>4</a:t>
                </a:r>
              </a:p>
            </p:txBody>
          </p:sp>
        </p:grpSp>
        <p:sp>
          <p:nvSpPr>
            <p:cNvPr id="13348" name="Text Box 12"/>
            <p:cNvSpPr txBox="1">
              <a:spLocks noChangeArrowheads="1"/>
            </p:cNvSpPr>
            <p:nvPr/>
          </p:nvSpPr>
          <p:spPr bwMode="auto">
            <a:xfrm>
              <a:off x="1381" y="112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3349" name="Text Box 12"/>
            <p:cNvSpPr txBox="1">
              <a:spLocks noChangeArrowheads="1"/>
            </p:cNvSpPr>
            <p:nvPr/>
          </p:nvSpPr>
          <p:spPr bwMode="auto">
            <a:xfrm>
              <a:off x="1866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3350" name="Text Box 12"/>
            <p:cNvSpPr txBox="1">
              <a:spLocks noChangeArrowheads="1"/>
            </p:cNvSpPr>
            <p:nvPr/>
          </p:nvSpPr>
          <p:spPr bwMode="auto">
            <a:xfrm>
              <a:off x="2052" y="1132"/>
              <a:ext cx="230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 b="1">
                  <a:solidFill>
                    <a:srgbClr val="FF0000"/>
                  </a:solidFill>
                  <a:sym typeface="Symbol" pitchFamily="18" charset="2"/>
                </a:rPr>
                <a:t>?</a:t>
              </a:r>
            </a:p>
          </p:txBody>
        </p:sp>
      </p:grpSp>
      <p:grpSp>
        <p:nvGrpSpPr>
          <p:cNvPr id="13341" name="Group 8"/>
          <p:cNvGrpSpPr>
            <a:grpSpLocks/>
          </p:cNvGrpSpPr>
          <p:nvPr/>
        </p:nvGrpSpPr>
        <p:grpSpPr bwMode="auto">
          <a:xfrm>
            <a:off x="6004077" y="1066800"/>
            <a:ext cx="320526" cy="730250"/>
            <a:chOff x="1678" y="1182"/>
            <a:chExt cx="231" cy="460"/>
          </a:xfrm>
        </p:grpSpPr>
        <p:sp>
          <p:nvSpPr>
            <p:cNvPr id="13343" name="Text Box 9"/>
            <p:cNvSpPr txBox="1">
              <a:spLocks noChangeArrowheads="1"/>
            </p:cNvSpPr>
            <p:nvPr/>
          </p:nvSpPr>
          <p:spPr bwMode="auto">
            <a:xfrm>
              <a:off x="1679" y="118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66"/>
                  </a:solidFill>
                </a:rPr>
                <a:t>7</a:t>
              </a:r>
            </a:p>
          </p:txBody>
        </p:sp>
        <p:sp>
          <p:nvSpPr>
            <p:cNvPr id="13344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3345" name="Text Box 11"/>
            <p:cNvSpPr txBox="1">
              <a:spLocks noChangeArrowheads="1"/>
            </p:cNvSpPr>
            <p:nvPr/>
          </p:nvSpPr>
          <p:spPr bwMode="auto">
            <a:xfrm>
              <a:off x="1678" y="141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 dirty="0">
                  <a:solidFill>
                    <a:srgbClr val="000066"/>
                  </a:solidFill>
                </a:rPr>
                <a:t>9</a:t>
              </a:r>
            </a:p>
          </p:txBody>
        </p:sp>
      </p:grpSp>
      <p:grpSp>
        <p:nvGrpSpPr>
          <p:cNvPr id="13336" name="Group 8"/>
          <p:cNvGrpSpPr>
            <a:grpSpLocks/>
          </p:cNvGrpSpPr>
          <p:nvPr/>
        </p:nvGrpSpPr>
        <p:grpSpPr bwMode="auto">
          <a:xfrm>
            <a:off x="6004077" y="2117725"/>
            <a:ext cx="320526" cy="822325"/>
            <a:chOff x="1678" y="1124"/>
            <a:chExt cx="231" cy="518"/>
          </a:xfrm>
        </p:grpSpPr>
        <p:sp>
          <p:nvSpPr>
            <p:cNvPr id="13338" name="Text Box 9"/>
            <p:cNvSpPr txBox="1">
              <a:spLocks noChangeArrowheads="1"/>
            </p:cNvSpPr>
            <p:nvPr/>
          </p:nvSpPr>
          <p:spPr bwMode="auto">
            <a:xfrm>
              <a:off x="1678" y="1124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 dirty="0">
                  <a:solidFill>
                    <a:srgbClr val="000066"/>
                  </a:solidFill>
                </a:rPr>
                <a:t>3</a:t>
              </a:r>
            </a:p>
          </p:txBody>
        </p:sp>
        <p:sp>
          <p:nvSpPr>
            <p:cNvPr id="13339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3340" name="Text Box 11"/>
            <p:cNvSpPr txBox="1">
              <a:spLocks noChangeArrowheads="1"/>
            </p:cNvSpPr>
            <p:nvPr/>
          </p:nvSpPr>
          <p:spPr bwMode="auto">
            <a:xfrm>
              <a:off x="1678" y="141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66"/>
                  </a:solidFill>
                </a:rPr>
                <a:t>4</a:t>
              </a:r>
            </a:p>
          </p:txBody>
        </p:sp>
      </p:grpSp>
      <p:grpSp>
        <p:nvGrpSpPr>
          <p:cNvPr id="13331" name="Group 8"/>
          <p:cNvGrpSpPr>
            <a:grpSpLocks/>
          </p:cNvGrpSpPr>
          <p:nvPr/>
        </p:nvGrpSpPr>
        <p:grpSpPr bwMode="auto">
          <a:xfrm>
            <a:off x="6080277" y="3119438"/>
            <a:ext cx="320526" cy="811213"/>
            <a:chOff x="1678" y="1131"/>
            <a:chExt cx="231" cy="511"/>
          </a:xfrm>
        </p:grpSpPr>
        <p:sp>
          <p:nvSpPr>
            <p:cNvPr id="13333" name="Text Box 9"/>
            <p:cNvSpPr txBox="1">
              <a:spLocks noChangeArrowheads="1"/>
            </p:cNvSpPr>
            <p:nvPr/>
          </p:nvSpPr>
          <p:spPr bwMode="auto">
            <a:xfrm>
              <a:off x="1678" y="1131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 dirty="0">
                  <a:solidFill>
                    <a:srgbClr val="000066"/>
                  </a:solidFill>
                </a:rPr>
                <a:t>5</a:t>
              </a:r>
            </a:p>
          </p:txBody>
        </p:sp>
        <p:sp>
          <p:nvSpPr>
            <p:cNvPr id="13334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3335" name="Text Box 11"/>
            <p:cNvSpPr txBox="1">
              <a:spLocks noChangeArrowheads="1"/>
            </p:cNvSpPr>
            <p:nvPr/>
          </p:nvSpPr>
          <p:spPr bwMode="auto">
            <a:xfrm>
              <a:off x="1678" y="141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66"/>
                  </a:solidFill>
                </a:rPr>
                <a:t>8</a:t>
              </a:r>
            </a:p>
          </p:txBody>
        </p:sp>
      </p:grpSp>
      <p:grpSp>
        <p:nvGrpSpPr>
          <p:cNvPr id="13326" name="Group 8"/>
          <p:cNvGrpSpPr>
            <a:grpSpLocks/>
          </p:cNvGrpSpPr>
          <p:nvPr/>
        </p:nvGrpSpPr>
        <p:grpSpPr bwMode="auto">
          <a:xfrm>
            <a:off x="6050122" y="4200813"/>
            <a:ext cx="548962" cy="746125"/>
            <a:chOff x="1635" y="1182"/>
            <a:chExt cx="396" cy="470"/>
          </a:xfrm>
        </p:grpSpPr>
        <p:sp>
          <p:nvSpPr>
            <p:cNvPr id="13328" name="Text Box 9"/>
            <p:cNvSpPr txBox="1">
              <a:spLocks noChangeArrowheads="1"/>
            </p:cNvSpPr>
            <p:nvPr/>
          </p:nvSpPr>
          <p:spPr bwMode="auto">
            <a:xfrm>
              <a:off x="1658" y="118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>
                  <a:solidFill>
                    <a:srgbClr val="000066"/>
                  </a:solidFill>
                </a:rPr>
                <a:t>4</a:t>
              </a:r>
            </a:p>
          </p:txBody>
        </p:sp>
        <p:sp>
          <p:nvSpPr>
            <p:cNvPr id="13329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3330" name="Text Box 11"/>
            <p:cNvSpPr txBox="1">
              <a:spLocks noChangeArrowheads="1"/>
            </p:cNvSpPr>
            <p:nvPr/>
          </p:nvSpPr>
          <p:spPr bwMode="auto">
            <a:xfrm>
              <a:off x="1635" y="1422"/>
              <a:ext cx="396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3200" b="1" dirty="0">
                  <a:solidFill>
                    <a:srgbClr val="000066"/>
                  </a:solidFill>
                </a:rPr>
                <a:t>12</a:t>
              </a:r>
            </a:p>
          </p:txBody>
        </p:sp>
      </p:grpSp>
      <p:grpSp>
        <p:nvGrpSpPr>
          <p:cNvPr id="13321" name="Group 8"/>
          <p:cNvGrpSpPr>
            <a:grpSpLocks/>
          </p:cNvGrpSpPr>
          <p:nvPr/>
        </p:nvGrpSpPr>
        <p:grpSpPr bwMode="auto">
          <a:xfrm>
            <a:off x="6156480" y="3565526"/>
            <a:ext cx="320526" cy="365125"/>
            <a:chOff x="1678" y="1412"/>
            <a:chExt cx="231" cy="230"/>
          </a:xfrm>
        </p:grpSpPr>
        <p:sp>
          <p:nvSpPr>
            <p:cNvPr id="13324" name="Line 10"/>
            <p:cNvSpPr>
              <a:spLocks noChangeShapeType="1"/>
            </p:cNvSpPr>
            <p:nvPr/>
          </p:nvSpPr>
          <p:spPr bwMode="auto">
            <a:xfrm>
              <a:off x="1679" y="1412"/>
              <a:ext cx="23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en-US" sz="2400"/>
            </a:p>
          </p:txBody>
        </p:sp>
        <p:sp>
          <p:nvSpPr>
            <p:cNvPr id="13325" name="Text Box 11"/>
            <p:cNvSpPr txBox="1">
              <a:spLocks noChangeArrowheads="1"/>
            </p:cNvSpPr>
            <p:nvPr/>
          </p:nvSpPr>
          <p:spPr bwMode="auto">
            <a:xfrm>
              <a:off x="1678" y="1412"/>
              <a:ext cx="230" cy="23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endParaRPr lang="en-US" sz="3200" b="1" dirty="0">
                <a:solidFill>
                  <a:srgbClr val="FF0000"/>
                </a:solidFill>
              </a:endParaRPr>
            </a:p>
          </p:txBody>
        </p:sp>
      </p:grpSp>
      <p:sp>
        <p:nvSpPr>
          <p:cNvPr id="8" name="Oval 7"/>
          <p:cNvSpPr/>
          <p:nvPr/>
        </p:nvSpPr>
        <p:spPr>
          <a:xfrm>
            <a:off x="5181600" y="1235939"/>
            <a:ext cx="547738" cy="547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chemeClr val="tx1"/>
                </a:solidFill>
              </a:rPr>
              <a:t>A</a:t>
            </a:r>
          </a:p>
        </p:txBody>
      </p:sp>
      <p:sp>
        <p:nvSpPr>
          <p:cNvPr id="49" name="Oval 48"/>
          <p:cNvSpPr/>
          <p:nvPr/>
        </p:nvSpPr>
        <p:spPr>
          <a:xfrm>
            <a:off x="5192233" y="2301081"/>
            <a:ext cx="547738" cy="547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B</a:t>
            </a:r>
          </a:p>
        </p:txBody>
      </p:sp>
      <p:sp>
        <p:nvSpPr>
          <p:cNvPr id="50" name="Oval 49"/>
          <p:cNvSpPr/>
          <p:nvPr/>
        </p:nvSpPr>
        <p:spPr>
          <a:xfrm>
            <a:off x="5175157" y="3382962"/>
            <a:ext cx="547738" cy="547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C</a:t>
            </a:r>
          </a:p>
        </p:txBody>
      </p:sp>
      <p:sp>
        <p:nvSpPr>
          <p:cNvPr id="70" name="Oval 69"/>
          <p:cNvSpPr/>
          <p:nvPr/>
        </p:nvSpPr>
        <p:spPr>
          <a:xfrm>
            <a:off x="5234765" y="4419238"/>
            <a:ext cx="547738" cy="54768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</a:rPr>
              <a:t>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744262" y="2673360"/>
            <a:ext cx="231094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rgbClr val="00B050"/>
                </a:solidFill>
              </a:rPr>
              <a:t>ĐÁP ÁN C</a:t>
            </a:r>
          </a:p>
        </p:txBody>
      </p:sp>
      <p:pic>
        <p:nvPicPr>
          <p:cNvPr id="4100" name="Picture 4" descr="Káº¿t quáº£ hÃ¬nh áº£nh cho máº·t cÆ°á»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2558" y="3656805"/>
            <a:ext cx="3183432" cy="212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23919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3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3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3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33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63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7874" grpId="0"/>
      <p:bldP spid="8" grpId="0" animBg="1"/>
      <p:bldP spid="49" grpId="0" animBg="1"/>
      <p:bldP spid="50" grpId="0" animBg="1"/>
      <p:bldP spid="70" grpId="0" animBg="1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732" name="Text Box 4"/>
          <p:cNvSpPr txBox="1">
            <a:spLocks noChangeArrowheads="1"/>
          </p:cNvSpPr>
          <p:nvPr/>
        </p:nvSpPr>
        <p:spPr bwMode="auto">
          <a:xfrm>
            <a:off x="0" y="762000"/>
            <a:ext cx="86868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91440" bIns="91440"/>
          <a:lstStyle>
            <a:lvl1pPr marL="457200" indent="-4572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defTabSz="4572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ctr" eaLnBrk="1" hangingPunct="1"/>
            <a:r>
              <a:rPr lang="en-US" sz="3200" b="1" dirty="0"/>
              <a:t>9m 5dm; 7m 3dm; 8dm 9cm; 12cm 5mm</a:t>
            </a:r>
          </a:p>
        </p:txBody>
      </p:sp>
      <p:sp>
        <p:nvSpPr>
          <p:cNvPr id="207874" name="Rectangle 2" descr="Green marble"/>
          <p:cNvSpPr>
            <a:spLocks noChangeArrowheads="1"/>
          </p:cNvSpPr>
          <p:nvPr/>
        </p:nvSpPr>
        <p:spPr bwMode="auto">
          <a:xfrm>
            <a:off x="190098" y="-228600"/>
            <a:ext cx="83058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r>
              <a:rPr lang="en-US" sz="3600" b="1" dirty="0" err="1">
                <a:solidFill>
                  <a:srgbClr val="FF0000"/>
                </a:solidFill>
              </a:rPr>
              <a:t>Bài</a:t>
            </a:r>
            <a:r>
              <a:rPr lang="en-US" sz="3600" b="1" dirty="0">
                <a:solidFill>
                  <a:srgbClr val="FF0000"/>
                </a:solidFill>
              </a:rPr>
              <a:t> 4:</a:t>
            </a:r>
            <a:r>
              <a:rPr lang="en-US" sz="3200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Viết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các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số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độ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dài</a:t>
            </a:r>
            <a:r>
              <a:rPr lang="en-US" sz="3200" b="1" dirty="0">
                <a:solidFill>
                  <a:srgbClr val="0000FF"/>
                </a:solidFill>
              </a:rPr>
              <a:t> (</a:t>
            </a:r>
            <a:r>
              <a:rPr lang="en-US" sz="3200" b="1" dirty="0" err="1">
                <a:solidFill>
                  <a:srgbClr val="0000FF"/>
                </a:solidFill>
              </a:rPr>
              <a:t>theo</a:t>
            </a:r>
            <a:r>
              <a:rPr lang="en-US" sz="3200" b="1" dirty="0">
                <a:solidFill>
                  <a:srgbClr val="0000FF"/>
                </a:solidFill>
              </a:rPr>
              <a:t> </a:t>
            </a:r>
            <a:r>
              <a:rPr lang="en-US" sz="3200" b="1" dirty="0" err="1">
                <a:solidFill>
                  <a:srgbClr val="0000FF"/>
                </a:solidFill>
              </a:rPr>
              <a:t>mẫu</a:t>
            </a:r>
            <a:r>
              <a:rPr lang="en-US" sz="3200" b="1" dirty="0">
                <a:solidFill>
                  <a:srgbClr val="0000FF"/>
                </a:solidFill>
              </a:rPr>
              <a:t>)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>
            <a:off x="533400" y="1752600"/>
            <a:ext cx="5640388" cy="822325"/>
            <a:chOff x="860" y="1036"/>
            <a:chExt cx="1405" cy="518"/>
          </a:xfrm>
        </p:grpSpPr>
        <p:grpSp>
          <p:nvGrpSpPr>
            <p:cNvPr id="14390" name="Group 8"/>
            <p:cNvGrpSpPr>
              <a:grpSpLocks/>
            </p:cNvGrpSpPr>
            <p:nvPr/>
          </p:nvGrpSpPr>
          <p:grpSpPr bwMode="auto">
            <a:xfrm>
              <a:off x="1505" y="1036"/>
              <a:ext cx="646" cy="518"/>
              <a:chOff x="1571" y="1182"/>
              <a:chExt cx="646" cy="518"/>
            </a:xfrm>
          </p:grpSpPr>
          <p:sp>
            <p:nvSpPr>
              <p:cNvPr id="14399" name="Text Box 9"/>
              <p:cNvSpPr txBox="1">
                <a:spLocks noChangeArrowheads="1"/>
              </p:cNvSpPr>
              <p:nvPr/>
            </p:nvSpPr>
            <p:spPr bwMode="auto">
              <a:xfrm>
                <a:off x="1647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i="1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14400" name="Line 10"/>
              <p:cNvSpPr>
                <a:spLocks noChangeShapeType="1"/>
              </p:cNvSpPr>
              <p:nvPr/>
            </p:nvSpPr>
            <p:spPr bwMode="auto">
              <a:xfrm>
                <a:off x="1571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401" name="Text Box 11"/>
              <p:cNvSpPr txBox="1">
                <a:spLocks noChangeArrowheads="1"/>
              </p:cNvSpPr>
              <p:nvPr/>
            </p:nvSpPr>
            <p:spPr bwMode="auto">
              <a:xfrm>
                <a:off x="1628" y="1422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i="1">
                    <a:solidFill>
                      <a:srgbClr val="FF0000"/>
                    </a:solidFill>
                  </a:rPr>
                  <a:t>10</a:t>
                </a:r>
              </a:p>
            </p:txBody>
          </p:sp>
          <p:sp>
            <p:nvSpPr>
              <p:cNvPr id="14402" name="Text Box 9"/>
              <p:cNvSpPr txBox="1">
                <a:spLocks noChangeArrowheads="1"/>
              </p:cNvSpPr>
              <p:nvPr/>
            </p:nvSpPr>
            <p:spPr bwMode="auto">
              <a:xfrm>
                <a:off x="2103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i="1">
                    <a:solidFill>
                      <a:srgbClr val="FF0000"/>
                    </a:solidFill>
                  </a:rPr>
                  <a:t>5</a:t>
                </a:r>
              </a:p>
            </p:txBody>
          </p:sp>
          <p:sp>
            <p:nvSpPr>
              <p:cNvPr id="14403" name="Text Box 11"/>
              <p:cNvSpPr txBox="1">
                <a:spLocks noChangeArrowheads="1"/>
              </p:cNvSpPr>
              <p:nvPr/>
            </p:nvSpPr>
            <p:spPr bwMode="auto">
              <a:xfrm>
                <a:off x="2084" y="1470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i="1">
                    <a:solidFill>
                      <a:srgbClr val="FF0000"/>
                    </a:solidFill>
                  </a:rPr>
                  <a:t>10</a:t>
                </a:r>
              </a:p>
            </p:txBody>
          </p:sp>
        </p:grpSp>
        <p:sp>
          <p:nvSpPr>
            <p:cNvPr id="14391" name="Text Box 12"/>
            <p:cNvSpPr txBox="1">
              <a:spLocks noChangeArrowheads="1"/>
            </p:cNvSpPr>
            <p:nvPr/>
          </p:nvSpPr>
          <p:spPr bwMode="auto">
            <a:xfrm>
              <a:off x="1429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+</a:t>
              </a:r>
            </a:p>
          </p:txBody>
        </p:sp>
        <p:sp>
          <p:nvSpPr>
            <p:cNvPr id="14392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3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800" b="1" i="1" dirty="0">
                  <a:solidFill>
                    <a:srgbClr val="FF0000"/>
                  </a:solidFill>
                  <a:sym typeface="Symbol" pitchFamily="18" charset="2"/>
                </a:rPr>
                <a:t>9m 5dm</a:t>
              </a:r>
            </a:p>
          </p:txBody>
        </p:sp>
        <p:sp>
          <p:nvSpPr>
            <p:cNvPr id="14393" name="Text Box 12"/>
            <p:cNvSpPr txBox="1">
              <a:spLocks noChangeArrowheads="1"/>
            </p:cNvSpPr>
            <p:nvPr/>
          </p:nvSpPr>
          <p:spPr bwMode="auto">
            <a:xfrm>
              <a:off x="1201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4394" name="Text Box 12"/>
            <p:cNvSpPr txBox="1">
              <a:spLocks noChangeArrowheads="1"/>
            </p:cNvSpPr>
            <p:nvPr/>
          </p:nvSpPr>
          <p:spPr bwMode="auto">
            <a:xfrm>
              <a:off x="1278" y="1132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 dirty="0">
                  <a:solidFill>
                    <a:srgbClr val="FF0000"/>
                  </a:solidFill>
                  <a:sym typeface="Symbol" pitchFamily="18" charset="2"/>
                </a:rPr>
                <a:t>9m</a:t>
              </a:r>
            </a:p>
          </p:txBody>
        </p:sp>
        <p:sp>
          <p:nvSpPr>
            <p:cNvPr id="14395" name="Text Box 12"/>
            <p:cNvSpPr txBox="1">
              <a:spLocks noChangeArrowheads="1"/>
            </p:cNvSpPr>
            <p:nvPr/>
          </p:nvSpPr>
          <p:spPr bwMode="auto">
            <a:xfrm>
              <a:off x="1733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m</a:t>
              </a:r>
            </a:p>
          </p:txBody>
        </p:sp>
        <p:sp>
          <p:nvSpPr>
            <p:cNvPr id="14396" name="Text Box 12"/>
            <p:cNvSpPr txBox="1">
              <a:spLocks noChangeArrowheads="1"/>
            </p:cNvSpPr>
            <p:nvPr/>
          </p:nvSpPr>
          <p:spPr bwMode="auto">
            <a:xfrm>
              <a:off x="1828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=</a:t>
              </a:r>
            </a:p>
          </p:txBody>
        </p:sp>
        <p:sp>
          <p:nvSpPr>
            <p:cNvPr id="14397" name="Text Box 12"/>
            <p:cNvSpPr txBox="1">
              <a:spLocks noChangeArrowheads="1"/>
            </p:cNvSpPr>
            <p:nvPr/>
          </p:nvSpPr>
          <p:spPr bwMode="auto">
            <a:xfrm>
              <a:off x="1904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9</a:t>
              </a:r>
            </a:p>
          </p:txBody>
        </p:sp>
        <p:sp>
          <p:nvSpPr>
            <p:cNvPr id="14398" name="Text Box 12"/>
            <p:cNvSpPr txBox="1">
              <a:spLocks noChangeArrowheads="1"/>
            </p:cNvSpPr>
            <p:nvPr/>
          </p:nvSpPr>
          <p:spPr bwMode="auto">
            <a:xfrm>
              <a:off x="2151" y="1132"/>
              <a:ext cx="1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i="1">
                  <a:solidFill>
                    <a:srgbClr val="FF0000"/>
                  </a:solidFill>
                  <a:sym typeface="Symbol" pitchFamily="18" charset="2"/>
                </a:rPr>
                <a:t>m</a:t>
              </a:r>
            </a:p>
          </p:txBody>
        </p:sp>
      </p:grpSp>
      <p:cxnSp>
        <p:nvCxnSpPr>
          <p:cNvPr id="50" name="Straight Connector 49"/>
          <p:cNvCxnSpPr/>
          <p:nvPr/>
        </p:nvCxnSpPr>
        <p:spPr>
          <a:xfrm>
            <a:off x="5181600" y="213360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609600" y="2895600"/>
            <a:ext cx="5640388" cy="822325"/>
            <a:chOff x="860" y="1036"/>
            <a:chExt cx="1405" cy="518"/>
          </a:xfrm>
        </p:grpSpPr>
        <p:grpSp>
          <p:nvGrpSpPr>
            <p:cNvPr id="14376" name="Group 8"/>
            <p:cNvGrpSpPr>
              <a:grpSpLocks/>
            </p:cNvGrpSpPr>
            <p:nvPr/>
          </p:nvGrpSpPr>
          <p:grpSpPr bwMode="auto">
            <a:xfrm>
              <a:off x="1505" y="1036"/>
              <a:ext cx="646" cy="518"/>
              <a:chOff x="1571" y="1182"/>
              <a:chExt cx="646" cy="518"/>
            </a:xfrm>
          </p:grpSpPr>
          <p:sp>
            <p:nvSpPr>
              <p:cNvPr id="14385" name="Text Box 9"/>
              <p:cNvSpPr txBox="1">
                <a:spLocks noChangeArrowheads="1"/>
              </p:cNvSpPr>
              <p:nvPr/>
            </p:nvSpPr>
            <p:spPr bwMode="auto">
              <a:xfrm>
                <a:off x="1647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3</a:t>
                </a:r>
              </a:p>
            </p:txBody>
          </p:sp>
          <p:sp>
            <p:nvSpPr>
              <p:cNvPr id="14386" name="Line 10"/>
              <p:cNvSpPr>
                <a:spLocks noChangeShapeType="1"/>
              </p:cNvSpPr>
              <p:nvPr/>
            </p:nvSpPr>
            <p:spPr bwMode="auto">
              <a:xfrm>
                <a:off x="1571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87" name="Text Box 11"/>
              <p:cNvSpPr txBox="1">
                <a:spLocks noChangeArrowheads="1"/>
              </p:cNvSpPr>
              <p:nvPr/>
            </p:nvSpPr>
            <p:spPr bwMode="auto">
              <a:xfrm>
                <a:off x="1628" y="1422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10</a:t>
                </a:r>
              </a:p>
            </p:txBody>
          </p:sp>
          <p:sp>
            <p:nvSpPr>
              <p:cNvPr id="14388" name="Text Box 9"/>
              <p:cNvSpPr txBox="1">
                <a:spLocks noChangeArrowheads="1"/>
              </p:cNvSpPr>
              <p:nvPr/>
            </p:nvSpPr>
            <p:spPr bwMode="auto">
              <a:xfrm>
                <a:off x="2103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3</a:t>
                </a:r>
              </a:p>
            </p:txBody>
          </p:sp>
          <p:sp>
            <p:nvSpPr>
              <p:cNvPr id="14389" name="Text Box 11"/>
              <p:cNvSpPr txBox="1">
                <a:spLocks noChangeArrowheads="1"/>
              </p:cNvSpPr>
              <p:nvPr/>
            </p:nvSpPr>
            <p:spPr bwMode="auto">
              <a:xfrm>
                <a:off x="2084" y="1470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10</a:t>
                </a:r>
              </a:p>
            </p:txBody>
          </p:sp>
        </p:grpSp>
        <p:sp>
          <p:nvSpPr>
            <p:cNvPr id="14377" name="Text Box 12"/>
            <p:cNvSpPr txBox="1">
              <a:spLocks noChangeArrowheads="1"/>
            </p:cNvSpPr>
            <p:nvPr/>
          </p:nvSpPr>
          <p:spPr bwMode="auto">
            <a:xfrm>
              <a:off x="1429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+</a:t>
              </a:r>
            </a:p>
          </p:txBody>
        </p:sp>
        <p:sp>
          <p:nvSpPr>
            <p:cNvPr id="14378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34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7m 3dm</a:t>
              </a:r>
            </a:p>
          </p:txBody>
        </p:sp>
        <p:sp>
          <p:nvSpPr>
            <p:cNvPr id="14379" name="Text Box 12"/>
            <p:cNvSpPr txBox="1">
              <a:spLocks noChangeArrowheads="1"/>
            </p:cNvSpPr>
            <p:nvPr/>
          </p:nvSpPr>
          <p:spPr bwMode="auto">
            <a:xfrm>
              <a:off x="1201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=</a:t>
              </a:r>
            </a:p>
          </p:txBody>
        </p:sp>
        <p:sp>
          <p:nvSpPr>
            <p:cNvPr id="14380" name="Text Box 12"/>
            <p:cNvSpPr txBox="1">
              <a:spLocks noChangeArrowheads="1"/>
            </p:cNvSpPr>
            <p:nvPr/>
          </p:nvSpPr>
          <p:spPr bwMode="auto">
            <a:xfrm>
              <a:off x="1278" y="1132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7m</a:t>
              </a:r>
            </a:p>
          </p:txBody>
        </p:sp>
        <p:sp>
          <p:nvSpPr>
            <p:cNvPr id="14381" name="Text Box 12"/>
            <p:cNvSpPr txBox="1">
              <a:spLocks noChangeArrowheads="1"/>
            </p:cNvSpPr>
            <p:nvPr/>
          </p:nvSpPr>
          <p:spPr bwMode="auto">
            <a:xfrm>
              <a:off x="1733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m</a:t>
              </a:r>
            </a:p>
          </p:txBody>
        </p:sp>
        <p:sp>
          <p:nvSpPr>
            <p:cNvPr id="14382" name="Text Box 12"/>
            <p:cNvSpPr txBox="1">
              <a:spLocks noChangeArrowheads="1"/>
            </p:cNvSpPr>
            <p:nvPr/>
          </p:nvSpPr>
          <p:spPr bwMode="auto">
            <a:xfrm>
              <a:off x="1828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=</a:t>
              </a:r>
            </a:p>
          </p:txBody>
        </p:sp>
        <p:sp>
          <p:nvSpPr>
            <p:cNvPr id="14383" name="Text Box 12"/>
            <p:cNvSpPr txBox="1">
              <a:spLocks noChangeArrowheads="1"/>
            </p:cNvSpPr>
            <p:nvPr/>
          </p:nvSpPr>
          <p:spPr bwMode="auto">
            <a:xfrm>
              <a:off x="1904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7</a:t>
              </a:r>
            </a:p>
          </p:txBody>
        </p:sp>
        <p:sp>
          <p:nvSpPr>
            <p:cNvPr id="14384" name="Text Box 12"/>
            <p:cNvSpPr txBox="1">
              <a:spLocks noChangeArrowheads="1"/>
            </p:cNvSpPr>
            <p:nvPr/>
          </p:nvSpPr>
          <p:spPr bwMode="auto">
            <a:xfrm>
              <a:off x="2151" y="1132"/>
              <a:ext cx="1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m</a:t>
              </a:r>
            </a:p>
          </p:txBody>
        </p:sp>
      </p:grpSp>
      <p:cxnSp>
        <p:nvCxnSpPr>
          <p:cNvPr id="66" name="Straight Connector 65"/>
          <p:cNvCxnSpPr/>
          <p:nvPr/>
        </p:nvCxnSpPr>
        <p:spPr>
          <a:xfrm>
            <a:off x="5257800" y="327660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3"/>
          <p:cNvGrpSpPr>
            <a:grpSpLocks/>
          </p:cNvGrpSpPr>
          <p:nvPr/>
        </p:nvGrpSpPr>
        <p:grpSpPr bwMode="auto">
          <a:xfrm>
            <a:off x="609600" y="3886200"/>
            <a:ext cx="5792788" cy="822325"/>
            <a:chOff x="860" y="1036"/>
            <a:chExt cx="1443" cy="518"/>
          </a:xfrm>
        </p:grpSpPr>
        <p:grpSp>
          <p:nvGrpSpPr>
            <p:cNvPr id="14362" name="Group 8"/>
            <p:cNvGrpSpPr>
              <a:grpSpLocks/>
            </p:cNvGrpSpPr>
            <p:nvPr/>
          </p:nvGrpSpPr>
          <p:grpSpPr bwMode="auto">
            <a:xfrm>
              <a:off x="1505" y="1036"/>
              <a:ext cx="646" cy="518"/>
              <a:chOff x="1571" y="1182"/>
              <a:chExt cx="646" cy="518"/>
            </a:xfrm>
          </p:grpSpPr>
          <p:sp>
            <p:nvSpPr>
              <p:cNvPr id="14371" name="Text Box 9"/>
              <p:cNvSpPr txBox="1">
                <a:spLocks noChangeArrowheads="1"/>
              </p:cNvSpPr>
              <p:nvPr/>
            </p:nvSpPr>
            <p:spPr bwMode="auto">
              <a:xfrm>
                <a:off x="1647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9</a:t>
                </a:r>
              </a:p>
            </p:txBody>
          </p:sp>
          <p:sp>
            <p:nvSpPr>
              <p:cNvPr id="14372" name="Line 10"/>
              <p:cNvSpPr>
                <a:spLocks noChangeShapeType="1"/>
              </p:cNvSpPr>
              <p:nvPr/>
            </p:nvSpPr>
            <p:spPr bwMode="auto">
              <a:xfrm>
                <a:off x="1571" y="1422"/>
                <a:ext cx="230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14373" name="Text Box 11"/>
              <p:cNvSpPr txBox="1">
                <a:spLocks noChangeArrowheads="1"/>
              </p:cNvSpPr>
              <p:nvPr/>
            </p:nvSpPr>
            <p:spPr bwMode="auto">
              <a:xfrm>
                <a:off x="1628" y="1422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10</a:t>
                </a:r>
              </a:p>
            </p:txBody>
          </p:sp>
          <p:sp>
            <p:nvSpPr>
              <p:cNvPr id="14374" name="Text Box 9"/>
              <p:cNvSpPr txBox="1">
                <a:spLocks noChangeArrowheads="1"/>
              </p:cNvSpPr>
              <p:nvPr/>
            </p:nvSpPr>
            <p:spPr bwMode="auto">
              <a:xfrm>
                <a:off x="2103" y="1182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9</a:t>
                </a:r>
              </a:p>
            </p:txBody>
          </p:sp>
          <p:sp>
            <p:nvSpPr>
              <p:cNvPr id="14375" name="Text Box 11"/>
              <p:cNvSpPr txBox="1">
                <a:spLocks noChangeArrowheads="1"/>
              </p:cNvSpPr>
              <p:nvPr/>
            </p:nvSpPr>
            <p:spPr bwMode="auto">
              <a:xfrm>
                <a:off x="2084" y="1470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/>
                  <a:t>10</a:t>
                </a:r>
              </a:p>
            </p:txBody>
          </p:sp>
        </p:grpSp>
        <p:sp>
          <p:nvSpPr>
            <p:cNvPr id="14363" name="Text Box 12"/>
            <p:cNvSpPr txBox="1">
              <a:spLocks noChangeArrowheads="1"/>
            </p:cNvSpPr>
            <p:nvPr/>
          </p:nvSpPr>
          <p:spPr bwMode="auto">
            <a:xfrm>
              <a:off x="1429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+</a:t>
              </a:r>
            </a:p>
          </p:txBody>
        </p:sp>
        <p:sp>
          <p:nvSpPr>
            <p:cNvPr id="14364" name="Text Box 12"/>
            <p:cNvSpPr txBox="1">
              <a:spLocks noChangeArrowheads="1"/>
            </p:cNvSpPr>
            <p:nvPr/>
          </p:nvSpPr>
          <p:spPr bwMode="auto">
            <a:xfrm>
              <a:off x="860" y="1132"/>
              <a:ext cx="361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8dm 9cm</a:t>
              </a:r>
            </a:p>
          </p:txBody>
        </p:sp>
        <p:sp>
          <p:nvSpPr>
            <p:cNvPr id="14365" name="Text Box 12"/>
            <p:cNvSpPr txBox="1">
              <a:spLocks noChangeArrowheads="1"/>
            </p:cNvSpPr>
            <p:nvPr/>
          </p:nvSpPr>
          <p:spPr bwMode="auto">
            <a:xfrm>
              <a:off x="1201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=</a:t>
              </a:r>
            </a:p>
          </p:txBody>
        </p:sp>
        <p:sp>
          <p:nvSpPr>
            <p:cNvPr id="14366" name="Text Box 12"/>
            <p:cNvSpPr txBox="1">
              <a:spLocks noChangeArrowheads="1"/>
            </p:cNvSpPr>
            <p:nvPr/>
          </p:nvSpPr>
          <p:spPr bwMode="auto">
            <a:xfrm>
              <a:off x="1278" y="1132"/>
              <a:ext cx="209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8dm  </a:t>
              </a:r>
            </a:p>
          </p:txBody>
        </p:sp>
        <p:sp>
          <p:nvSpPr>
            <p:cNvPr id="14367" name="Text Box 12"/>
            <p:cNvSpPr txBox="1">
              <a:spLocks noChangeArrowheads="1"/>
            </p:cNvSpPr>
            <p:nvPr/>
          </p:nvSpPr>
          <p:spPr bwMode="auto">
            <a:xfrm>
              <a:off x="1733" y="1132"/>
              <a:ext cx="1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dm</a:t>
              </a:r>
            </a:p>
          </p:txBody>
        </p:sp>
        <p:sp>
          <p:nvSpPr>
            <p:cNvPr id="14368" name="Text Box 12"/>
            <p:cNvSpPr txBox="1">
              <a:spLocks noChangeArrowheads="1"/>
            </p:cNvSpPr>
            <p:nvPr/>
          </p:nvSpPr>
          <p:spPr bwMode="auto">
            <a:xfrm>
              <a:off x="1828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=</a:t>
              </a:r>
            </a:p>
          </p:txBody>
        </p:sp>
        <p:sp>
          <p:nvSpPr>
            <p:cNvPr id="14369" name="Text Box 12"/>
            <p:cNvSpPr txBox="1">
              <a:spLocks noChangeArrowheads="1"/>
            </p:cNvSpPr>
            <p:nvPr/>
          </p:nvSpPr>
          <p:spPr bwMode="auto">
            <a:xfrm>
              <a:off x="1904" y="1132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8</a:t>
              </a:r>
            </a:p>
          </p:txBody>
        </p:sp>
        <p:sp>
          <p:nvSpPr>
            <p:cNvPr id="14370" name="Text Box 12"/>
            <p:cNvSpPr txBox="1">
              <a:spLocks noChangeArrowheads="1"/>
            </p:cNvSpPr>
            <p:nvPr/>
          </p:nvSpPr>
          <p:spPr bwMode="auto">
            <a:xfrm>
              <a:off x="2151" y="1132"/>
              <a:ext cx="152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dm</a:t>
              </a:r>
            </a:p>
          </p:txBody>
        </p:sp>
      </p:grpSp>
      <p:grpSp>
        <p:nvGrpSpPr>
          <p:cNvPr id="8" name="Group 3"/>
          <p:cNvGrpSpPr>
            <a:grpSpLocks/>
          </p:cNvGrpSpPr>
          <p:nvPr/>
        </p:nvGrpSpPr>
        <p:grpSpPr bwMode="auto">
          <a:xfrm>
            <a:off x="623592" y="4816476"/>
            <a:ext cx="6539207" cy="776288"/>
            <a:chOff x="863" y="950"/>
            <a:chExt cx="1402" cy="489"/>
          </a:xfrm>
        </p:grpSpPr>
        <p:grpSp>
          <p:nvGrpSpPr>
            <p:cNvPr id="14349" name="Group 8"/>
            <p:cNvGrpSpPr>
              <a:grpSpLocks/>
            </p:cNvGrpSpPr>
            <p:nvPr/>
          </p:nvGrpSpPr>
          <p:grpSpPr bwMode="auto">
            <a:xfrm>
              <a:off x="1565" y="950"/>
              <a:ext cx="586" cy="489"/>
              <a:chOff x="1631" y="1096"/>
              <a:chExt cx="586" cy="489"/>
            </a:xfrm>
          </p:grpSpPr>
          <p:sp>
            <p:nvSpPr>
              <p:cNvPr id="14358" name="Text Box 9"/>
              <p:cNvSpPr txBox="1">
                <a:spLocks noChangeArrowheads="1"/>
              </p:cNvSpPr>
              <p:nvPr/>
            </p:nvSpPr>
            <p:spPr bwMode="auto">
              <a:xfrm>
                <a:off x="1645" y="1096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/>
                  <a:t>5</a:t>
                </a:r>
              </a:p>
            </p:txBody>
          </p:sp>
          <p:sp>
            <p:nvSpPr>
              <p:cNvPr id="14359" name="Text Box 11"/>
              <p:cNvSpPr txBox="1">
                <a:spLocks noChangeArrowheads="1"/>
              </p:cNvSpPr>
              <p:nvPr/>
            </p:nvSpPr>
            <p:spPr bwMode="auto">
              <a:xfrm>
                <a:off x="1631" y="1328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/>
                  <a:t>10</a:t>
                </a:r>
              </a:p>
            </p:txBody>
          </p:sp>
          <p:sp>
            <p:nvSpPr>
              <p:cNvPr id="14360" name="Text Box 9"/>
              <p:cNvSpPr txBox="1">
                <a:spLocks noChangeArrowheads="1"/>
              </p:cNvSpPr>
              <p:nvPr/>
            </p:nvSpPr>
            <p:spPr bwMode="auto">
              <a:xfrm>
                <a:off x="2102" y="1114"/>
                <a:ext cx="114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/>
                  <a:t>5</a:t>
                </a:r>
              </a:p>
            </p:txBody>
          </p:sp>
          <p:sp>
            <p:nvSpPr>
              <p:cNvPr id="14361" name="Text Box 11"/>
              <p:cNvSpPr txBox="1">
                <a:spLocks noChangeArrowheads="1"/>
              </p:cNvSpPr>
              <p:nvPr/>
            </p:nvSpPr>
            <p:spPr bwMode="auto">
              <a:xfrm>
                <a:off x="2084" y="1355"/>
                <a:ext cx="133" cy="23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/>
              <a:lstStyle>
                <a:lvl1pPr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itchFamily="34" charset="0"/>
                    <a:cs typeface="Arial" pitchFamily="34" charset="0"/>
                  </a:defRPr>
                </a:lvl9pPr>
              </a:lstStyle>
              <a:p>
                <a:pPr algn="ctr" eaLnBrk="1" hangingPunct="1">
                  <a:spcBef>
                    <a:spcPct val="50000"/>
                  </a:spcBef>
                </a:pPr>
                <a:r>
                  <a:rPr lang="en-US" sz="2400" b="1" dirty="0"/>
                  <a:t>10</a:t>
                </a:r>
              </a:p>
            </p:txBody>
          </p:sp>
        </p:grpSp>
        <p:sp>
          <p:nvSpPr>
            <p:cNvPr id="14350" name="Text Box 12"/>
            <p:cNvSpPr txBox="1">
              <a:spLocks noChangeArrowheads="1"/>
            </p:cNvSpPr>
            <p:nvPr/>
          </p:nvSpPr>
          <p:spPr bwMode="auto">
            <a:xfrm>
              <a:off x="1481" y="1055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+</a:t>
              </a:r>
            </a:p>
          </p:txBody>
        </p:sp>
        <p:sp>
          <p:nvSpPr>
            <p:cNvPr id="14351" name="Text Box 12"/>
            <p:cNvSpPr txBox="1">
              <a:spLocks noChangeArrowheads="1"/>
            </p:cNvSpPr>
            <p:nvPr/>
          </p:nvSpPr>
          <p:spPr bwMode="auto">
            <a:xfrm>
              <a:off x="863" y="1028"/>
              <a:ext cx="372" cy="28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12cm 5mm</a:t>
              </a:r>
            </a:p>
          </p:txBody>
        </p:sp>
        <p:sp>
          <p:nvSpPr>
            <p:cNvPr id="14352" name="Text Box 12"/>
            <p:cNvSpPr txBox="1">
              <a:spLocks noChangeArrowheads="1"/>
            </p:cNvSpPr>
            <p:nvPr/>
          </p:nvSpPr>
          <p:spPr bwMode="auto">
            <a:xfrm>
              <a:off x="1219" y="1055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=</a:t>
              </a:r>
            </a:p>
          </p:txBody>
        </p:sp>
        <p:sp>
          <p:nvSpPr>
            <p:cNvPr id="14353" name="Text Box 12"/>
            <p:cNvSpPr txBox="1">
              <a:spLocks noChangeArrowheads="1"/>
            </p:cNvSpPr>
            <p:nvPr/>
          </p:nvSpPr>
          <p:spPr bwMode="auto">
            <a:xfrm>
              <a:off x="1290" y="1047"/>
              <a:ext cx="186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12cm</a:t>
              </a:r>
            </a:p>
          </p:txBody>
        </p:sp>
        <p:sp>
          <p:nvSpPr>
            <p:cNvPr id="14354" name="Text Box 12"/>
            <p:cNvSpPr txBox="1">
              <a:spLocks noChangeArrowheads="1"/>
            </p:cNvSpPr>
            <p:nvPr/>
          </p:nvSpPr>
          <p:spPr bwMode="auto">
            <a:xfrm>
              <a:off x="1711" y="1030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cm</a:t>
              </a:r>
            </a:p>
          </p:txBody>
        </p:sp>
        <p:sp>
          <p:nvSpPr>
            <p:cNvPr id="14355" name="Text Box 12"/>
            <p:cNvSpPr txBox="1">
              <a:spLocks noChangeArrowheads="1"/>
            </p:cNvSpPr>
            <p:nvPr/>
          </p:nvSpPr>
          <p:spPr bwMode="auto">
            <a:xfrm>
              <a:off x="1840" y="1055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>
                  <a:sym typeface="Symbol" pitchFamily="18" charset="2"/>
                </a:rPr>
                <a:t>=</a:t>
              </a:r>
            </a:p>
          </p:txBody>
        </p:sp>
        <p:sp>
          <p:nvSpPr>
            <p:cNvPr id="14356" name="Text Box 12"/>
            <p:cNvSpPr txBox="1">
              <a:spLocks noChangeArrowheads="1"/>
            </p:cNvSpPr>
            <p:nvPr/>
          </p:nvSpPr>
          <p:spPr bwMode="auto">
            <a:xfrm>
              <a:off x="1919" y="1043"/>
              <a:ext cx="95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12</a:t>
              </a:r>
            </a:p>
          </p:txBody>
        </p:sp>
        <p:sp>
          <p:nvSpPr>
            <p:cNvPr id="14357" name="Text Box 12"/>
            <p:cNvSpPr txBox="1">
              <a:spLocks noChangeArrowheads="1"/>
            </p:cNvSpPr>
            <p:nvPr/>
          </p:nvSpPr>
          <p:spPr bwMode="auto">
            <a:xfrm>
              <a:off x="2151" y="1074"/>
              <a:ext cx="114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itchFamily="34" charset="0"/>
                  <a:cs typeface="Arial" pitchFamily="34" charset="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sz="2400" b="1" dirty="0">
                  <a:sym typeface="Symbol" pitchFamily="18" charset="2"/>
                </a:rPr>
                <a:t>cm</a:t>
              </a:r>
            </a:p>
          </p:txBody>
        </p:sp>
      </p:grpSp>
      <p:cxnSp>
        <p:nvCxnSpPr>
          <p:cNvPr id="97" name="Straight Connector 96"/>
          <p:cNvCxnSpPr/>
          <p:nvPr/>
        </p:nvCxnSpPr>
        <p:spPr>
          <a:xfrm>
            <a:off x="5257800" y="426720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3973815" y="514248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Straight Connector 98"/>
          <p:cNvCxnSpPr/>
          <p:nvPr/>
        </p:nvCxnSpPr>
        <p:spPr>
          <a:xfrm>
            <a:off x="6054211" y="5226050"/>
            <a:ext cx="533400" cy="158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386334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2078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0173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017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2" grpId="0" autoUpdateAnimBg="0"/>
      <p:bldP spid="20787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17000" b="-1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5400" dirty="0" err="1">
                <a:solidFill>
                  <a:srgbClr val="FF0000"/>
                </a:solidFill>
              </a:rPr>
              <a:t>Kiến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thức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cần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nhớ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1305"/>
            <a:ext cx="8229600" cy="4525963"/>
          </a:xfrm>
        </p:spPr>
        <p:txBody>
          <a:bodyPr>
            <a:normAutofit/>
          </a:bodyPr>
          <a:lstStyle/>
          <a:p>
            <a:r>
              <a:rPr lang="en-US" sz="3600" b="1" dirty="0" err="1">
                <a:solidFill>
                  <a:srgbClr val="002060"/>
                </a:solidFill>
              </a:rPr>
              <a:t>Nhớ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lại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bảng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đơn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vị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đo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độ</a:t>
            </a:r>
            <a:r>
              <a:rPr lang="en-US" sz="3600" b="1" dirty="0">
                <a:solidFill>
                  <a:srgbClr val="002060"/>
                </a:solidFill>
              </a:rPr>
              <a:t> </a:t>
            </a:r>
            <a:r>
              <a:rPr lang="en-US" sz="3600" b="1" dirty="0" err="1">
                <a:solidFill>
                  <a:srgbClr val="002060"/>
                </a:solidFill>
              </a:rPr>
              <a:t>dài</a:t>
            </a:r>
            <a:r>
              <a:rPr lang="en-US" sz="3600" b="1" dirty="0">
                <a:solidFill>
                  <a:srgbClr val="002060"/>
                </a:solidFill>
              </a:rPr>
              <a:t> :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b="1" dirty="0">
                <a:solidFill>
                  <a:srgbClr val="002060"/>
                </a:solidFill>
              </a:rPr>
              <a:t>1m = 10 </a:t>
            </a:r>
            <a:r>
              <a:rPr lang="en-US" b="1" dirty="0" err="1">
                <a:solidFill>
                  <a:srgbClr val="002060"/>
                </a:solidFill>
              </a:rPr>
              <a:t>dm</a:t>
            </a:r>
            <a:r>
              <a:rPr lang="en-US" b="1" dirty="0">
                <a:solidFill>
                  <a:srgbClr val="002060"/>
                </a:solidFill>
              </a:rPr>
              <a:t>                         1cm =      </a:t>
            </a:r>
            <a:r>
              <a:rPr lang="en-US" b="1" dirty="0" err="1">
                <a:solidFill>
                  <a:srgbClr val="002060"/>
                </a:solidFill>
              </a:rPr>
              <a:t>dm</a:t>
            </a:r>
            <a:endParaRPr lang="en-US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      1m = 100 cm                      1mm =      cm</a:t>
            </a:r>
          </a:p>
          <a:p>
            <a:pPr marL="0" indent="0">
              <a:buNone/>
            </a:pPr>
            <a:r>
              <a:rPr lang="en-US" b="1" dirty="0">
                <a:solidFill>
                  <a:srgbClr val="002060"/>
                </a:solidFill>
              </a:rPr>
              <a:t>                                          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20192426"/>
              </p:ext>
            </p:extLst>
          </p:nvPr>
        </p:nvGraphicFramePr>
        <p:xfrm>
          <a:off x="6477000" y="3733800"/>
          <a:ext cx="54133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203040" imgH="393480" progId="Equation.3">
                  <p:embed/>
                </p:oleObj>
              </mc:Choice>
              <mc:Fallback>
                <p:oleObj name="Equation" r:id="rId3" imgW="2030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77000" y="3733800"/>
                        <a:ext cx="541337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1330546"/>
              </p:ext>
            </p:extLst>
          </p:nvPr>
        </p:nvGraphicFramePr>
        <p:xfrm>
          <a:off x="6324600" y="2590800"/>
          <a:ext cx="541337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03040" imgH="393480" progId="Equation.3">
                  <p:embed/>
                </p:oleObj>
              </mc:Choice>
              <mc:Fallback>
                <p:oleObj name="Equation" r:id="rId5" imgW="203040" imgH="393480" progId="Equation.3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324600" y="2590800"/>
                        <a:ext cx="541337" cy="990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6313862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437</TotalTime>
  <Words>494</Words>
  <Application>Microsoft Office PowerPoint</Application>
  <PresentationFormat>On-screen Show (4:3)</PresentationFormat>
  <Paragraphs>258</Paragraphs>
  <Slides>12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Times New Roman</vt:lpstr>
      <vt:lpstr>Wingdings</vt:lpstr>
      <vt:lpstr>Office Theme</vt:lpstr>
      <vt:lpstr>Equation</vt:lpstr>
      <vt:lpstr>PowerPoint Presentation</vt:lpstr>
      <vt:lpstr>PowerPoint Presentation</vt:lpstr>
      <vt:lpstr>PowerPoint Presentation</vt:lpstr>
      <vt:lpstr>Kiến thức cần nhớ</vt:lpstr>
      <vt:lpstr>PowerPoint Presentation</vt:lpstr>
      <vt:lpstr>KIẾN THỨC CẦN NHỚ </vt:lpstr>
      <vt:lpstr>PowerPoint Presentation</vt:lpstr>
      <vt:lpstr>PowerPoint Presentation</vt:lpstr>
      <vt:lpstr>Kiến thức cần nhớ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Thúy Ngà</dc:creator>
  <cp:lastModifiedBy>Tran Phuong Anh</cp:lastModifiedBy>
  <cp:revision>31</cp:revision>
  <dcterms:created xsi:type="dcterms:W3CDTF">2018-09-18T10:04:27Z</dcterms:created>
  <dcterms:modified xsi:type="dcterms:W3CDTF">2021-09-22T03:45:24Z</dcterms:modified>
</cp:coreProperties>
</file>