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80" r:id="rId3"/>
    <p:sldId id="281" r:id="rId4"/>
    <p:sldId id="261" r:id="rId5"/>
    <p:sldId id="279" r:id="rId6"/>
    <p:sldId id="259" r:id="rId7"/>
    <p:sldId id="262" r:id="rId8"/>
    <p:sldId id="263" r:id="rId9"/>
    <p:sldId id="264" r:id="rId10"/>
    <p:sldId id="265" r:id="rId11"/>
    <p:sldId id="282" r:id="rId12"/>
    <p:sldId id="283" r:id="rId13"/>
    <p:sldId id="284" r:id="rId14"/>
    <p:sldId id="285" r:id="rId15"/>
    <p:sldId id="275" r:id="rId16"/>
    <p:sldId id="276" r:id="rId17"/>
    <p:sldId id="28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37FF7F-3113-44F8-878E-919829E720A8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E36C2-D43F-4FA2-8F6C-0888F18D9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046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6392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5632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文本占位符 5632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4340" name="灯片编号占位符 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FC4B0A5-E216-44FA-BDD4-538A8DFCC6DD}" type="slidenum">
              <a:rPr lang="en-US" altLang="zh-CN">
                <a:solidFill>
                  <a:srgbClr val="000000"/>
                </a:solidFill>
              </a:rPr>
              <a:pPr/>
              <a:t>2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530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6750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115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đo</a:t>
            </a:r>
            <a:r>
              <a:rPr lang="en-US" dirty="0"/>
              <a:t> </a:t>
            </a:r>
            <a:r>
              <a:rPr lang="en-US" dirty="0" err="1"/>
              <a:t>khối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liền</a:t>
            </a:r>
            <a:r>
              <a:rPr lang="en-US" dirty="0"/>
              <a:t> </a:t>
            </a:r>
            <a:r>
              <a:rPr lang="en-US" dirty="0" err="1"/>
              <a:t>kề</a:t>
            </a:r>
            <a:r>
              <a:rPr lang="en-US" dirty="0"/>
              <a:t> </a:t>
            </a:r>
            <a:r>
              <a:rPr lang="en-US" dirty="0" err="1"/>
              <a:t>gấp</a:t>
            </a:r>
            <a:r>
              <a:rPr lang="en-US" dirty="0"/>
              <a:t> </a:t>
            </a:r>
            <a:r>
              <a:rPr lang="en-US" dirty="0" err="1"/>
              <a:t>kém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bao </a:t>
            </a:r>
            <a:r>
              <a:rPr lang="en-US" dirty="0" err="1"/>
              <a:t>nhiêu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021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15AB5A-E8CF-46E2-A570-D3F61E1A9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940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vi-VN" alt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8654AA5-D421-451B-8183-4CC3A5132DCE}" type="slidenum">
              <a:rPr lang="en-US" altLang="en-US"/>
              <a:pPr eaLnBrk="1" hangingPunct="1"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6553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02AC1-73EC-4F53-8A66-9AF8138326C9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6D3B-FD92-4493-AC4E-BBF97E5FD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310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02AC1-73EC-4F53-8A66-9AF8138326C9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6D3B-FD92-4493-AC4E-BBF97E5FD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616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02AC1-73EC-4F53-8A66-9AF8138326C9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6D3B-FD92-4493-AC4E-BBF97E5FD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914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149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AC65F7-12EA-4ABE-B037-FE85E9D907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4755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02AC1-73EC-4F53-8A66-9AF8138326C9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6D3B-FD92-4493-AC4E-BBF97E5FD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4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02AC1-73EC-4F53-8A66-9AF8138326C9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6D3B-FD92-4493-AC4E-BBF97E5FD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61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02AC1-73EC-4F53-8A66-9AF8138326C9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6D3B-FD92-4493-AC4E-BBF97E5FD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933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02AC1-73EC-4F53-8A66-9AF8138326C9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6D3B-FD92-4493-AC4E-BBF97E5FD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676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02AC1-73EC-4F53-8A66-9AF8138326C9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6D3B-FD92-4493-AC4E-BBF97E5FD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51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02AC1-73EC-4F53-8A66-9AF8138326C9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6D3B-FD92-4493-AC4E-BBF97E5FD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51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02AC1-73EC-4F53-8A66-9AF8138326C9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6D3B-FD92-4493-AC4E-BBF97E5FD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4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02AC1-73EC-4F53-8A66-9AF8138326C9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6D3B-FD92-4493-AC4E-BBF97E5FD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812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02AC1-73EC-4F53-8A66-9AF8138326C9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C6D3B-FD92-4493-AC4E-BBF97E5FD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文字, 地图&#10;&#10;已生成高可信度的说明">
            <a:extLst>
              <a:ext uri="{FF2B5EF4-FFF2-40B4-BE49-F238E27FC236}">
                <a16:creationId xmlns:a16="http://schemas.microsoft.com/office/drawing/2014/main" id="{6CC75F74-8664-402D-91BD-BA46152CE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5" name="文本框 7">
            <a:extLst>
              <a:ext uri="{FF2B5EF4-FFF2-40B4-BE49-F238E27FC236}">
                <a16:creationId xmlns:a16="http://schemas.microsoft.com/office/drawing/2014/main" id="{64792564-DF4A-4BA1-A29C-F39FC7D06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8965" y="1289575"/>
            <a:ext cx="8379218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663"/>
            <a:r>
              <a:rPr lang="en-US" altLang="zh-CN" sz="3300" spc="600" dirty="0" err="1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Thứ</a:t>
            </a:r>
            <a:r>
              <a:rPr lang="en-US" altLang="zh-CN" sz="3300" spc="600" dirty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300" spc="600" dirty="0" err="1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ba</a:t>
            </a:r>
            <a:r>
              <a:rPr lang="en-US" altLang="zh-CN" sz="3300" spc="600" dirty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300" spc="600" dirty="0" err="1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ngày</a:t>
            </a:r>
            <a:r>
              <a:rPr lang="en-US" altLang="zh-CN" sz="3300" spc="600" dirty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300" spc="600" dirty="0" err="1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tháng</a:t>
            </a:r>
            <a:r>
              <a:rPr lang="en-US" altLang="zh-CN" sz="3300" spc="60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11 </a:t>
            </a:r>
            <a:r>
              <a:rPr lang="en-US" altLang="zh-CN" sz="3300" spc="600" dirty="0" err="1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năm</a:t>
            </a:r>
            <a:r>
              <a:rPr lang="en-US" altLang="zh-CN" sz="3300" spc="600" dirty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2021</a:t>
            </a:r>
          </a:p>
          <a:p>
            <a:pPr algn="ctr" defTabSz="685663"/>
            <a:r>
              <a:rPr lang="en-US" altLang="zh-CN" sz="3300" spc="600" dirty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TOÁN</a:t>
            </a:r>
          </a:p>
          <a:p>
            <a:pPr algn="ctr" defTabSz="685663"/>
            <a:r>
              <a:rPr lang="en-US" altLang="zh-CN" sz="3300" b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300" b="1" spc="600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300" b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3300" b="1" spc="600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300" b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3300" b="1" spc="600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300" b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đokhối</a:t>
            </a:r>
            <a:r>
              <a:rPr lang="en-US" altLang="zh-CN" sz="3300" b="1" spc="600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300" b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lượng</a:t>
            </a:r>
            <a:r>
              <a:rPr lang="en-US" altLang="zh-CN" sz="3300" b="1" spc="600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</a:p>
          <a:p>
            <a:pPr algn="ctr" defTabSz="685663"/>
            <a:r>
              <a:rPr lang="en-US" altLang="zh-CN" sz="3300" b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dưới</a:t>
            </a:r>
            <a:r>
              <a:rPr lang="en-US" altLang="zh-CN" sz="3300" b="1" spc="600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300" b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dạng</a:t>
            </a:r>
            <a:r>
              <a:rPr lang="en-US" altLang="zh-CN" sz="3300" b="1" spc="600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300" b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3300" b="1" spc="600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300" b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thập</a:t>
            </a:r>
            <a:r>
              <a:rPr lang="en-US" altLang="zh-CN" sz="3300" b="1" spc="600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300" b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phân</a:t>
            </a:r>
            <a:r>
              <a:rPr lang="en-US" altLang="zh-CN" sz="3300" b="1" spc="600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88F63071-E970-4D56-9796-0689C430D7FD}"/>
              </a:ext>
            </a:extLst>
          </p:cNvPr>
          <p:cNvCxnSpPr>
            <a:cxnSpLocks/>
          </p:cNvCxnSpPr>
          <p:nvPr/>
        </p:nvCxnSpPr>
        <p:spPr>
          <a:xfrm>
            <a:off x="3488907" y="3645635"/>
            <a:ext cx="5275629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: 圆角 10">
            <a:extLst>
              <a:ext uri="{FF2B5EF4-FFF2-40B4-BE49-F238E27FC236}">
                <a16:creationId xmlns:a16="http://schemas.microsoft.com/office/drawing/2014/main" id="{A78A5398-FD46-4F0A-AE03-CF4F4B371ABB}"/>
              </a:ext>
            </a:extLst>
          </p:cNvPr>
          <p:cNvSpPr/>
          <p:nvPr/>
        </p:nvSpPr>
        <p:spPr>
          <a:xfrm>
            <a:off x="5307760" y="4433710"/>
            <a:ext cx="1637923" cy="386911"/>
          </a:xfrm>
          <a:prstGeom prst="roundRect">
            <a:avLst>
              <a:gd name="adj" fmla="val 50000"/>
            </a:avLst>
          </a:prstGeom>
          <a:solidFill>
            <a:srgbClr val="2489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042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CE81771-910D-4377-9D3C-4DC45D210B75}"/>
              </a:ext>
            </a:extLst>
          </p:cNvPr>
          <p:cNvGrpSpPr/>
          <p:nvPr/>
        </p:nvGrpSpPr>
        <p:grpSpPr>
          <a:xfrm>
            <a:off x="709919" y="1357585"/>
            <a:ext cx="11394233" cy="2071415"/>
            <a:chOff x="-2716392" y="420745"/>
            <a:chExt cx="7192672" cy="906894"/>
          </a:xfrm>
        </p:grpSpPr>
        <p:sp>
          <p:nvSpPr>
            <p:cNvPr id="8" name="Rectangle: Rounded Corners 18">
              <a:extLst>
                <a:ext uri="{FF2B5EF4-FFF2-40B4-BE49-F238E27FC236}">
                  <a16:creationId xmlns:a16="http://schemas.microsoft.com/office/drawing/2014/main" id="{5CECD47C-D4AB-4927-A61A-03674258D61C}"/>
                </a:ext>
              </a:extLst>
            </p:cNvPr>
            <p:cNvSpPr/>
            <p:nvPr/>
          </p:nvSpPr>
          <p:spPr>
            <a:xfrm>
              <a:off x="-2716392" y="420745"/>
              <a:ext cx="7192672" cy="906894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C33"/>
              </a:solidFill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194">
                <a:defRPr/>
              </a:pPr>
              <a:endParaRPr lang="vi-VN" sz="2599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7CB9F15-0D57-42C8-AEC9-066F11B6C160}"/>
                </a:ext>
              </a:extLst>
            </p:cNvPr>
            <p:cNvSpPr txBox="1"/>
            <p:nvPr/>
          </p:nvSpPr>
          <p:spPr>
            <a:xfrm>
              <a:off x="-2716392" y="598300"/>
              <a:ext cx="6574830" cy="2559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914194">
                <a:defRPr/>
              </a:pPr>
              <a:r>
                <a:rPr lang="en-US" sz="3199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</a:t>
              </a:r>
            </a:p>
          </p:txBody>
        </p:sp>
      </p:grp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031717DB-C9B6-4314-BBC3-767D5F6920A6}"/>
              </a:ext>
            </a:extLst>
          </p:cNvPr>
          <p:cNvSpPr txBox="1">
            <a:spLocks/>
          </p:cNvSpPr>
          <p:nvPr/>
        </p:nvSpPr>
        <p:spPr>
          <a:xfrm>
            <a:off x="3342484" y="3944673"/>
            <a:ext cx="5150349" cy="85110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 sz="3199" b="1" dirty="0">
                <a:solidFill>
                  <a:srgbClr val="002060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sz="3199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tấn</a:t>
            </a:r>
            <a:r>
              <a:rPr lang="en-US" altLang="en-US" sz="3199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35kg =               </a:t>
            </a:r>
            <a:r>
              <a:rPr lang="en-US" altLang="en-US" sz="3199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tấn</a:t>
            </a:r>
            <a:r>
              <a:rPr lang="en-US" altLang="en-US" sz="4399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1F6C96A-20CE-4622-B84C-5F0F3559F544}"/>
                  </a:ext>
                </a:extLst>
              </p:cNvPr>
              <p:cNvSpPr/>
              <p:nvPr/>
            </p:nvSpPr>
            <p:spPr>
              <a:xfrm>
                <a:off x="1877638" y="4994694"/>
                <a:ext cx="8673144" cy="8109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194">
                  <a:defRPr/>
                </a:pPr>
                <a:r>
                  <a:rPr lang="en-US" sz="2799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 </a:t>
                </a:r>
                <a:r>
                  <a:rPr lang="en-US" sz="2799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tấn</a:t>
                </a:r>
                <a:r>
                  <a:rPr lang="en-US" sz="2799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35 kg = 2tấn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199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199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lang="en-US" sz="3199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lang="en-US" sz="2799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tấn = </a:t>
                </a:r>
                <a:r>
                  <a:rPr lang="en-US" sz="2799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199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199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lang="en-US" sz="3199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lang="en-US" sz="2799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tấn = </a:t>
                </a:r>
                <a:r>
                  <a:rPr lang="en-US" sz="2799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2,035 </a:t>
                </a:r>
                <a:r>
                  <a:rPr lang="en-US" sz="2799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tấn</a:t>
                </a:r>
                <a:endParaRPr lang="en-US" sz="2799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1F6C96A-20CE-4622-B84C-5F0F3559F5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7638" y="4994694"/>
                <a:ext cx="8673144" cy="810928"/>
              </a:xfrm>
              <a:prstGeom prst="rect">
                <a:avLst/>
              </a:prstGeom>
              <a:blipFill rotWithShape="0">
                <a:blip r:embed="rId4"/>
                <a:stretch>
                  <a:fillRect l="-914" r="-984" b="-4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COUNTDOWN TIMER ( v 679 ) 30 sec with sound music effects 4K">
            <a:hlinkClick r:id="" action="ppaction://media"/>
            <a:extLst>
              <a:ext uri="{FF2B5EF4-FFF2-40B4-BE49-F238E27FC236}">
                <a16:creationId xmlns:a16="http://schemas.microsoft.com/office/drawing/2014/main" id="{BDF51B72-CEF3-4D91-8F1F-255EF0E0C4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14196" y="5667030"/>
            <a:ext cx="2022407" cy="11376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3" name="Google Shape;737;p38">
            <a:extLst>
              <a:ext uri="{FF2B5EF4-FFF2-40B4-BE49-F238E27FC236}">
                <a16:creationId xmlns:a16="http://schemas.microsoft.com/office/drawing/2014/main" id="{EE4B9BB6-9733-41EF-8817-D1A8A9F4239A}"/>
              </a:ext>
            </a:extLst>
          </p:cNvPr>
          <p:cNvSpPr txBox="1"/>
          <p:nvPr/>
        </p:nvSpPr>
        <p:spPr>
          <a:xfrm>
            <a:off x="2096592" y="434217"/>
            <a:ext cx="5661933" cy="504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4" tIns="45689" rIns="91404" bIns="45689" anchor="t" anchorCtr="0">
            <a:noAutofit/>
          </a:bodyPr>
          <a:lstStyle/>
          <a:p>
            <a:pPr marL="342815" indent="-342815">
              <a:buClr>
                <a:srgbClr val="000000"/>
              </a:buClr>
              <a:buSzPts val="2800"/>
            </a:pPr>
            <a:r>
              <a:rPr lang="en-US" sz="2799" b="1" dirty="0">
                <a:latin typeface="Cambria"/>
                <a:ea typeface="Cambria"/>
                <a:cs typeface="Cambria"/>
                <a:sym typeface="Cambria"/>
              </a:rPr>
              <a:t>GHI NHỚ</a:t>
            </a:r>
            <a:endParaRPr sz="2799" b="1" dirty="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" name="Google Shape;738;p38">
            <a:extLst>
              <a:ext uri="{FF2B5EF4-FFF2-40B4-BE49-F238E27FC236}">
                <a16:creationId xmlns:a16="http://schemas.microsoft.com/office/drawing/2014/main" id="{A3E85553-2CC5-41C3-AD3F-F2E13003A72E}"/>
              </a:ext>
            </a:extLst>
          </p:cNvPr>
          <p:cNvSpPr/>
          <p:nvPr/>
        </p:nvSpPr>
        <p:spPr>
          <a:xfrm>
            <a:off x="1899282" y="391607"/>
            <a:ext cx="102378" cy="5231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04" tIns="45689" rIns="91404" bIns="45689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09CE4F-05F2-4863-B020-ED777A600367}"/>
              </a:ext>
            </a:extLst>
          </p:cNvPr>
          <p:cNvSpPr/>
          <p:nvPr/>
        </p:nvSpPr>
        <p:spPr>
          <a:xfrm>
            <a:off x="945795" y="1499673"/>
            <a:ext cx="11060575" cy="1815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94">
              <a:defRPr/>
            </a:pP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79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79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79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79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79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/</a:t>
            </a: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hỗn</a:t>
            </a:r>
            <a:r>
              <a:rPr lang="en-US" sz="279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79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sz="279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79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79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79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defTabSz="914194">
              <a:defRPr/>
            </a:pP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79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79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79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79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79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hỗn</a:t>
            </a:r>
            <a:r>
              <a:rPr lang="en-US" sz="279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79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sz="279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79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79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79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79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defTabSz="914194">
              <a:defRPr/>
            </a:pP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79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79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lang="en-US" sz="2799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72D29F-AA5B-4D93-BFDD-A4D1BD131DEB}"/>
              </a:ext>
            </a:extLst>
          </p:cNvPr>
          <p:cNvSpPr txBox="1"/>
          <p:nvPr/>
        </p:nvSpPr>
        <p:spPr>
          <a:xfrm>
            <a:off x="6134889" y="4093572"/>
            <a:ext cx="1623636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9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2,035</a:t>
            </a:r>
          </a:p>
        </p:txBody>
      </p:sp>
    </p:spTree>
    <p:extLst>
      <p:ext uri="{BB962C8B-B14F-4D97-AF65-F5344CB8AC3E}">
        <p14:creationId xmlns:p14="http://schemas.microsoft.com/office/powerpoint/2010/main" val="411956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0" grpId="0" uiExpand="1" build="p" animBg="1"/>
      <p:bldP spid="11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图片包含 文字, 地图&#10;&#10;已生成高可信度的说明">
            <a:extLst>
              <a:ext uri="{FF2B5EF4-FFF2-40B4-BE49-F238E27FC236}">
                <a16:creationId xmlns:a16="http://schemas.microsoft.com/office/drawing/2014/main" id="{6CC75F74-8664-402D-91BD-BA46152CE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13148" y="2009835"/>
            <a:ext cx="11273522" cy="1405222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algn="ctr" defTabSz="914103">
              <a:defRPr/>
            </a:pPr>
            <a:endParaRPr lang="en-US" sz="4266" b="1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914103">
              <a:defRPr/>
            </a:pPr>
            <a:r>
              <a:rPr lang="en-US" sz="4266" b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LUYỆN TẬP</a:t>
            </a:r>
            <a:endParaRPr lang="en-US" sz="4266" b="1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81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 descr="图片包含 文字, 地图&#10;&#10;已生成高可信度的说明">
            <a:extLst>
              <a:ext uri="{FF2B5EF4-FFF2-40B4-BE49-F238E27FC236}">
                <a16:creationId xmlns:a16="http://schemas.microsoft.com/office/drawing/2014/main" id="{6CC75F74-8664-402D-91BD-BA46152CE6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254623" y="1269061"/>
            <a:ext cx="91888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: Viết số thập phân thích hợp vào chỗ chấm:</a:t>
            </a:r>
          </a:p>
        </p:txBody>
      </p:sp>
      <p:sp>
        <p:nvSpPr>
          <p:cNvPr id="3" name="TextBox 24"/>
          <p:cNvSpPr txBox="1">
            <a:spLocks noChangeArrowheads="1"/>
          </p:cNvSpPr>
          <p:nvPr/>
        </p:nvSpPr>
        <p:spPr bwMode="auto">
          <a:xfrm>
            <a:off x="1479176" y="2712198"/>
            <a:ext cx="1052904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eaLnBrk="1" hangingPunct="1">
              <a:buFontTx/>
              <a:buAutoNum type="alphaLcParenR"/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tấn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562kg =      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tấn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      b) 3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tấn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14 kg =      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tấn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0" lvl="1" indent="0" eaLnBrk="1" hangingPunct="1"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c) 12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tấn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6 kg  =       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tấn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       d) 500 kg =      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tấn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defRPr/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0"/>
          <p:cNvSpPr txBox="1">
            <a:spLocks noChangeArrowheads="1"/>
          </p:cNvSpPr>
          <p:nvPr/>
        </p:nvSpPr>
        <p:spPr bwMode="auto">
          <a:xfrm>
            <a:off x="4363010" y="2230042"/>
            <a:ext cx="1143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4,562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34"/>
          <p:cNvSpPr txBox="1">
            <a:spLocks noChangeArrowheads="1"/>
          </p:cNvSpPr>
          <p:nvPr/>
        </p:nvSpPr>
        <p:spPr bwMode="auto">
          <a:xfrm>
            <a:off x="9833720" y="2671857"/>
            <a:ext cx="17424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3,014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248710" y="3210466"/>
            <a:ext cx="1371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</a:rPr>
              <a:t>12,006 </a:t>
            </a:r>
            <a:endParaRPr lang="en-US" altLang="en-US" sz="3200">
              <a:latin typeface="Times New Roman" panose="02020603050405020304" pitchFamily="18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9304802" y="3597454"/>
            <a:ext cx="1219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</a:rPr>
              <a:t>0,5 </a:t>
            </a:r>
            <a:endParaRPr lang="en-US" altLang="en-US" sz="32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1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05818" y="5403272"/>
            <a:ext cx="2586181" cy="145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51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 descr="图片包含 文字, 地图&#10;&#10;已生成高可信度的说明">
            <a:extLst>
              <a:ext uri="{FF2B5EF4-FFF2-40B4-BE49-F238E27FC236}">
                <a16:creationId xmlns:a16="http://schemas.microsoft.com/office/drawing/2014/main" id="{6CC75F74-8664-402D-91BD-BA46152CE6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3274"/>
            <a:ext cx="12187592" cy="6855520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420470" y="910960"/>
            <a:ext cx="8458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: Viết các số đo sau dưới dạng số thập phân:</a:t>
            </a:r>
          </a:p>
        </p:txBody>
      </p:sp>
      <p:sp>
        <p:nvSpPr>
          <p:cNvPr id="4" name="TextBox 24"/>
          <p:cNvSpPr txBox="1">
            <a:spLocks noChangeArrowheads="1"/>
          </p:cNvSpPr>
          <p:nvPr/>
        </p:nvSpPr>
        <p:spPr bwMode="auto">
          <a:xfrm>
            <a:off x="3119718" y="2257494"/>
            <a:ext cx="6477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2kg 50g;    45kg 23g;      10kg 3g;       500g.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218764" y="1584227"/>
            <a:ext cx="8458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a) Có đơn vị đo là ki-lô-gam:</a:t>
            </a:r>
          </a:p>
        </p:txBody>
      </p:sp>
      <p:sp>
        <p:nvSpPr>
          <p:cNvPr id="6" name="TextBox 24"/>
          <p:cNvSpPr txBox="1">
            <a:spLocks noChangeArrowheads="1"/>
          </p:cNvSpPr>
          <p:nvPr/>
        </p:nvSpPr>
        <p:spPr bwMode="auto">
          <a:xfrm>
            <a:off x="2967317" y="2868849"/>
            <a:ext cx="8610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 kg 50 g =  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2,050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kg            </a:t>
            </a:r>
          </a:p>
        </p:txBody>
      </p:sp>
      <p:sp>
        <p:nvSpPr>
          <p:cNvPr id="7" name="TextBox 24"/>
          <p:cNvSpPr txBox="1">
            <a:spLocks noChangeArrowheads="1"/>
          </p:cNvSpPr>
          <p:nvPr/>
        </p:nvSpPr>
        <p:spPr bwMode="auto">
          <a:xfrm>
            <a:off x="6918511" y="2864174"/>
            <a:ext cx="8610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45 kg 23 g = 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45,023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kg</a:t>
            </a:r>
          </a:p>
        </p:txBody>
      </p:sp>
      <p:sp>
        <p:nvSpPr>
          <p:cNvPr id="8" name="TextBox 24"/>
          <p:cNvSpPr txBox="1">
            <a:spLocks noChangeArrowheads="1"/>
          </p:cNvSpPr>
          <p:nvPr/>
        </p:nvSpPr>
        <p:spPr bwMode="auto">
          <a:xfrm>
            <a:off x="2830606" y="3687131"/>
            <a:ext cx="8610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eaLnBrk="1" hangingPunct="1"/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10 kg 3 g =  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10,003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kg</a:t>
            </a:r>
          </a:p>
        </p:txBody>
      </p:sp>
      <p:sp>
        <p:nvSpPr>
          <p:cNvPr id="9" name="TextBox 24"/>
          <p:cNvSpPr txBox="1">
            <a:spLocks noChangeArrowheads="1"/>
          </p:cNvSpPr>
          <p:nvPr/>
        </p:nvSpPr>
        <p:spPr bwMode="auto">
          <a:xfrm>
            <a:off x="6918511" y="3691089"/>
            <a:ext cx="8610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eaLnBrk="1" hangingPunct="1"/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500 g =  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 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kg </a:t>
            </a:r>
          </a:p>
        </p:txBody>
      </p:sp>
      <p:pic>
        <p:nvPicPr>
          <p:cNvPr id="10" name="1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95568" y="5341256"/>
            <a:ext cx="2696432" cy="151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 descr="图片包含 文字, 地图&#10;&#10;已生成高可信度的说明">
            <a:extLst>
              <a:ext uri="{FF2B5EF4-FFF2-40B4-BE49-F238E27FC236}">
                <a16:creationId xmlns:a16="http://schemas.microsoft.com/office/drawing/2014/main" id="{6CC75F74-8664-402D-91BD-BA46152CE6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420470" y="910960"/>
            <a:ext cx="8458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: Viết các số đo sau dưới dạng số thập phân:</a:t>
            </a:r>
          </a:p>
        </p:txBody>
      </p:sp>
      <p:sp>
        <p:nvSpPr>
          <p:cNvPr id="5" name="Rectangle 94"/>
          <p:cNvSpPr>
            <a:spLocks noChangeArrowheads="1"/>
          </p:cNvSpPr>
          <p:nvPr/>
        </p:nvSpPr>
        <p:spPr bwMode="auto">
          <a:xfrm>
            <a:off x="2828365" y="2077855"/>
            <a:ext cx="3810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66FF"/>
                </a:solidFill>
              </a:rPr>
              <a:t>b) Có đơn vị đo là </a:t>
            </a:r>
            <a:r>
              <a:rPr lang="en-US" altLang="en-US" sz="2800" b="1">
                <a:solidFill>
                  <a:srgbClr val="FF0066"/>
                </a:solidFill>
              </a:rPr>
              <a:t>tạ:</a:t>
            </a:r>
          </a:p>
        </p:txBody>
      </p:sp>
      <p:sp>
        <p:nvSpPr>
          <p:cNvPr id="6" name="Rectangle 100"/>
          <p:cNvSpPr>
            <a:spLocks noChangeArrowheads="1"/>
          </p:cNvSpPr>
          <p:nvPr/>
        </p:nvSpPr>
        <p:spPr bwMode="auto">
          <a:xfrm>
            <a:off x="2131453" y="2757305"/>
            <a:ext cx="434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0000FF"/>
                </a:solidFill>
              </a:rPr>
              <a:t>2 tạ 50 kg =                 ;</a:t>
            </a:r>
          </a:p>
        </p:txBody>
      </p:sp>
      <p:sp>
        <p:nvSpPr>
          <p:cNvPr id="7" name="Rectangle 101"/>
          <p:cNvSpPr>
            <a:spLocks noChangeArrowheads="1"/>
          </p:cNvSpPr>
          <p:nvPr/>
        </p:nvSpPr>
        <p:spPr bwMode="auto">
          <a:xfrm>
            <a:off x="2825190" y="3384368"/>
            <a:ext cx="32766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0000FF"/>
                </a:solidFill>
              </a:rPr>
              <a:t>34 kg =                 ;                 </a:t>
            </a:r>
          </a:p>
        </p:txBody>
      </p:sp>
      <p:sp>
        <p:nvSpPr>
          <p:cNvPr id="8" name="Rectangle 102"/>
          <p:cNvSpPr>
            <a:spLocks noChangeArrowheads="1"/>
          </p:cNvSpPr>
          <p:nvPr/>
        </p:nvSpPr>
        <p:spPr bwMode="auto">
          <a:xfrm>
            <a:off x="6101790" y="2765243"/>
            <a:ext cx="3048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0000FF"/>
                </a:solidFill>
              </a:rPr>
              <a:t>3 tạ 3 kg  =                   </a:t>
            </a:r>
          </a:p>
        </p:txBody>
      </p:sp>
      <p:sp>
        <p:nvSpPr>
          <p:cNvPr id="9" name="Rectangle 103"/>
          <p:cNvSpPr>
            <a:spLocks noChangeArrowheads="1"/>
          </p:cNvSpPr>
          <p:nvPr/>
        </p:nvSpPr>
        <p:spPr bwMode="auto">
          <a:xfrm>
            <a:off x="6558990" y="3324043"/>
            <a:ext cx="2133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0000FF"/>
                </a:solidFill>
              </a:rPr>
              <a:t>450kg =</a:t>
            </a:r>
          </a:p>
        </p:txBody>
      </p:sp>
      <p:sp>
        <p:nvSpPr>
          <p:cNvPr id="10" name="Rectangle 108"/>
          <p:cNvSpPr>
            <a:spLocks noChangeArrowheads="1"/>
          </p:cNvSpPr>
          <p:nvPr/>
        </p:nvSpPr>
        <p:spPr bwMode="auto">
          <a:xfrm>
            <a:off x="4126940" y="2744605"/>
            <a:ext cx="1295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FF0066"/>
                </a:solidFill>
              </a:rPr>
              <a:t>2,5 tạ</a:t>
            </a:r>
          </a:p>
        </p:txBody>
      </p:sp>
      <p:sp>
        <p:nvSpPr>
          <p:cNvPr id="11" name="Rectangle 109"/>
          <p:cNvSpPr>
            <a:spLocks noChangeArrowheads="1"/>
          </p:cNvSpPr>
          <p:nvPr/>
        </p:nvSpPr>
        <p:spPr bwMode="auto">
          <a:xfrm>
            <a:off x="4119003" y="3385955"/>
            <a:ext cx="12954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FF0066"/>
                </a:solidFill>
              </a:rPr>
              <a:t>0,34 tạ</a:t>
            </a:r>
          </a:p>
        </p:txBody>
      </p:sp>
      <p:sp>
        <p:nvSpPr>
          <p:cNvPr id="12" name="Rectangle 110"/>
          <p:cNvSpPr>
            <a:spLocks noChangeArrowheads="1"/>
          </p:cNvSpPr>
          <p:nvPr/>
        </p:nvSpPr>
        <p:spPr bwMode="auto">
          <a:xfrm>
            <a:off x="7955990" y="2796993"/>
            <a:ext cx="12954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FF0066"/>
                </a:solidFill>
              </a:rPr>
              <a:t>3,03 tạ</a:t>
            </a:r>
          </a:p>
        </p:txBody>
      </p:sp>
      <p:sp>
        <p:nvSpPr>
          <p:cNvPr id="13" name="Rectangle 111"/>
          <p:cNvSpPr>
            <a:spLocks noChangeArrowheads="1"/>
          </p:cNvSpPr>
          <p:nvPr/>
        </p:nvSpPr>
        <p:spPr bwMode="auto">
          <a:xfrm>
            <a:off x="7933765" y="3393893"/>
            <a:ext cx="12954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FF0066"/>
                </a:solidFill>
              </a:rPr>
              <a:t> 4,5 tạ</a:t>
            </a:r>
          </a:p>
        </p:txBody>
      </p:sp>
      <p:pic>
        <p:nvPicPr>
          <p:cNvPr id="4" name="1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08456" y="5404756"/>
            <a:ext cx="2583543" cy="145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66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075EE7B6-AAA2-4802-A403-3D42BBC91A5C}"/>
              </a:ext>
            </a:extLst>
          </p:cNvPr>
          <p:cNvGrpSpPr/>
          <p:nvPr/>
        </p:nvGrpSpPr>
        <p:grpSpPr>
          <a:xfrm>
            <a:off x="1187256" y="2710693"/>
            <a:ext cx="4834558" cy="2526066"/>
            <a:chOff x="-2716392" y="420745"/>
            <a:chExt cx="7192672" cy="906894"/>
          </a:xfrm>
        </p:grpSpPr>
        <p:sp>
          <p:nvSpPr>
            <p:cNvPr id="33" name="Rectangle: Rounded Corners 18">
              <a:extLst>
                <a:ext uri="{FF2B5EF4-FFF2-40B4-BE49-F238E27FC236}">
                  <a16:creationId xmlns:a16="http://schemas.microsoft.com/office/drawing/2014/main" id="{3D6C4FE5-630C-4F4C-A8F7-FD24D3D20C36}"/>
                </a:ext>
              </a:extLst>
            </p:cNvPr>
            <p:cNvSpPr/>
            <p:nvPr/>
          </p:nvSpPr>
          <p:spPr>
            <a:xfrm>
              <a:off x="-2716392" y="420745"/>
              <a:ext cx="7192672" cy="906894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C33"/>
              </a:solidFill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685663">
                <a:defRPr/>
              </a:pPr>
              <a:endParaRPr lang="vi-VN" sz="195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47E15B1-A690-48BB-A851-71151517B1E3}"/>
                </a:ext>
              </a:extLst>
            </p:cNvPr>
            <p:cNvSpPr txBox="1"/>
            <p:nvPr/>
          </p:nvSpPr>
          <p:spPr>
            <a:xfrm>
              <a:off x="-2716392" y="598300"/>
              <a:ext cx="6574830" cy="1657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685663">
                <a:defRPr/>
              </a:pP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E2CA4DA-440D-4B6D-971A-F5CA4C9F1458}"/>
              </a:ext>
            </a:extLst>
          </p:cNvPr>
          <p:cNvGrpSpPr/>
          <p:nvPr/>
        </p:nvGrpSpPr>
        <p:grpSpPr>
          <a:xfrm>
            <a:off x="1350493" y="174953"/>
            <a:ext cx="10649791" cy="2280805"/>
            <a:chOff x="-1435876" y="1247987"/>
            <a:chExt cx="19909205" cy="1193383"/>
          </a:xfrm>
        </p:grpSpPr>
        <p:sp>
          <p:nvSpPr>
            <p:cNvPr id="5" name="Rectangle: Rounded Corners 17">
              <a:extLst>
                <a:ext uri="{FF2B5EF4-FFF2-40B4-BE49-F238E27FC236}">
                  <a16:creationId xmlns:a16="http://schemas.microsoft.com/office/drawing/2014/main" id="{4D66B019-026F-4892-90C2-530C113D001D}"/>
                </a:ext>
              </a:extLst>
            </p:cNvPr>
            <p:cNvSpPr/>
            <p:nvPr/>
          </p:nvSpPr>
          <p:spPr>
            <a:xfrm>
              <a:off x="-279337" y="1249859"/>
              <a:ext cx="18752666" cy="1191511"/>
            </a:xfrm>
            <a:prstGeom prst="roundRect">
              <a:avLst/>
            </a:prstGeom>
            <a:solidFill>
              <a:srgbClr val="4472C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103">
                <a:defRPr/>
              </a:pPr>
              <a:endParaRPr lang="vi-VN" sz="3199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Rectangle: Rounded Corners 18">
              <a:extLst>
                <a:ext uri="{FF2B5EF4-FFF2-40B4-BE49-F238E27FC236}">
                  <a16:creationId xmlns:a16="http://schemas.microsoft.com/office/drawing/2014/main" id="{49764039-D168-47E9-BB94-E0494EB6E5EC}"/>
                </a:ext>
              </a:extLst>
            </p:cNvPr>
            <p:cNvSpPr/>
            <p:nvPr/>
          </p:nvSpPr>
          <p:spPr>
            <a:xfrm>
              <a:off x="-1435876" y="1247987"/>
              <a:ext cx="19367715" cy="10540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103">
                <a:defRPr/>
              </a:pPr>
              <a:endParaRPr lang="vi-VN" sz="24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8D1003C-62D2-40EC-8F50-D5AC9A84BDB2}"/>
              </a:ext>
            </a:extLst>
          </p:cNvPr>
          <p:cNvSpPr txBox="1"/>
          <p:nvPr/>
        </p:nvSpPr>
        <p:spPr>
          <a:xfrm>
            <a:off x="1740085" y="240710"/>
            <a:ext cx="9870607" cy="1384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03">
              <a:defRPr/>
            </a:pP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799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79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279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279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79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con </a:t>
            </a: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</a:t>
            </a:r>
            <a:r>
              <a:rPr lang="en-US" sz="279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279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79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79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79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79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79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79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279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9kg </a:t>
            </a: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thịt</a:t>
            </a:r>
            <a:r>
              <a:rPr lang="en-US" sz="279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79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79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79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279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thịt</a:t>
            </a:r>
            <a:r>
              <a:rPr lang="en-US" sz="279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79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nuôi</a:t>
            </a:r>
            <a:r>
              <a:rPr lang="en-US" sz="279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79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</a:t>
            </a:r>
            <a:r>
              <a:rPr lang="en-US" sz="279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279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79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79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799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799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9" name="Media1">
            <a:hlinkClick r:id="" action="ppaction://media"/>
            <a:extLst>
              <a:ext uri="{FF2B5EF4-FFF2-40B4-BE49-F238E27FC236}">
                <a16:creationId xmlns:a16="http://schemas.microsoft.com/office/drawing/2014/main" id="{52FEF657-DA4A-479D-8ACE-3A9C7DF8B5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4" y="5722781"/>
            <a:ext cx="1725585" cy="970641"/>
          </a:xfrm>
          <a:prstGeom prst="rect">
            <a:avLst/>
          </a:prstGeom>
        </p:spPr>
      </p:pic>
      <p:sp>
        <p:nvSpPr>
          <p:cNvPr id="21" name="Rectangle 5">
            <a:extLst>
              <a:ext uri="{FF2B5EF4-FFF2-40B4-BE49-F238E27FC236}">
                <a16:creationId xmlns:a16="http://schemas.microsoft.com/office/drawing/2014/main" id="{FADE1A05-78D7-495E-A44F-D4AEEE947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255" y="3241796"/>
            <a:ext cx="5220080" cy="533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99" b="1" dirty="0">
                <a:latin typeface="Times New Roman" panose="02020603050405020304" pitchFamily="18" charset="0"/>
              </a:rPr>
              <a:t>1 con 1 </a:t>
            </a:r>
            <a:r>
              <a:rPr lang="en-US" altLang="en-US" sz="2799" b="1" dirty="0" err="1">
                <a:latin typeface="Times New Roman" panose="02020603050405020304" pitchFamily="18" charset="0"/>
              </a:rPr>
              <a:t>ngày</a:t>
            </a:r>
            <a:r>
              <a:rPr lang="en-US" altLang="en-US" sz="2799" b="1" dirty="0">
                <a:latin typeface="Times New Roman" panose="02020603050405020304" pitchFamily="18" charset="0"/>
              </a:rPr>
              <a:t> </a:t>
            </a:r>
            <a:r>
              <a:rPr lang="en-US" altLang="en-US" sz="2799" b="1" dirty="0" err="1">
                <a:latin typeface="Times New Roman" panose="02020603050405020304" pitchFamily="18" charset="0"/>
              </a:rPr>
              <a:t>ăn</a:t>
            </a:r>
            <a:r>
              <a:rPr lang="en-US" altLang="en-US" sz="2799" b="1" dirty="0">
                <a:latin typeface="Times New Roman" panose="02020603050405020304" pitchFamily="18" charset="0"/>
              </a:rPr>
              <a:t> :   9 kg </a:t>
            </a:r>
            <a:r>
              <a:rPr lang="en-US" altLang="en-US" sz="2799" b="1" dirty="0" err="1">
                <a:latin typeface="Times New Roman" panose="02020603050405020304" pitchFamily="18" charset="0"/>
              </a:rPr>
              <a:t>thịt</a:t>
            </a:r>
            <a:endParaRPr lang="en-US" altLang="en-US" sz="2799" b="1" dirty="0">
              <a:latin typeface="Times New Roman" panose="02020603050405020304" pitchFamily="18" charset="0"/>
            </a:endParaRPr>
          </a:p>
        </p:txBody>
      </p:sp>
      <p:grpSp>
        <p:nvGrpSpPr>
          <p:cNvPr id="22" name="Group 32">
            <a:extLst>
              <a:ext uri="{FF2B5EF4-FFF2-40B4-BE49-F238E27FC236}">
                <a16:creationId xmlns:a16="http://schemas.microsoft.com/office/drawing/2014/main" id="{BE86FCEF-4997-4D2A-A7FC-DC83AF3F15D2}"/>
              </a:ext>
            </a:extLst>
          </p:cNvPr>
          <p:cNvGrpSpPr>
            <a:grpSpLocks/>
          </p:cNvGrpSpPr>
          <p:nvPr/>
        </p:nvGrpSpPr>
        <p:grpSpPr bwMode="auto">
          <a:xfrm>
            <a:off x="7801936" y="2487912"/>
            <a:ext cx="3908695" cy="3700138"/>
            <a:chOff x="144" y="1776"/>
            <a:chExt cx="2064" cy="2208"/>
          </a:xfrm>
        </p:grpSpPr>
        <p:sp>
          <p:nvSpPr>
            <p:cNvPr id="23" name="Rectangle 16" descr="Water droplets">
              <a:extLst>
                <a:ext uri="{FF2B5EF4-FFF2-40B4-BE49-F238E27FC236}">
                  <a16:creationId xmlns:a16="http://schemas.microsoft.com/office/drawing/2014/main" id="{C7819100-6935-40F1-8241-1D7488C259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1872"/>
              <a:ext cx="2016" cy="2064"/>
            </a:xfrm>
            <a:prstGeom prst="rect">
              <a:avLst/>
            </a:prstGeom>
            <a:blipFill dpi="0" rotWithShape="1">
              <a:blip r:embed="rId7"/>
              <a:srcRect/>
              <a:tile tx="0" ty="0" sx="100000" sy="100000" flip="none" algn="tl"/>
            </a:blipFill>
            <a:ln w="38100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mbria" panose="020405030504060302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mbria" panose="020405030504060302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mbria" panose="020405030504060302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mbria" panose="020405030504060302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mbria" panose="020405030504060302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mbria" panose="020405030504060302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mbria" panose="020405030504060302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mbria" panose="020405030504060302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mbria" panose="020405030504060302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pic>
          <p:nvPicPr>
            <p:cNvPr id="25" name="Picture 17" descr="Copy of avatar17218_1">
              <a:extLst>
                <a:ext uri="{FF2B5EF4-FFF2-40B4-BE49-F238E27FC236}">
                  <a16:creationId xmlns:a16="http://schemas.microsoft.com/office/drawing/2014/main" id="{68987A34-A41C-443C-AF2F-13D0386E99C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" y="1784"/>
              <a:ext cx="984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8" descr="Copy of avatar17218_1">
              <a:extLst>
                <a:ext uri="{FF2B5EF4-FFF2-40B4-BE49-F238E27FC236}">
                  <a16:creationId xmlns:a16="http://schemas.microsoft.com/office/drawing/2014/main" id="{AE03D884-F0D5-47B8-AAA1-C800C777948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345"/>
              <a:ext cx="1028" cy="1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9" descr="Copy of avatar17218_1">
              <a:extLst>
                <a:ext uri="{FF2B5EF4-FFF2-40B4-BE49-F238E27FC236}">
                  <a16:creationId xmlns:a16="http://schemas.microsoft.com/office/drawing/2014/main" id="{249C4A82-5E2C-4A20-B0A9-00F33406B7A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" y="3024"/>
              <a:ext cx="1050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0" descr="Copy of avatar17218_1">
              <a:extLst>
                <a:ext uri="{FF2B5EF4-FFF2-40B4-BE49-F238E27FC236}">
                  <a16:creationId xmlns:a16="http://schemas.microsoft.com/office/drawing/2014/main" id="{29753CA8-D269-4F8C-B81D-7BF4DA7A764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3" y="1776"/>
              <a:ext cx="983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1" descr="Copy of avatar17218_1">
              <a:extLst>
                <a:ext uri="{FF2B5EF4-FFF2-40B4-BE49-F238E27FC236}">
                  <a16:creationId xmlns:a16="http://schemas.microsoft.com/office/drawing/2014/main" id="{11D10490-F6BF-4AF2-B7AC-01FDD2EE4D6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2352"/>
              <a:ext cx="964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2" descr="Copy of avatar17218_1">
              <a:extLst>
                <a:ext uri="{FF2B5EF4-FFF2-40B4-BE49-F238E27FC236}">
                  <a16:creationId xmlns:a16="http://schemas.microsoft.com/office/drawing/2014/main" id="{9B335B34-5DBE-437E-85D9-1EDB8C1E78E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9" y="3037"/>
              <a:ext cx="1049" cy="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" name="Rectangle 5">
            <a:extLst>
              <a:ext uri="{FF2B5EF4-FFF2-40B4-BE49-F238E27FC236}">
                <a16:creationId xmlns:a16="http://schemas.microsoft.com/office/drawing/2014/main" id="{A1DAC7D1-B705-44F2-9922-5EF9DE497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0437" y="3760591"/>
            <a:ext cx="5351811" cy="91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99" b="1" dirty="0">
                <a:latin typeface="Times New Roman" panose="02020603050405020304" pitchFamily="18" charset="0"/>
              </a:rPr>
              <a:t>6 con 1 </a:t>
            </a:r>
            <a:r>
              <a:rPr lang="en-US" altLang="en-US" sz="2799" b="1" dirty="0" err="1">
                <a:latin typeface="Times New Roman" panose="02020603050405020304" pitchFamily="18" charset="0"/>
              </a:rPr>
              <a:t>ngày</a:t>
            </a:r>
            <a:r>
              <a:rPr lang="en-US" altLang="en-US" sz="2799" b="1" dirty="0">
                <a:latin typeface="Times New Roman" panose="02020603050405020304" pitchFamily="18" charset="0"/>
              </a:rPr>
              <a:t> </a:t>
            </a:r>
            <a:r>
              <a:rPr lang="en-US" altLang="en-US" sz="2799" b="1" dirty="0" err="1">
                <a:latin typeface="Times New Roman" panose="02020603050405020304" pitchFamily="18" charset="0"/>
              </a:rPr>
              <a:t>ăn</a:t>
            </a:r>
            <a:r>
              <a:rPr lang="en-US" altLang="en-US" sz="2799" b="1" dirty="0">
                <a:latin typeface="Times New Roman" panose="02020603050405020304" pitchFamily="18" charset="0"/>
              </a:rPr>
              <a:t> : … kg </a:t>
            </a:r>
            <a:r>
              <a:rPr lang="en-US" altLang="en-US" sz="2799" b="1" dirty="0" err="1">
                <a:latin typeface="Times New Roman" panose="02020603050405020304" pitchFamily="18" charset="0"/>
              </a:rPr>
              <a:t>thịt</a:t>
            </a:r>
            <a:r>
              <a:rPr lang="en-US" altLang="en-US" sz="2799" b="1" dirty="0">
                <a:latin typeface="Times New Roman" panose="02020603050405020304" pitchFamily="18" charset="0"/>
              </a:rPr>
              <a:t> 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99" b="1" dirty="0">
                <a:latin typeface="Times New Roman" panose="02020603050405020304" pitchFamily="18" charset="0"/>
              </a:rPr>
              <a:t>6 con 30 </a:t>
            </a:r>
            <a:r>
              <a:rPr lang="en-US" altLang="en-US" sz="2799" b="1" dirty="0" err="1">
                <a:latin typeface="Times New Roman" panose="02020603050405020304" pitchFamily="18" charset="0"/>
              </a:rPr>
              <a:t>ngày</a:t>
            </a:r>
            <a:r>
              <a:rPr lang="en-US" altLang="en-US" sz="2799" b="1" dirty="0">
                <a:latin typeface="Times New Roman" panose="02020603050405020304" pitchFamily="18" charset="0"/>
              </a:rPr>
              <a:t> </a:t>
            </a:r>
            <a:r>
              <a:rPr lang="en-US" altLang="en-US" sz="2799" b="1" dirty="0" err="1">
                <a:latin typeface="Times New Roman" panose="02020603050405020304" pitchFamily="18" charset="0"/>
              </a:rPr>
              <a:t>ăn</a:t>
            </a:r>
            <a:r>
              <a:rPr lang="en-US" altLang="en-US" sz="2799" b="1" dirty="0">
                <a:latin typeface="Times New Roman" panose="02020603050405020304" pitchFamily="18" charset="0"/>
              </a:rPr>
              <a:t> : … </a:t>
            </a:r>
            <a:r>
              <a:rPr lang="en-US" altLang="en-US" sz="2799" b="1" dirty="0" err="1">
                <a:latin typeface="Times New Roman" panose="02020603050405020304" pitchFamily="18" charset="0"/>
              </a:rPr>
              <a:t>tấn</a:t>
            </a:r>
            <a:r>
              <a:rPr lang="en-US" altLang="en-US" sz="2799" b="1" dirty="0"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35" name="Rectangle 5">
            <a:extLst>
              <a:ext uri="{FF2B5EF4-FFF2-40B4-BE49-F238E27FC236}">
                <a16:creationId xmlns:a16="http://schemas.microsoft.com/office/drawing/2014/main" id="{8C9ADE55-DC82-4001-B48E-D075D0F61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211" y="2724721"/>
            <a:ext cx="2509256" cy="504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99" b="1" u="sng" dirty="0" err="1">
                <a:latin typeface="Times New Roman" panose="02020603050405020304" pitchFamily="18" charset="0"/>
              </a:rPr>
              <a:t>Tóm</a:t>
            </a:r>
            <a:r>
              <a:rPr lang="en-US" altLang="en-US" sz="2799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2799" b="1" u="sng" dirty="0" err="1">
                <a:latin typeface="Times New Roman" panose="02020603050405020304" pitchFamily="18" charset="0"/>
              </a:rPr>
              <a:t>tắt</a:t>
            </a:r>
            <a:r>
              <a:rPr lang="en-US" altLang="en-US" sz="2799" b="1" u="sng" dirty="0">
                <a:latin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4500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21" grpId="0"/>
      <p:bldP spid="31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744C2AF9-357D-4802-9979-72F3C8184E7B}"/>
              </a:ext>
            </a:extLst>
          </p:cNvPr>
          <p:cNvGrpSpPr/>
          <p:nvPr/>
        </p:nvGrpSpPr>
        <p:grpSpPr>
          <a:xfrm>
            <a:off x="6143412" y="1599960"/>
            <a:ext cx="5440506" cy="3825764"/>
            <a:chOff x="-2716392" y="420745"/>
            <a:chExt cx="7192672" cy="906894"/>
          </a:xfrm>
        </p:grpSpPr>
        <p:sp>
          <p:nvSpPr>
            <p:cNvPr id="47" name="Rectangle: Rounded Corners 18">
              <a:extLst>
                <a:ext uri="{FF2B5EF4-FFF2-40B4-BE49-F238E27FC236}">
                  <a16:creationId xmlns:a16="http://schemas.microsoft.com/office/drawing/2014/main" id="{77A06F82-1EE9-4EDF-A78C-260195831A6A}"/>
                </a:ext>
              </a:extLst>
            </p:cNvPr>
            <p:cNvSpPr/>
            <p:nvPr/>
          </p:nvSpPr>
          <p:spPr>
            <a:xfrm>
              <a:off x="-2716392" y="420745"/>
              <a:ext cx="7192672" cy="906894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00B0F0"/>
              </a:solidFill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685663">
                <a:defRPr/>
              </a:pPr>
              <a:endParaRPr lang="vi-VN" sz="195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E53C92A-AC50-4DE0-9FEE-F30980AA18FC}"/>
                </a:ext>
              </a:extLst>
            </p:cNvPr>
            <p:cNvSpPr txBox="1"/>
            <p:nvPr/>
          </p:nvSpPr>
          <p:spPr>
            <a:xfrm>
              <a:off x="-2716392" y="598300"/>
              <a:ext cx="6574830" cy="1094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685663">
                <a:defRPr/>
              </a:pP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972C7A5-97D0-4163-9A9E-BDA5DE0EE0EE}"/>
              </a:ext>
            </a:extLst>
          </p:cNvPr>
          <p:cNvGrpSpPr/>
          <p:nvPr/>
        </p:nvGrpSpPr>
        <p:grpSpPr>
          <a:xfrm>
            <a:off x="374259" y="1669996"/>
            <a:ext cx="5440506" cy="3825764"/>
            <a:chOff x="-2716392" y="420745"/>
            <a:chExt cx="7192672" cy="906894"/>
          </a:xfrm>
        </p:grpSpPr>
        <p:sp>
          <p:nvSpPr>
            <p:cNvPr id="44" name="Rectangle: Rounded Corners 18">
              <a:extLst>
                <a:ext uri="{FF2B5EF4-FFF2-40B4-BE49-F238E27FC236}">
                  <a16:creationId xmlns:a16="http://schemas.microsoft.com/office/drawing/2014/main" id="{C254B3EC-D0CA-4F50-9169-EFEF5F5C9CC3}"/>
                </a:ext>
              </a:extLst>
            </p:cNvPr>
            <p:cNvSpPr/>
            <p:nvPr/>
          </p:nvSpPr>
          <p:spPr>
            <a:xfrm>
              <a:off x="-2716392" y="420745"/>
              <a:ext cx="7192672" cy="906894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C33"/>
              </a:solidFill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685663">
                <a:defRPr/>
              </a:pPr>
              <a:endParaRPr lang="vi-VN" sz="195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83C3D6A-4A7C-4889-8963-7D039A2355E9}"/>
                </a:ext>
              </a:extLst>
            </p:cNvPr>
            <p:cNvSpPr txBox="1"/>
            <p:nvPr/>
          </p:nvSpPr>
          <p:spPr>
            <a:xfrm>
              <a:off x="-2716392" y="598300"/>
              <a:ext cx="6574830" cy="1094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685663">
                <a:defRPr/>
              </a:pP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</a:t>
              </a:r>
            </a:p>
          </p:txBody>
        </p:sp>
      </p:grpSp>
      <p:sp>
        <p:nvSpPr>
          <p:cNvPr id="22" name="Rectangle 5">
            <a:extLst>
              <a:ext uri="{FF2B5EF4-FFF2-40B4-BE49-F238E27FC236}">
                <a16:creationId xmlns:a16="http://schemas.microsoft.com/office/drawing/2014/main" id="{E21404CD-0FEE-4B80-8190-55A6B317C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681" y="1178169"/>
            <a:ext cx="990371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endParaRPr lang="en-US" altLang="en-US" sz="2400" i="1" u="sng">
              <a:solidFill>
                <a:srgbClr val="FF66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0F9318CB-44DC-4B2F-A728-49EE4B32F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2477" y="2086741"/>
            <a:ext cx="4418577" cy="723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 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Lượng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thịt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để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nuôi</a:t>
            </a:r>
            <a:r>
              <a:rPr lang="en-US" altLang="en-US" sz="2400" dirty="0">
                <a:latin typeface="Times New Roman" panose="02020603050405020304" pitchFamily="18" charset="0"/>
              </a:rPr>
              <a:t> 1 con 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sư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tử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400" dirty="0">
                <a:latin typeface="Times New Roman" panose="02020603050405020304" pitchFamily="18" charset="0"/>
              </a:rPr>
              <a:t> 30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ngày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id="{6FD6EAC0-BD4E-415D-9FDC-B56FE5D40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4160" y="2972422"/>
            <a:ext cx="3328217" cy="30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99" dirty="0">
                <a:latin typeface="Times New Roman" panose="02020603050405020304" pitchFamily="18" charset="0"/>
              </a:rPr>
              <a:t>  30 x 9 = 270 ( kg )</a:t>
            </a:r>
          </a:p>
        </p:txBody>
      </p:sp>
      <p:sp>
        <p:nvSpPr>
          <p:cNvPr id="25" name="Rectangle 11">
            <a:extLst>
              <a:ext uri="{FF2B5EF4-FFF2-40B4-BE49-F238E27FC236}">
                <a16:creationId xmlns:a16="http://schemas.microsoft.com/office/drawing/2014/main" id="{81C9823D-ED89-447C-BD03-A7DC77EF2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0399" y="4574559"/>
            <a:ext cx="3275842" cy="38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99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1620 kg = 1,62 </a:t>
            </a:r>
            <a:r>
              <a:rPr lang="en-US" altLang="en-US" sz="2799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tấn</a:t>
            </a:r>
            <a:endParaRPr lang="en-US" altLang="en-US" sz="2799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Rectangle 12">
            <a:extLst>
              <a:ext uri="{FF2B5EF4-FFF2-40B4-BE49-F238E27FC236}">
                <a16:creationId xmlns:a16="http://schemas.microsoft.com/office/drawing/2014/main" id="{74CD3488-C923-4412-8E52-4F4CE7196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9947" y="4998792"/>
            <a:ext cx="2818748" cy="33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 </a:t>
            </a:r>
            <a:r>
              <a:rPr lang="en-US" altLang="en-US" sz="2400" u="sng" dirty="0" err="1">
                <a:latin typeface="Times New Roman" panose="02020603050405020304" pitchFamily="18" charset="0"/>
              </a:rPr>
              <a:t>Đáp</a:t>
            </a:r>
            <a:r>
              <a:rPr lang="en-US" altLang="en-US" sz="2400" u="sng" dirty="0">
                <a:latin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latin typeface="Times New Roman" panose="02020603050405020304" pitchFamily="18" charset="0"/>
              </a:rPr>
              <a:t>số</a:t>
            </a:r>
            <a:r>
              <a:rPr lang="en-US" altLang="en-US" sz="2400" u="sng" dirty="0">
                <a:latin typeface="Times New Roman" panose="02020603050405020304" pitchFamily="18" charset="0"/>
              </a:rPr>
              <a:t>:  </a:t>
            </a:r>
            <a:r>
              <a:rPr lang="en-US" altLang="en-US" sz="2400" dirty="0">
                <a:latin typeface="Times New Roman" panose="02020603050405020304" pitchFamily="18" charset="0"/>
              </a:rPr>
              <a:t>1,62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tấn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27" name="Rectangle 13">
            <a:extLst>
              <a:ext uri="{FF2B5EF4-FFF2-40B4-BE49-F238E27FC236}">
                <a16:creationId xmlns:a16="http://schemas.microsoft.com/office/drawing/2014/main" id="{6E2B6046-B353-4A31-A35E-F36D093207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9829" y="3353273"/>
            <a:ext cx="4342395" cy="61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 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Lượng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thịt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để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nuôi</a:t>
            </a:r>
            <a:r>
              <a:rPr lang="en-US" altLang="en-US" sz="2400" dirty="0">
                <a:latin typeface="Times New Roman" panose="02020603050405020304" pitchFamily="18" charset="0"/>
              </a:rPr>
              <a:t> 6 con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sư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tử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400" dirty="0">
                <a:latin typeface="Times New Roman" panose="02020603050405020304" pitchFamily="18" charset="0"/>
              </a:rPr>
              <a:t> 30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ngày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8" name="Rectangle 15">
            <a:extLst>
              <a:ext uri="{FF2B5EF4-FFF2-40B4-BE49-F238E27FC236}">
                <a16:creationId xmlns:a16="http://schemas.microsoft.com/office/drawing/2014/main" id="{A4569885-E98D-410E-90C8-917A3DF54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6721" y="1149214"/>
            <a:ext cx="990371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400" b="1" i="1" u="sng" dirty="0">
                <a:solidFill>
                  <a:srgbClr val="FB5003"/>
                </a:solidFill>
                <a:latin typeface="Times New Roman" panose="02020603050405020304" pitchFamily="18" charset="0"/>
              </a:rPr>
              <a:t>C.2:</a:t>
            </a:r>
            <a:r>
              <a:rPr lang="en-US" altLang="en-US" sz="2400" i="1" u="sng" dirty="0">
                <a:solidFill>
                  <a:srgbClr val="FF66FF"/>
                </a:solidFill>
                <a:latin typeface="Times New Roman" panose="02020603050405020304" pitchFamily="18" charset="0"/>
              </a:rPr>
              <a:t>   </a:t>
            </a:r>
          </a:p>
        </p:txBody>
      </p:sp>
      <p:sp>
        <p:nvSpPr>
          <p:cNvPr id="29" name="Rectangle 16">
            <a:extLst>
              <a:ext uri="{FF2B5EF4-FFF2-40B4-BE49-F238E27FC236}">
                <a16:creationId xmlns:a16="http://schemas.microsoft.com/office/drawing/2014/main" id="{35B42716-3378-4CF8-9F5E-D6B80750F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0400" y="4131502"/>
            <a:ext cx="3709128" cy="390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99" dirty="0">
                <a:latin typeface="Times New Roman" panose="02020603050405020304" pitchFamily="18" charset="0"/>
              </a:rPr>
              <a:t> 6 x  270 = 1620 ( kg )</a:t>
            </a:r>
          </a:p>
        </p:txBody>
      </p:sp>
      <p:sp>
        <p:nvSpPr>
          <p:cNvPr id="30" name="Rectangle 5">
            <a:extLst>
              <a:ext uri="{FF2B5EF4-FFF2-40B4-BE49-F238E27FC236}">
                <a16:creationId xmlns:a16="http://schemas.microsoft.com/office/drawing/2014/main" id="{DF6FDC04-14BB-4DEB-9DD2-BDD9EB660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564" y="1527338"/>
            <a:ext cx="1523647" cy="60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 err="1">
                <a:latin typeface="Times New Roman" panose="02020603050405020304" pitchFamily="18" charset="0"/>
              </a:rPr>
              <a:t>Bài</a:t>
            </a:r>
            <a:r>
              <a:rPr lang="en-US" altLang="en-US" sz="24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latin typeface="Times New Roman" panose="02020603050405020304" pitchFamily="18" charset="0"/>
              </a:rPr>
              <a:t>giải</a:t>
            </a:r>
            <a:r>
              <a:rPr lang="en-US" altLang="en-US" sz="2400" b="1" u="sng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1" name="Rectangle 6">
            <a:extLst>
              <a:ext uri="{FF2B5EF4-FFF2-40B4-BE49-F238E27FC236}">
                <a16:creationId xmlns:a16="http://schemas.microsoft.com/office/drawing/2014/main" id="{C2B1D1FB-9FBE-42DA-BAD8-088ED1BD6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887" y="2124894"/>
            <a:ext cx="4951854" cy="68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Lượng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thịt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để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nuôi</a:t>
            </a:r>
            <a:r>
              <a:rPr lang="en-US" altLang="en-US" sz="2400" dirty="0">
                <a:latin typeface="Times New Roman" panose="02020603050405020304" pitchFamily="18" charset="0"/>
              </a:rPr>
              <a:t> 6 con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sư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tử</a:t>
            </a:r>
            <a:br>
              <a:rPr lang="en-US" altLang="en-US" sz="2400" dirty="0">
                <a:latin typeface="Times New Roman" panose="02020603050405020304" pitchFamily="18" charset="0"/>
              </a:rPr>
            </a:br>
            <a:r>
              <a:rPr lang="en-US" altLang="en-US" sz="2400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400" dirty="0">
                <a:latin typeface="Times New Roman" panose="02020603050405020304" pitchFamily="18" charset="0"/>
              </a:rPr>
              <a:t> 1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ngày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2" name="Rectangle 7">
            <a:extLst>
              <a:ext uri="{FF2B5EF4-FFF2-40B4-BE49-F238E27FC236}">
                <a16:creationId xmlns:a16="http://schemas.microsoft.com/office/drawing/2014/main" id="{8CF676C0-3485-4907-85D7-C150AA098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7587" y="2943061"/>
            <a:ext cx="2894930" cy="401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99" dirty="0">
                <a:latin typeface="Times New Roman" panose="02020603050405020304" pitchFamily="18" charset="0"/>
              </a:rPr>
              <a:t>6 x 9 = 54 ( kg )</a:t>
            </a:r>
          </a:p>
        </p:txBody>
      </p:sp>
      <p:sp>
        <p:nvSpPr>
          <p:cNvPr id="33" name="Rectangle 8">
            <a:extLst>
              <a:ext uri="{FF2B5EF4-FFF2-40B4-BE49-F238E27FC236}">
                <a16:creationId xmlns:a16="http://schemas.microsoft.com/office/drawing/2014/main" id="{8F2BA5B7-5D95-4BE8-8BC4-F1B23860A1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9893" y="4521806"/>
            <a:ext cx="3275842" cy="38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99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1620 kg = 1,62 </a:t>
            </a:r>
            <a:r>
              <a:rPr lang="en-US" altLang="en-US" sz="2799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tấn</a:t>
            </a:r>
            <a:endParaRPr lang="en-US" altLang="en-US" sz="2799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B9A46E0B-9A03-43C3-A32F-80BAB1C67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1388" y="4948472"/>
            <a:ext cx="2818748" cy="501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 </a:t>
            </a:r>
            <a:r>
              <a:rPr lang="en-US" altLang="en-US" sz="2400" u="sng" dirty="0" err="1">
                <a:latin typeface="Times New Roman" panose="02020603050405020304" pitchFamily="18" charset="0"/>
              </a:rPr>
              <a:t>Đáp</a:t>
            </a:r>
            <a:r>
              <a:rPr lang="en-US" altLang="en-US" sz="2400" u="sng" dirty="0">
                <a:latin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latin typeface="Times New Roman" panose="02020603050405020304" pitchFamily="18" charset="0"/>
              </a:rPr>
              <a:t>số</a:t>
            </a:r>
            <a:r>
              <a:rPr lang="en-US" altLang="en-US" sz="2400" u="sng" dirty="0">
                <a:latin typeface="Times New Roman" panose="02020603050405020304" pitchFamily="18" charset="0"/>
              </a:rPr>
              <a:t>:  </a:t>
            </a:r>
            <a:r>
              <a:rPr lang="en-US" altLang="en-US" sz="2400" dirty="0">
                <a:latin typeface="Times New Roman" panose="02020603050405020304" pitchFamily="18" charset="0"/>
              </a:rPr>
              <a:t>1,62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tấn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5" name="Rectangle 10">
            <a:extLst>
              <a:ext uri="{FF2B5EF4-FFF2-40B4-BE49-F238E27FC236}">
                <a16:creationId xmlns:a16="http://schemas.microsoft.com/office/drawing/2014/main" id="{06B39106-DF95-4891-816F-06E9D9ED83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1854" y="4151224"/>
            <a:ext cx="3361547" cy="233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99" dirty="0">
                <a:latin typeface="Times New Roman" panose="02020603050405020304" pitchFamily="18" charset="0"/>
              </a:rPr>
              <a:t> 54 x 30 = 1620 ( kg )</a:t>
            </a:r>
          </a:p>
        </p:txBody>
      </p:sp>
      <p:sp>
        <p:nvSpPr>
          <p:cNvPr id="36" name="Rectangle 11">
            <a:extLst>
              <a:ext uri="{FF2B5EF4-FFF2-40B4-BE49-F238E27FC236}">
                <a16:creationId xmlns:a16="http://schemas.microsoft.com/office/drawing/2014/main" id="{E06AF081-6DCC-49DC-9723-A2FF85DAF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324" y="3429000"/>
            <a:ext cx="4894717" cy="60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  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Lượng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thịt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để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nuôi</a:t>
            </a:r>
            <a:r>
              <a:rPr lang="en-US" altLang="en-US" sz="2400" dirty="0">
                <a:latin typeface="Times New Roman" panose="02020603050405020304" pitchFamily="18" charset="0"/>
              </a:rPr>
              <a:t> 6 con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sư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tử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400" dirty="0">
                <a:latin typeface="Times New Roman" panose="02020603050405020304" pitchFamily="18" charset="0"/>
              </a:rPr>
              <a:t> 30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ngày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7" name="Rectangle 13">
            <a:extLst>
              <a:ext uri="{FF2B5EF4-FFF2-40B4-BE49-F238E27FC236}">
                <a16:creationId xmlns:a16="http://schemas.microsoft.com/office/drawing/2014/main" id="{A23A012E-2A54-44D9-A247-D764D5F17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806" y="1167051"/>
            <a:ext cx="990371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400" b="1" i="1" u="sng" dirty="0">
                <a:solidFill>
                  <a:srgbClr val="FB5003"/>
                </a:solidFill>
                <a:latin typeface="Times New Roman" panose="02020603050405020304" pitchFamily="18" charset="0"/>
              </a:rPr>
              <a:t>C.1:</a:t>
            </a:r>
            <a:r>
              <a:rPr lang="en-US" altLang="en-US" sz="2400" i="1" u="sng" dirty="0">
                <a:solidFill>
                  <a:srgbClr val="FF66FF"/>
                </a:solidFill>
                <a:latin typeface="Times New Roman" panose="02020603050405020304" pitchFamily="18" charset="0"/>
              </a:rPr>
              <a:t>   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E1CCF42-705F-42D7-A50A-592D451241CD}"/>
              </a:ext>
            </a:extLst>
          </p:cNvPr>
          <p:cNvCxnSpPr/>
          <p:nvPr/>
        </p:nvCxnSpPr>
        <p:spPr>
          <a:xfrm>
            <a:off x="6014744" y="1760647"/>
            <a:ext cx="15871" cy="3504389"/>
          </a:xfrm>
          <a:prstGeom prst="line">
            <a:avLst/>
          </a:prstGeom>
          <a:ln w="57150">
            <a:solidFill>
              <a:srgbClr val="FB50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5">
            <a:extLst>
              <a:ext uri="{FF2B5EF4-FFF2-40B4-BE49-F238E27FC236}">
                <a16:creationId xmlns:a16="http://schemas.microsoft.com/office/drawing/2014/main" id="{C92A5B8E-D68B-46F7-869E-803EBDF25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3055" y="1556638"/>
            <a:ext cx="1523647" cy="60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 err="1">
                <a:latin typeface="Times New Roman" panose="02020603050405020304" pitchFamily="18" charset="0"/>
              </a:rPr>
              <a:t>Bài</a:t>
            </a:r>
            <a:r>
              <a:rPr lang="en-US" altLang="en-US" sz="24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latin typeface="Times New Roman" panose="02020603050405020304" pitchFamily="18" charset="0"/>
              </a:rPr>
              <a:t>giải</a:t>
            </a:r>
            <a:r>
              <a:rPr lang="en-US" altLang="en-US" sz="2400" b="1" u="sng" dirty="0">
                <a:latin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00746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&amp;T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&amp;T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&amp;T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&amp;T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 descr="图片包含 文字, 地图&#10;&#10;已生成高可信度的说明">
            <a:extLst>
              <a:ext uri="{FF2B5EF4-FFF2-40B4-BE49-F238E27FC236}">
                <a16:creationId xmlns:a16="http://schemas.microsoft.com/office/drawing/2014/main" id="{6CC75F74-8664-402D-91BD-BA46152CE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8434" name="Rectangle 38"/>
          <p:cNvSpPr>
            <a:spLocks noChangeArrowheads="1"/>
          </p:cNvSpPr>
          <p:nvPr/>
        </p:nvSpPr>
        <p:spPr bwMode="auto">
          <a:xfrm>
            <a:off x="2048560" y="-77800"/>
            <a:ext cx="9550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i="1">
                <a:latin typeface="Times New Roman" panose="02020603050405020304" pitchFamily="18" charset="0"/>
              </a:rPr>
              <a:t>Đúng ghi Đ</a:t>
            </a:r>
            <a:r>
              <a:rPr lang="en-US" altLang="en-US" sz="4800" i="1">
                <a:latin typeface="Times New Roman" panose="02020603050405020304" pitchFamily="18" charset="0"/>
              </a:rPr>
              <a:t>, </a:t>
            </a:r>
            <a:r>
              <a:rPr lang="en-US" altLang="en-US" sz="4800" b="1" i="1">
                <a:latin typeface="Times New Roman" panose="02020603050405020304" pitchFamily="18" charset="0"/>
              </a:rPr>
              <a:t>sai ghi S</a:t>
            </a:r>
            <a:r>
              <a:rPr lang="en-US" altLang="en-US" sz="4800" i="1">
                <a:latin typeface="Times New Roman" panose="02020603050405020304" pitchFamily="18" charset="0"/>
              </a:rPr>
              <a:t>:</a:t>
            </a:r>
            <a:r>
              <a:rPr lang="en-US" altLang="en-US" sz="3733" i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2048560" y="909170"/>
            <a:ext cx="8788400" cy="1066800"/>
            <a:chOff x="587" y="1140"/>
            <a:chExt cx="3860" cy="672"/>
          </a:xfrm>
        </p:grpSpPr>
        <p:sp>
          <p:nvSpPr>
            <p:cNvPr id="18445" name="Rectangle 38"/>
            <p:cNvSpPr>
              <a:spLocks noChangeArrowheads="1"/>
            </p:cNvSpPr>
            <p:nvPr/>
          </p:nvSpPr>
          <p:spPr bwMode="auto">
            <a:xfrm>
              <a:off x="587" y="1140"/>
              <a:ext cx="3600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br>
                <a:rPr lang="en-US" altLang="en-US" sz="3733">
                  <a:solidFill>
                    <a:srgbClr val="0000FF"/>
                  </a:solidFill>
                  <a:latin typeface="Times New Roman" panose="02020603050405020304" pitchFamily="18" charset="0"/>
                </a:rPr>
              </a:br>
              <a:r>
                <a:rPr lang="en-US" altLang="en-US" sz="3733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800">
                  <a:solidFill>
                    <a:srgbClr val="0000FF"/>
                  </a:solidFill>
                  <a:latin typeface="Times New Roman" panose="02020603050405020304" pitchFamily="18" charset="0"/>
                </a:rPr>
                <a:t>A.  12 tấn 51 kg = </a:t>
              </a:r>
              <a:r>
                <a:rPr lang="en-US" altLang="en-US" sz="4800">
                  <a:solidFill>
                    <a:srgbClr val="FF0000"/>
                  </a:solidFill>
                  <a:latin typeface="Times New Roman" panose="02020603050405020304" pitchFamily="18" charset="0"/>
                </a:rPr>
                <a:t>12,051</a:t>
              </a:r>
              <a:r>
                <a:rPr lang="en-US" altLang="en-US" sz="4800">
                  <a:solidFill>
                    <a:srgbClr val="0000FF"/>
                  </a:solidFill>
                  <a:latin typeface="Times New Roman" panose="02020603050405020304" pitchFamily="18" charset="0"/>
                </a:rPr>
                <a:t> tấn</a:t>
              </a:r>
              <a:r>
                <a:rPr lang="en-US" altLang="en-US" sz="3733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8446" name="Rectangle 18"/>
            <p:cNvSpPr>
              <a:spLocks noChangeArrowheads="1"/>
            </p:cNvSpPr>
            <p:nvPr/>
          </p:nvSpPr>
          <p:spPr bwMode="auto">
            <a:xfrm>
              <a:off x="3927" y="1274"/>
              <a:ext cx="520" cy="53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sz="2400"/>
            </a:p>
          </p:txBody>
        </p:sp>
      </p:grp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2048560" y="3595221"/>
            <a:ext cx="8803216" cy="937683"/>
            <a:chOff x="576" y="2278"/>
            <a:chExt cx="3876" cy="590"/>
          </a:xfrm>
        </p:grpSpPr>
        <p:sp>
          <p:nvSpPr>
            <p:cNvPr id="18443" name="Rectangle 42"/>
            <p:cNvSpPr>
              <a:spLocks noChangeArrowheads="1"/>
            </p:cNvSpPr>
            <p:nvPr/>
          </p:nvSpPr>
          <p:spPr bwMode="auto">
            <a:xfrm>
              <a:off x="576" y="2292"/>
              <a:ext cx="3696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733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800">
                  <a:solidFill>
                    <a:srgbClr val="0000FF"/>
                  </a:solidFill>
                  <a:latin typeface="Times New Roman" panose="02020603050405020304" pitchFamily="18" charset="0"/>
                </a:rPr>
                <a:t>C.  25 kg 18 g = </a:t>
              </a:r>
              <a:r>
                <a:rPr lang="en-US" altLang="en-US" sz="4800">
                  <a:solidFill>
                    <a:srgbClr val="FF0000"/>
                  </a:solidFill>
                  <a:latin typeface="Times New Roman" panose="02020603050405020304" pitchFamily="18" charset="0"/>
                </a:rPr>
                <a:t>25,018</a:t>
              </a:r>
              <a:r>
                <a:rPr lang="en-US" altLang="en-US" sz="4800">
                  <a:solidFill>
                    <a:srgbClr val="0000FF"/>
                  </a:solidFill>
                  <a:latin typeface="Times New Roman" panose="02020603050405020304" pitchFamily="18" charset="0"/>
                </a:rPr>
                <a:t> kg              </a:t>
              </a:r>
            </a:p>
          </p:txBody>
        </p:sp>
        <p:sp>
          <p:nvSpPr>
            <p:cNvPr id="18444" name="Rectangle 19"/>
            <p:cNvSpPr>
              <a:spLocks noChangeArrowheads="1"/>
            </p:cNvSpPr>
            <p:nvPr/>
          </p:nvSpPr>
          <p:spPr bwMode="auto">
            <a:xfrm>
              <a:off x="3924" y="2278"/>
              <a:ext cx="528" cy="5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sz="2400"/>
            </a:p>
          </p:txBody>
        </p:sp>
      </p:grp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2171328" y="2115671"/>
            <a:ext cx="8691033" cy="1104900"/>
            <a:chOff x="459" y="1692"/>
            <a:chExt cx="3439" cy="696"/>
          </a:xfrm>
        </p:grpSpPr>
        <p:sp>
          <p:nvSpPr>
            <p:cNvPr id="18441" name="Rectangle 40"/>
            <p:cNvSpPr>
              <a:spLocks noChangeArrowheads="1"/>
            </p:cNvSpPr>
            <p:nvPr/>
          </p:nvSpPr>
          <p:spPr bwMode="auto">
            <a:xfrm>
              <a:off x="459" y="1692"/>
              <a:ext cx="3168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br>
                <a:rPr lang="en-US" altLang="en-US" sz="3733">
                  <a:solidFill>
                    <a:srgbClr val="0000FF"/>
                  </a:solidFill>
                  <a:latin typeface="Times New Roman" panose="02020603050405020304" pitchFamily="18" charset="0"/>
                </a:rPr>
              </a:br>
              <a:r>
                <a:rPr lang="en-US" altLang="en-US" sz="4800">
                  <a:solidFill>
                    <a:srgbClr val="0000FF"/>
                  </a:solidFill>
                  <a:latin typeface="Times New Roman" panose="02020603050405020304" pitchFamily="18" charset="0"/>
                </a:rPr>
                <a:t>B.  128 kg  = </a:t>
              </a:r>
              <a:r>
                <a:rPr lang="en-US" altLang="en-US" sz="4800">
                  <a:solidFill>
                    <a:srgbClr val="FF0000"/>
                  </a:solidFill>
                  <a:latin typeface="Times New Roman" panose="02020603050405020304" pitchFamily="18" charset="0"/>
                </a:rPr>
                <a:t>12,8</a:t>
              </a:r>
              <a:r>
                <a:rPr lang="en-US" altLang="en-US" sz="4800">
                  <a:solidFill>
                    <a:srgbClr val="0000FF"/>
                  </a:solidFill>
                  <a:latin typeface="Times New Roman" panose="02020603050405020304" pitchFamily="18" charset="0"/>
                </a:rPr>
                <a:t> tạ</a:t>
              </a:r>
            </a:p>
          </p:txBody>
        </p:sp>
        <p:sp>
          <p:nvSpPr>
            <p:cNvPr id="18442" name="Rectangle 20"/>
            <p:cNvSpPr>
              <a:spLocks noChangeArrowheads="1"/>
            </p:cNvSpPr>
            <p:nvPr/>
          </p:nvSpPr>
          <p:spPr bwMode="auto">
            <a:xfrm>
              <a:off x="3423" y="1812"/>
              <a:ext cx="475" cy="5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sz="2400"/>
            </a:p>
          </p:txBody>
        </p:sp>
      </p:grpSp>
      <p:sp>
        <p:nvSpPr>
          <p:cNvPr id="17447" name="Rectangle 39"/>
          <p:cNvSpPr>
            <a:spLocks noChangeArrowheads="1"/>
          </p:cNvSpPr>
          <p:nvPr/>
        </p:nvSpPr>
        <p:spPr bwMode="auto">
          <a:xfrm>
            <a:off x="9780743" y="1277471"/>
            <a:ext cx="1041400" cy="698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>
                <a:solidFill>
                  <a:srgbClr val="FF0066"/>
                </a:solidFill>
                <a:latin typeface="Times New Roman" panose="02020603050405020304" pitchFamily="18" charset="0"/>
              </a:rPr>
              <a:t> Đ</a:t>
            </a:r>
          </a:p>
        </p:txBody>
      </p:sp>
      <p:sp>
        <p:nvSpPr>
          <p:cNvPr id="17449" name="Rectangle 41"/>
          <p:cNvSpPr>
            <a:spLocks noChangeArrowheads="1"/>
          </p:cNvSpPr>
          <p:nvPr/>
        </p:nvSpPr>
        <p:spPr bwMode="auto">
          <a:xfrm>
            <a:off x="9704543" y="2420471"/>
            <a:ext cx="1117600" cy="8001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>
                <a:solidFill>
                  <a:srgbClr val="FF0066"/>
                </a:solidFill>
                <a:latin typeface="Times New Roman" panose="02020603050405020304" pitchFamily="18" charset="0"/>
              </a:rPr>
              <a:t>  S</a:t>
            </a:r>
          </a:p>
        </p:txBody>
      </p:sp>
      <p:sp>
        <p:nvSpPr>
          <p:cNvPr id="3" name="Rectangle 39"/>
          <p:cNvSpPr>
            <a:spLocks noChangeArrowheads="1"/>
          </p:cNvSpPr>
          <p:nvPr/>
        </p:nvSpPr>
        <p:spPr bwMode="auto">
          <a:xfrm>
            <a:off x="9748994" y="3618504"/>
            <a:ext cx="1073149" cy="86148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>
                <a:solidFill>
                  <a:srgbClr val="FF0066"/>
                </a:solidFill>
                <a:latin typeface="Times New Roman" panose="02020603050405020304" pitchFamily="18" charset="0"/>
              </a:rPr>
              <a:t> Đ</a:t>
            </a:r>
          </a:p>
        </p:txBody>
      </p:sp>
    </p:spTree>
    <p:extLst>
      <p:ext uri="{BB962C8B-B14F-4D97-AF65-F5344CB8AC3E}">
        <p14:creationId xmlns:p14="http://schemas.microsoft.com/office/powerpoint/2010/main" val="315531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7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7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47" grpId="0" animBg="1"/>
      <p:bldP spid="17449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443" y="-115026"/>
            <a:ext cx="32924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7" name="图片 41996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3" y="222250"/>
            <a:ext cx="8989064" cy="655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图片 41997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5" y="5808159"/>
            <a:ext cx="8623300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83043" y="4091710"/>
            <a:ext cx="4417922" cy="1031874"/>
          </a:xfrm>
          <a:prstGeom prst="rect">
            <a:avLst/>
          </a:prstGeom>
          <a:noFill/>
        </p:spPr>
        <p:txBody>
          <a:bodyPr wrap="none" lIns="92891" tIns="46445" rIns="92891" bIns="46445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eaLnBrk="1" hangingPunct="1">
              <a:defRPr/>
            </a:pPr>
            <a:r>
              <a:rPr lang="en-US" sz="6096">
                <a:ln/>
                <a:solidFill>
                  <a:srgbClr val="FF0000"/>
                </a:solidFill>
                <a:latin typeface="VNI-Avo" pitchFamily="2" charset="0"/>
              </a:rPr>
              <a:t>KHỞI ĐỘNG</a:t>
            </a:r>
            <a:endParaRPr lang="en-US" sz="6096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4102" name="Picture 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367" y="4327021"/>
            <a:ext cx="2971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43171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 descr="图片包含 文字, 地图&#10;&#10;已生成高可信度的说明">
            <a:extLst>
              <a:ext uri="{FF2B5EF4-FFF2-40B4-BE49-F238E27FC236}">
                <a16:creationId xmlns:a16="http://schemas.microsoft.com/office/drawing/2014/main" id="{6CC75F74-8664-402D-91BD-BA46152CE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2346960" y="1354183"/>
            <a:ext cx="845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0000FF"/>
                </a:solidFill>
              </a:rPr>
              <a:t>1/ Viết số thập phân thích hợp vào chỗ chấm :</a:t>
            </a: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2727960" y="1903459"/>
            <a:ext cx="54102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0000FF"/>
                </a:solidFill>
              </a:rPr>
              <a:t>a/ 35m23cm =………..m</a:t>
            </a:r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2727960" y="2746421"/>
            <a:ext cx="51054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0000FF"/>
                </a:solidFill>
              </a:rPr>
              <a:t>b/ 14m7cm</a:t>
            </a:r>
            <a:r>
              <a:rPr lang="en-US" altLang="en-US" sz="2400">
                <a:solidFill>
                  <a:srgbClr val="0000FF"/>
                </a:solidFill>
              </a:rPr>
              <a:t>   =………..m</a:t>
            </a: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2651760" y="3902122"/>
            <a:ext cx="58674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0000FF"/>
                </a:solidFill>
              </a:rPr>
              <a:t>a/12,44m    =……m…..cm</a:t>
            </a:r>
          </a:p>
        </p:txBody>
      </p:sp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2423160" y="3398883"/>
            <a:ext cx="662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0000FF"/>
                </a:solidFill>
              </a:rPr>
              <a:t>2/ Viết số thích hợp vào chỗ chấm :</a:t>
            </a:r>
          </a:p>
        </p:txBody>
      </p:sp>
      <p:sp>
        <p:nvSpPr>
          <p:cNvPr id="2062" name="Rectangle 14"/>
          <p:cNvSpPr>
            <a:spLocks noChangeArrowheads="1"/>
          </p:cNvSpPr>
          <p:nvPr/>
        </p:nvSpPr>
        <p:spPr bwMode="auto">
          <a:xfrm>
            <a:off x="2724785" y="4738733"/>
            <a:ext cx="51816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0000FF"/>
                </a:solidFill>
              </a:rPr>
              <a:t>b/ 34,3km   =………..m</a:t>
            </a:r>
          </a:p>
        </p:txBody>
      </p:sp>
      <p:sp>
        <p:nvSpPr>
          <p:cNvPr id="2063" name="Rectangle 15"/>
          <p:cNvSpPr>
            <a:spLocks noChangeArrowheads="1"/>
          </p:cNvSpPr>
          <p:nvPr/>
        </p:nvSpPr>
        <p:spPr bwMode="auto">
          <a:xfrm>
            <a:off x="5582285" y="1912983"/>
            <a:ext cx="15621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FF0066"/>
                </a:solidFill>
              </a:rPr>
              <a:t>35,23 </a:t>
            </a:r>
          </a:p>
        </p:txBody>
      </p:sp>
      <p:sp>
        <p:nvSpPr>
          <p:cNvPr id="2066" name="Rectangle 18"/>
          <p:cNvSpPr>
            <a:spLocks noChangeArrowheads="1"/>
          </p:cNvSpPr>
          <p:nvPr/>
        </p:nvSpPr>
        <p:spPr bwMode="auto">
          <a:xfrm>
            <a:off x="5626735" y="2725783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FF0066"/>
                </a:solidFill>
              </a:rPr>
              <a:t>14,07</a:t>
            </a:r>
          </a:p>
        </p:txBody>
      </p:sp>
      <p:sp>
        <p:nvSpPr>
          <p:cNvPr id="2067" name="Rectangle 19"/>
          <p:cNvSpPr>
            <a:spLocks noChangeArrowheads="1"/>
          </p:cNvSpPr>
          <p:nvPr/>
        </p:nvSpPr>
        <p:spPr bwMode="auto">
          <a:xfrm>
            <a:off x="5509260" y="3983083"/>
            <a:ext cx="19367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FF0066"/>
                </a:solidFill>
              </a:rPr>
              <a:t>12     44</a:t>
            </a:r>
          </a:p>
        </p:txBody>
      </p:sp>
      <p:sp>
        <p:nvSpPr>
          <p:cNvPr id="2068" name="Rectangle 20"/>
          <p:cNvSpPr>
            <a:spLocks noChangeArrowheads="1"/>
          </p:cNvSpPr>
          <p:nvPr/>
        </p:nvSpPr>
        <p:spPr bwMode="auto">
          <a:xfrm>
            <a:off x="5185410" y="4748259"/>
            <a:ext cx="18732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FF0066"/>
                </a:solidFill>
              </a:rPr>
              <a:t>  34300</a:t>
            </a:r>
          </a:p>
        </p:txBody>
      </p:sp>
    </p:spTree>
    <p:extLst>
      <p:ext uri="{BB962C8B-B14F-4D97-AF65-F5344CB8AC3E}">
        <p14:creationId xmlns:p14="http://schemas.microsoft.com/office/powerpoint/2010/main" val="290092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  <p:bldP spid="2055" grpId="0"/>
      <p:bldP spid="2057" grpId="0"/>
      <p:bldP spid="2058" grpId="0"/>
      <p:bldP spid="2060" grpId="0"/>
      <p:bldP spid="2062" grpId="0"/>
      <p:bldP spid="2063" grpId="0"/>
      <p:bldP spid="2066" grpId="0"/>
      <p:bldP spid="2067" grpId="0"/>
      <p:bldP spid="206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 descr="图片包含 文字, 地图&#10;&#10;已生成高可信度的说明">
            <a:extLst>
              <a:ext uri="{FF2B5EF4-FFF2-40B4-BE49-F238E27FC236}">
                <a16:creationId xmlns:a16="http://schemas.microsoft.com/office/drawing/2014/main" id="{6CC75F74-8664-402D-91BD-BA46152CE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28" name="Round Diagonal Corner Rectangle 4">
            <a:extLst>
              <a:ext uri="{FF2B5EF4-FFF2-40B4-BE49-F238E27FC236}">
                <a16:creationId xmlns:a16="http://schemas.microsoft.com/office/drawing/2014/main" id="{2D612469-6D83-422F-9790-1E8D8923086A}"/>
              </a:ext>
            </a:extLst>
          </p:cNvPr>
          <p:cNvSpPr/>
          <p:nvPr/>
        </p:nvSpPr>
        <p:spPr>
          <a:xfrm>
            <a:off x="2388792" y="1240"/>
            <a:ext cx="6170772" cy="1676012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599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599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99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599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99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599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99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599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vị </a:t>
            </a:r>
            <a:r>
              <a:rPr lang="en-US" sz="3599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599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99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3599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99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3599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99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599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99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599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99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599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99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endParaRPr lang="en-US" sz="3599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2671354" y="3025684"/>
            <a:ext cx="563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graphicFrame>
        <p:nvGraphicFramePr>
          <p:cNvPr id="20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2390158"/>
              </p:ext>
            </p:extLst>
          </p:nvPr>
        </p:nvGraphicFramePr>
        <p:xfrm>
          <a:off x="2061754" y="2149384"/>
          <a:ext cx="8839200" cy="2411413"/>
        </p:xfrm>
        <a:graphic>
          <a:graphicData uri="http://schemas.openxmlformats.org/drawingml/2006/table">
            <a:tbl>
              <a:tblPr/>
              <a:tblGrid>
                <a:gridCol w="1135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7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50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50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874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8858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34270" marB="3427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0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34270" marB="3427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1883"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 </a:t>
                      </a:r>
                    </a:p>
                  </a:txBody>
                  <a:tcPr marT="34270" marB="34270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T="34270" marB="342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" name="Text Box 36"/>
          <p:cNvSpPr txBox="1">
            <a:spLocks noChangeArrowheads="1"/>
          </p:cNvSpPr>
          <p:nvPr/>
        </p:nvSpPr>
        <p:spPr bwMode="auto">
          <a:xfrm>
            <a:off x="2179229" y="2108109"/>
            <a:ext cx="87217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Lớn hơn ki-lô-gam            Ki-lô-gam             Bé hơn ki-lô-gam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Text Box 39"/>
          <p:cNvSpPr txBox="1">
            <a:spLocks noChangeArrowheads="1"/>
          </p:cNvSpPr>
          <p:nvPr/>
        </p:nvSpPr>
        <p:spPr bwMode="auto">
          <a:xfrm>
            <a:off x="2179229" y="2517684"/>
            <a:ext cx="9271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tấn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     </a:t>
            </a:r>
            <a:endParaRPr lang="en-US" alt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7129054" y="2911384"/>
            <a:ext cx="1562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24" name="Rectangle 15"/>
          <p:cNvSpPr>
            <a:spLocks noChangeArrowheads="1"/>
          </p:cNvSpPr>
          <p:nvPr/>
        </p:nvSpPr>
        <p:spPr bwMode="auto">
          <a:xfrm>
            <a:off x="8424454" y="2911384"/>
            <a:ext cx="1562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4309654" y="2911384"/>
            <a:ext cx="1562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" name="Text Box 39"/>
          <p:cNvSpPr txBox="1">
            <a:spLocks noChangeArrowheads="1"/>
          </p:cNvSpPr>
          <p:nvPr/>
        </p:nvSpPr>
        <p:spPr bwMode="auto">
          <a:xfrm>
            <a:off x="3382554" y="2517684"/>
            <a:ext cx="9271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tạ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     </a:t>
            </a:r>
            <a:endParaRPr lang="en-US" alt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39"/>
          <p:cNvSpPr txBox="1">
            <a:spLocks noChangeArrowheads="1"/>
          </p:cNvSpPr>
          <p:nvPr/>
        </p:nvSpPr>
        <p:spPr bwMode="auto">
          <a:xfrm>
            <a:off x="4528729" y="2517684"/>
            <a:ext cx="9271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yến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     </a:t>
            </a:r>
            <a:endParaRPr lang="en-US" alt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39"/>
          <p:cNvSpPr txBox="1">
            <a:spLocks noChangeArrowheads="1"/>
          </p:cNvSpPr>
          <p:nvPr/>
        </p:nvSpPr>
        <p:spPr bwMode="auto">
          <a:xfrm>
            <a:off x="5866992" y="2554197"/>
            <a:ext cx="9271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kg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     </a:t>
            </a:r>
            <a:endParaRPr lang="en-US" alt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39"/>
          <p:cNvSpPr txBox="1">
            <a:spLocks noChangeArrowheads="1"/>
          </p:cNvSpPr>
          <p:nvPr/>
        </p:nvSpPr>
        <p:spPr bwMode="auto">
          <a:xfrm>
            <a:off x="7383054" y="2539909"/>
            <a:ext cx="9271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hg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     </a:t>
            </a:r>
            <a:endParaRPr lang="en-US" alt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39"/>
          <p:cNvSpPr txBox="1">
            <a:spLocks noChangeArrowheads="1"/>
          </p:cNvSpPr>
          <p:nvPr/>
        </p:nvSpPr>
        <p:spPr bwMode="auto">
          <a:xfrm>
            <a:off x="8538754" y="2539909"/>
            <a:ext cx="9271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dag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     </a:t>
            </a:r>
            <a:endParaRPr lang="en-US" alt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39"/>
          <p:cNvSpPr txBox="1">
            <a:spLocks noChangeArrowheads="1"/>
          </p:cNvSpPr>
          <p:nvPr/>
        </p:nvSpPr>
        <p:spPr bwMode="auto">
          <a:xfrm>
            <a:off x="9834154" y="2539909"/>
            <a:ext cx="9271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g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     </a:t>
            </a:r>
            <a:endParaRPr lang="en-US" alt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42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7" grpId="0"/>
      <p:bldP spid="29" grpId="0"/>
      <p:bldP spid="30" grpId="0"/>
      <p:bldP spid="31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图片包含 文字, 地图&#10;&#10;已生成高可信度的说明">
            <a:extLst>
              <a:ext uri="{FF2B5EF4-FFF2-40B4-BE49-F238E27FC236}">
                <a16:creationId xmlns:a16="http://schemas.microsoft.com/office/drawing/2014/main" id="{6CC75F74-8664-402D-91BD-BA46152CE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13148" y="2009835"/>
            <a:ext cx="11273522" cy="2061550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algn="ctr" defTabSz="914103">
              <a:defRPr/>
            </a:pPr>
            <a:endParaRPr lang="en-US" sz="4266" b="1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914103">
              <a:defRPr/>
            </a:pPr>
            <a:r>
              <a:rPr lang="en-US" sz="4266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VIẾT CÁC SỐ ĐO KHỐI LƯỢNG</a:t>
            </a:r>
          </a:p>
          <a:p>
            <a:pPr algn="ctr" defTabSz="914103">
              <a:defRPr/>
            </a:pPr>
            <a:r>
              <a:rPr lang="en-US" sz="4266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DƯỚI DẠNG SỐ THẬP PHÂN</a:t>
            </a:r>
          </a:p>
        </p:txBody>
      </p:sp>
      <p:sp>
        <p:nvSpPr>
          <p:cNvPr id="3" name="Rectangle 2"/>
          <p:cNvSpPr/>
          <p:nvPr/>
        </p:nvSpPr>
        <p:spPr>
          <a:xfrm>
            <a:off x="821326" y="553536"/>
            <a:ext cx="10816487" cy="1753692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algn="ctr" defTabSz="914103">
              <a:defRPr/>
            </a:pPr>
            <a:endParaRPr lang="en-US" sz="5398" b="1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914103">
              <a:defRPr/>
            </a:pPr>
            <a:r>
              <a:rPr lang="en-US" sz="5398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</a:p>
        </p:txBody>
      </p:sp>
    </p:spTree>
    <p:extLst>
      <p:ext uri="{BB962C8B-B14F-4D97-AF65-F5344CB8AC3E}">
        <p14:creationId xmlns:p14="http://schemas.microsoft.com/office/powerpoint/2010/main" val="23075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 descr="图片包含 文字, 地图&#10;&#10;已生成高可信度的说明">
            <a:extLst>
              <a:ext uri="{FF2B5EF4-FFF2-40B4-BE49-F238E27FC236}">
                <a16:creationId xmlns:a16="http://schemas.microsoft.com/office/drawing/2014/main" id="{234723CF-AD81-487F-B6FC-0EE7792F6D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79"/>
          <a:stretch/>
        </p:blipFill>
        <p:spPr>
          <a:xfrm>
            <a:off x="2205" y="4819515"/>
            <a:ext cx="12187592" cy="2038485"/>
          </a:xfrm>
          <a:prstGeom prst="rect">
            <a:avLst/>
          </a:prstGeom>
        </p:spPr>
      </p:pic>
      <p:sp>
        <p:nvSpPr>
          <p:cNvPr id="44" name="MH_Others_1">
            <a:extLst>
              <a:ext uri="{FF2B5EF4-FFF2-40B4-BE49-F238E27FC236}">
                <a16:creationId xmlns:a16="http://schemas.microsoft.com/office/drawing/2014/main" id="{856D5CE0-B1A6-49B6-A176-2C29AF5C345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 rot="16200000">
            <a:off x="5858499" y="-1025232"/>
            <a:ext cx="830868" cy="4227089"/>
          </a:xfrm>
          <a:prstGeom prst="rect">
            <a:avLst/>
          </a:prstGeom>
          <a:noFill/>
        </p:spPr>
        <p:txBody>
          <a:bodyPr vert="eaVert" wrap="square" lIns="0" tIns="0" rIns="0" bIns="0" anchor="ctr">
            <a:spAutoFit/>
          </a:bodyPr>
          <a:lstStyle/>
          <a:p>
            <a:pPr algn="ctr" eaLnBrk="1" hangingPunct="1">
              <a:defRPr/>
            </a:pPr>
            <a:r>
              <a:rPr lang="en-US" altLang="zh-CN" sz="5399" b="1" noProof="1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MỤC TIÊU</a:t>
            </a:r>
            <a:endParaRPr lang="zh-CN" altLang="en-US" sz="5399" b="1" noProof="1">
              <a:solidFill>
                <a:srgbClr val="24896B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E6B713AD-33E7-4F3F-8682-3EAB6093FA35}"/>
              </a:ext>
            </a:extLst>
          </p:cNvPr>
          <p:cNvGrpSpPr/>
          <p:nvPr/>
        </p:nvGrpSpPr>
        <p:grpSpPr>
          <a:xfrm>
            <a:off x="1840545" y="2009735"/>
            <a:ext cx="8866775" cy="2809781"/>
            <a:chOff x="5759920" y="1550105"/>
            <a:chExt cx="6046110" cy="2810431"/>
          </a:xfrm>
        </p:grpSpPr>
        <p:sp>
          <p:nvSpPr>
            <p:cNvPr id="47" name="MH_Entry_1">
              <a:extLst>
                <a:ext uri="{FF2B5EF4-FFF2-40B4-BE49-F238E27FC236}">
                  <a16:creationId xmlns:a16="http://schemas.microsoft.com/office/drawing/2014/main" id="{76316DD4-CABE-4CAF-ACC3-2F1630499B86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6609174" y="1550105"/>
              <a:ext cx="5160543" cy="861774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-1" fmla="*/ 0 w 2520280"/>
                <a:gd name="connsiteY0-2" fmla="*/ 1584176 h 1872208"/>
                <a:gd name="connsiteX1-3" fmla="*/ 2520280 w 2520280"/>
                <a:gd name="connsiteY1-4" fmla="*/ 1584176 h 1872208"/>
                <a:gd name="connsiteX2-5" fmla="*/ 2520280 w 2520280"/>
                <a:gd name="connsiteY2-6" fmla="*/ 1872208 h 1872208"/>
                <a:gd name="connsiteX3-7" fmla="*/ 0 w 2520280"/>
                <a:gd name="connsiteY3-8" fmla="*/ 1872208 h 1872208"/>
                <a:gd name="connsiteX4-9" fmla="*/ 0 w 2520280"/>
                <a:gd name="connsiteY4-10" fmla="*/ 1584176 h 1872208"/>
                <a:gd name="connsiteX5-11" fmla="*/ 0 w 2520280"/>
                <a:gd name="connsiteY5-12" fmla="*/ 0 h 1872208"/>
                <a:gd name="connsiteX6-13" fmla="*/ 2520280 w 2520280"/>
                <a:gd name="connsiteY6-14" fmla="*/ 0 h 1872208"/>
                <a:gd name="connsiteX7-15" fmla="*/ 0 w 2520280"/>
                <a:gd name="connsiteY7-16" fmla="*/ 0 h 1872208"/>
                <a:gd name="connsiteX0-17" fmla="*/ 0 w 2520280"/>
                <a:gd name="connsiteY0-18" fmla="*/ 1872208 h 1872208"/>
                <a:gd name="connsiteX1-19" fmla="*/ 2520280 w 2520280"/>
                <a:gd name="connsiteY1-20" fmla="*/ 1584176 h 1872208"/>
                <a:gd name="connsiteX2-21" fmla="*/ 2520280 w 2520280"/>
                <a:gd name="connsiteY2-22" fmla="*/ 1872208 h 1872208"/>
                <a:gd name="connsiteX3-23" fmla="*/ 0 w 2520280"/>
                <a:gd name="connsiteY3-24" fmla="*/ 1872208 h 1872208"/>
                <a:gd name="connsiteX4-25" fmla="*/ 0 w 2520280"/>
                <a:gd name="connsiteY4-26" fmla="*/ 0 h 1872208"/>
                <a:gd name="connsiteX5-27" fmla="*/ 2520280 w 2520280"/>
                <a:gd name="connsiteY5-28" fmla="*/ 0 h 1872208"/>
                <a:gd name="connsiteX6-29" fmla="*/ 0 w 2520280"/>
                <a:gd name="connsiteY6-30" fmla="*/ 0 h 1872208"/>
                <a:gd name="connsiteX0-31" fmla="*/ 0 w 2520280"/>
                <a:gd name="connsiteY0-32" fmla="*/ 1872208 h 1872208"/>
                <a:gd name="connsiteX1-33" fmla="*/ 2520280 w 2520280"/>
                <a:gd name="connsiteY1-34" fmla="*/ 1872208 h 1872208"/>
                <a:gd name="connsiteX2-35" fmla="*/ 0 w 2520280"/>
                <a:gd name="connsiteY2-36" fmla="*/ 1872208 h 1872208"/>
                <a:gd name="connsiteX3-37" fmla="*/ 0 w 2520280"/>
                <a:gd name="connsiteY3-38" fmla="*/ 0 h 1872208"/>
                <a:gd name="connsiteX4-39" fmla="*/ 2520280 w 2520280"/>
                <a:gd name="connsiteY4-40" fmla="*/ 0 h 1872208"/>
                <a:gd name="connsiteX5-41" fmla="*/ 0 w 2520280"/>
                <a:gd name="connsiteY5-42" fmla="*/ 0 h 1872208"/>
                <a:gd name="connsiteX0-43" fmla="*/ 0 w 2520280"/>
                <a:gd name="connsiteY0-44" fmla="*/ 1872208 h 1872208"/>
                <a:gd name="connsiteX1-45" fmla="*/ 2520280 w 2520280"/>
                <a:gd name="connsiteY1-46" fmla="*/ 1872208 h 1872208"/>
                <a:gd name="connsiteX2-47" fmla="*/ 0 w 2520280"/>
                <a:gd name="connsiteY2-48" fmla="*/ 1872208 h 1872208"/>
                <a:gd name="connsiteX3-49" fmla="*/ 0 w 2520280"/>
                <a:gd name="connsiteY3-50" fmla="*/ 0 h 1872208"/>
                <a:gd name="connsiteX4-51" fmla="*/ 34255 w 2520280"/>
                <a:gd name="connsiteY4-52" fmla="*/ 0 h 1872208"/>
                <a:gd name="connsiteX5-53" fmla="*/ 0 w 2520280"/>
                <a:gd name="connsiteY5-54" fmla="*/ 0 h 1872208"/>
                <a:gd name="connsiteX0-55" fmla="*/ 0 w 2520280"/>
                <a:gd name="connsiteY0-56" fmla="*/ 1872208 h 1872208"/>
                <a:gd name="connsiteX1-57" fmla="*/ 2520280 w 2520280"/>
                <a:gd name="connsiteY1-58" fmla="*/ 1872208 h 1872208"/>
                <a:gd name="connsiteX2-59" fmla="*/ 0 w 2520280"/>
                <a:gd name="connsiteY2-60" fmla="*/ 1872208 h 1872208"/>
                <a:gd name="connsiteX3-61" fmla="*/ 0 w 2520280"/>
                <a:gd name="connsiteY3-62" fmla="*/ 0 h 1872208"/>
                <a:gd name="connsiteX4-63" fmla="*/ 917 w 2520280"/>
                <a:gd name="connsiteY4-64" fmla="*/ 6036 h 1872208"/>
                <a:gd name="connsiteX5-65" fmla="*/ 0 w 2520280"/>
                <a:gd name="connsiteY5-66" fmla="*/ 0 h 1872208"/>
                <a:gd name="connsiteX0-67" fmla="*/ 0 w 2520280"/>
                <a:gd name="connsiteY0-68" fmla="*/ 1890314 h 1890314"/>
                <a:gd name="connsiteX1-69" fmla="*/ 2520280 w 2520280"/>
                <a:gd name="connsiteY1-70" fmla="*/ 1890314 h 1890314"/>
                <a:gd name="connsiteX2-71" fmla="*/ 0 w 2520280"/>
                <a:gd name="connsiteY2-72" fmla="*/ 1890314 h 1890314"/>
                <a:gd name="connsiteX3-73" fmla="*/ 0 w 2520280"/>
                <a:gd name="connsiteY3-74" fmla="*/ 18106 h 1890314"/>
                <a:gd name="connsiteX4-75" fmla="*/ 53304 w 2520280"/>
                <a:gd name="connsiteY4-76" fmla="*/ 0 h 1890314"/>
                <a:gd name="connsiteX5-77" fmla="*/ 0 w 2520280"/>
                <a:gd name="connsiteY5-78" fmla="*/ 18106 h 1890314"/>
                <a:gd name="connsiteX0-79" fmla="*/ 0 w 2520280"/>
                <a:gd name="connsiteY0-80" fmla="*/ 1872208 h 1872208"/>
                <a:gd name="connsiteX1-81" fmla="*/ 2520280 w 2520280"/>
                <a:gd name="connsiteY1-82" fmla="*/ 1872208 h 1872208"/>
                <a:gd name="connsiteX2-83" fmla="*/ 0 w 2520280"/>
                <a:gd name="connsiteY2-84" fmla="*/ 1872208 h 1872208"/>
                <a:gd name="connsiteX3-85" fmla="*/ 0 w 2520280"/>
                <a:gd name="connsiteY3-86" fmla="*/ 0 h 1872208"/>
                <a:gd name="connsiteX4-87" fmla="*/ 916 w 2520280"/>
                <a:gd name="connsiteY4-88" fmla="*/ 0 h 1872208"/>
                <a:gd name="connsiteX5-89" fmla="*/ 0 w 2520280"/>
                <a:gd name="connsiteY5-90" fmla="*/ 0 h 18722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anchor="ctr">
              <a:spAutoFit/>
            </a:bodyPr>
            <a:lstStyle/>
            <a:p>
              <a:pPr defTabSz="914241"/>
              <a:r>
                <a:rPr lang="en-US" sz="2799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799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99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2799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</a:t>
              </a:r>
              <a:r>
                <a:rPr lang="vi-VN" sz="2799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rình bày được </a:t>
              </a:r>
              <a:r>
                <a:rPr lang="en-US" sz="2799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2799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99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chuyển</a:t>
              </a:r>
              <a:r>
                <a:rPr lang="en-US" sz="2799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99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799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99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799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99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lang="en-US" sz="2799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99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khối</a:t>
              </a:r>
              <a:r>
                <a:rPr lang="en-US" sz="2799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99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US" sz="2799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99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799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99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799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99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US" sz="2799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99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vi-VN" sz="2799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48" name="MH_Entry_2">
              <a:extLst>
                <a:ext uri="{FF2B5EF4-FFF2-40B4-BE49-F238E27FC236}">
                  <a16:creationId xmlns:a16="http://schemas.microsoft.com/office/drawing/2014/main" id="{81B808AF-07EF-4612-8046-7614A48B646D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6572861" y="3067874"/>
              <a:ext cx="5233169" cy="1292662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-1" fmla="*/ 0 w 2520280"/>
                <a:gd name="connsiteY0-2" fmla="*/ 1584176 h 1872208"/>
                <a:gd name="connsiteX1-3" fmla="*/ 2520280 w 2520280"/>
                <a:gd name="connsiteY1-4" fmla="*/ 1584176 h 1872208"/>
                <a:gd name="connsiteX2-5" fmla="*/ 2520280 w 2520280"/>
                <a:gd name="connsiteY2-6" fmla="*/ 1872208 h 1872208"/>
                <a:gd name="connsiteX3-7" fmla="*/ 0 w 2520280"/>
                <a:gd name="connsiteY3-8" fmla="*/ 1872208 h 1872208"/>
                <a:gd name="connsiteX4-9" fmla="*/ 0 w 2520280"/>
                <a:gd name="connsiteY4-10" fmla="*/ 1584176 h 1872208"/>
                <a:gd name="connsiteX5-11" fmla="*/ 0 w 2520280"/>
                <a:gd name="connsiteY5-12" fmla="*/ 0 h 1872208"/>
                <a:gd name="connsiteX6-13" fmla="*/ 2520280 w 2520280"/>
                <a:gd name="connsiteY6-14" fmla="*/ 0 h 1872208"/>
                <a:gd name="connsiteX7-15" fmla="*/ 0 w 2520280"/>
                <a:gd name="connsiteY7-16" fmla="*/ 0 h 1872208"/>
                <a:gd name="connsiteX0-17" fmla="*/ 0 w 2520280"/>
                <a:gd name="connsiteY0-18" fmla="*/ 1872208 h 1872208"/>
                <a:gd name="connsiteX1-19" fmla="*/ 2520280 w 2520280"/>
                <a:gd name="connsiteY1-20" fmla="*/ 1584176 h 1872208"/>
                <a:gd name="connsiteX2-21" fmla="*/ 2520280 w 2520280"/>
                <a:gd name="connsiteY2-22" fmla="*/ 1872208 h 1872208"/>
                <a:gd name="connsiteX3-23" fmla="*/ 0 w 2520280"/>
                <a:gd name="connsiteY3-24" fmla="*/ 1872208 h 1872208"/>
                <a:gd name="connsiteX4-25" fmla="*/ 0 w 2520280"/>
                <a:gd name="connsiteY4-26" fmla="*/ 0 h 1872208"/>
                <a:gd name="connsiteX5-27" fmla="*/ 2520280 w 2520280"/>
                <a:gd name="connsiteY5-28" fmla="*/ 0 h 1872208"/>
                <a:gd name="connsiteX6-29" fmla="*/ 0 w 2520280"/>
                <a:gd name="connsiteY6-30" fmla="*/ 0 h 1872208"/>
                <a:gd name="connsiteX0-31" fmla="*/ 0 w 2520280"/>
                <a:gd name="connsiteY0-32" fmla="*/ 1872208 h 1872208"/>
                <a:gd name="connsiteX1-33" fmla="*/ 2520280 w 2520280"/>
                <a:gd name="connsiteY1-34" fmla="*/ 1872208 h 1872208"/>
                <a:gd name="connsiteX2-35" fmla="*/ 0 w 2520280"/>
                <a:gd name="connsiteY2-36" fmla="*/ 1872208 h 1872208"/>
                <a:gd name="connsiteX3-37" fmla="*/ 0 w 2520280"/>
                <a:gd name="connsiteY3-38" fmla="*/ 0 h 1872208"/>
                <a:gd name="connsiteX4-39" fmla="*/ 2520280 w 2520280"/>
                <a:gd name="connsiteY4-40" fmla="*/ 0 h 1872208"/>
                <a:gd name="connsiteX5-41" fmla="*/ 0 w 2520280"/>
                <a:gd name="connsiteY5-42" fmla="*/ 0 h 1872208"/>
                <a:gd name="connsiteX0-43" fmla="*/ 0 w 2520280"/>
                <a:gd name="connsiteY0-44" fmla="*/ 1872208 h 1872208"/>
                <a:gd name="connsiteX1-45" fmla="*/ 2520280 w 2520280"/>
                <a:gd name="connsiteY1-46" fmla="*/ 1872208 h 1872208"/>
                <a:gd name="connsiteX2-47" fmla="*/ 0 w 2520280"/>
                <a:gd name="connsiteY2-48" fmla="*/ 1872208 h 1872208"/>
                <a:gd name="connsiteX3-49" fmla="*/ 0 w 2520280"/>
                <a:gd name="connsiteY3-50" fmla="*/ 0 h 1872208"/>
                <a:gd name="connsiteX4-51" fmla="*/ 34255 w 2520280"/>
                <a:gd name="connsiteY4-52" fmla="*/ 0 h 1872208"/>
                <a:gd name="connsiteX5-53" fmla="*/ 0 w 2520280"/>
                <a:gd name="connsiteY5-54" fmla="*/ 0 h 1872208"/>
                <a:gd name="connsiteX0-55" fmla="*/ 0 w 2520280"/>
                <a:gd name="connsiteY0-56" fmla="*/ 1872208 h 1872208"/>
                <a:gd name="connsiteX1-57" fmla="*/ 2520280 w 2520280"/>
                <a:gd name="connsiteY1-58" fmla="*/ 1872208 h 1872208"/>
                <a:gd name="connsiteX2-59" fmla="*/ 0 w 2520280"/>
                <a:gd name="connsiteY2-60" fmla="*/ 1872208 h 1872208"/>
                <a:gd name="connsiteX3-61" fmla="*/ 0 w 2520280"/>
                <a:gd name="connsiteY3-62" fmla="*/ 0 h 1872208"/>
                <a:gd name="connsiteX4-63" fmla="*/ 917 w 2520280"/>
                <a:gd name="connsiteY4-64" fmla="*/ 6036 h 1872208"/>
                <a:gd name="connsiteX5-65" fmla="*/ 0 w 2520280"/>
                <a:gd name="connsiteY5-66" fmla="*/ 0 h 1872208"/>
                <a:gd name="connsiteX0-67" fmla="*/ 0 w 2520280"/>
                <a:gd name="connsiteY0-68" fmla="*/ 1890314 h 1890314"/>
                <a:gd name="connsiteX1-69" fmla="*/ 2520280 w 2520280"/>
                <a:gd name="connsiteY1-70" fmla="*/ 1890314 h 1890314"/>
                <a:gd name="connsiteX2-71" fmla="*/ 0 w 2520280"/>
                <a:gd name="connsiteY2-72" fmla="*/ 1890314 h 1890314"/>
                <a:gd name="connsiteX3-73" fmla="*/ 0 w 2520280"/>
                <a:gd name="connsiteY3-74" fmla="*/ 18106 h 1890314"/>
                <a:gd name="connsiteX4-75" fmla="*/ 53304 w 2520280"/>
                <a:gd name="connsiteY4-76" fmla="*/ 0 h 1890314"/>
                <a:gd name="connsiteX5-77" fmla="*/ 0 w 2520280"/>
                <a:gd name="connsiteY5-78" fmla="*/ 18106 h 1890314"/>
                <a:gd name="connsiteX0-79" fmla="*/ 0 w 2520280"/>
                <a:gd name="connsiteY0-80" fmla="*/ 1872208 h 1872208"/>
                <a:gd name="connsiteX1-81" fmla="*/ 2520280 w 2520280"/>
                <a:gd name="connsiteY1-82" fmla="*/ 1872208 h 1872208"/>
                <a:gd name="connsiteX2-83" fmla="*/ 0 w 2520280"/>
                <a:gd name="connsiteY2-84" fmla="*/ 1872208 h 1872208"/>
                <a:gd name="connsiteX3-85" fmla="*/ 0 w 2520280"/>
                <a:gd name="connsiteY3-86" fmla="*/ 0 h 1872208"/>
                <a:gd name="connsiteX4-87" fmla="*/ 916 w 2520280"/>
                <a:gd name="connsiteY4-88" fmla="*/ 0 h 1872208"/>
                <a:gd name="connsiteX5-89" fmla="*/ 0 w 2520280"/>
                <a:gd name="connsiteY5-90" fmla="*/ 0 h 18722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anchor="ctr">
              <a:spAutoFit/>
            </a:bodyPr>
            <a:lstStyle/>
            <a:p>
              <a:pPr algn="just" eaLnBrk="1" hangingPunct="1">
                <a:defRPr/>
              </a:pPr>
              <a:r>
                <a:rPr lang="vi-VN" sz="2799" b="1" dirty="0">
                  <a:solidFill>
                    <a:srgbClr val="F68F1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 sinh vận dụng kĩ năng viết số đo </a:t>
              </a:r>
              <a:r>
                <a:rPr lang="en-US" sz="2799" b="1" dirty="0" err="1">
                  <a:solidFill>
                    <a:srgbClr val="F68F1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khối</a:t>
              </a:r>
              <a:r>
                <a:rPr lang="en-US" sz="2799" b="1" dirty="0">
                  <a:solidFill>
                    <a:srgbClr val="F68F1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99" b="1" dirty="0" err="1">
                  <a:solidFill>
                    <a:srgbClr val="F68F1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US" sz="2799" b="1" dirty="0">
                  <a:solidFill>
                    <a:srgbClr val="F68F1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799" b="1" dirty="0">
                  <a:solidFill>
                    <a:srgbClr val="F68F1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dưới dạng số thập phân để giải các bài tập có liên quan.</a:t>
              </a:r>
              <a:endParaRPr lang="zh-CN" altLang="en-US" sz="1200" noProof="1">
                <a:solidFill>
                  <a:srgbClr val="F68F19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EDA49696-01C4-4899-9F5B-54B7BFD13A44}"/>
                </a:ext>
              </a:extLst>
            </p:cNvPr>
            <p:cNvSpPr/>
            <p:nvPr/>
          </p:nvSpPr>
          <p:spPr>
            <a:xfrm>
              <a:off x="5759920" y="1619652"/>
              <a:ext cx="527374" cy="527372"/>
            </a:xfrm>
            <a:prstGeom prst="rect">
              <a:avLst/>
            </a:prstGeom>
            <a:solidFill>
              <a:srgbClr val="2489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01</a:t>
              </a:r>
              <a:endPara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515773E3-6C8E-463F-9BEF-5D9619AE3EAC}"/>
                </a:ext>
              </a:extLst>
            </p:cNvPr>
            <p:cNvSpPr/>
            <p:nvPr/>
          </p:nvSpPr>
          <p:spPr>
            <a:xfrm>
              <a:off x="5759920" y="3186833"/>
              <a:ext cx="527374" cy="527372"/>
            </a:xfrm>
            <a:prstGeom prst="rect">
              <a:avLst/>
            </a:prstGeom>
            <a:solidFill>
              <a:srgbClr val="F6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02</a:t>
              </a:r>
              <a:endPara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511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6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739;p38">
            <a:extLst>
              <a:ext uri="{FF2B5EF4-FFF2-40B4-BE49-F238E27FC236}">
                <a16:creationId xmlns:a16="http://schemas.microsoft.com/office/drawing/2014/main" id="{5AD55A72-AD08-4500-87F3-07315CBDEBF0}"/>
              </a:ext>
            </a:extLst>
          </p:cNvPr>
          <p:cNvGrpSpPr/>
          <p:nvPr/>
        </p:nvGrpSpPr>
        <p:grpSpPr>
          <a:xfrm>
            <a:off x="1855684" y="4664120"/>
            <a:ext cx="9424109" cy="770014"/>
            <a:chOff x="233837" y="3693697"/>
            <a:chExt cx="7270254" cy="1155031"/>
          </a:xfrm>
        </p:grpSpPr>
        <p:sp>
          <p:nvSpPr>
            <p:cNvPr id="5" name="Google Shape;740;p38">
              <a:extLst>
                <a:ext uri="{FF2B5EF4-FFF2-40B4-BE49-F238E27FC236}">
                  <a16:creationId xmlns:a16="http://schemas.microsoft.com/office/drawing/2014/main" id="{5A403101-0282-4EC9-81F1-43E7E67D3DBF}"/>
                </a:ext>
              </a:extLst>
            </p:cNvPr>
            <p:cNvSpPr/>
            <p:nvPr/>
          </p:nvSpPr>
          <p:spPr>
            <a:xfrm>
              <a:off x="233837" y="3693697"/>
              <a:ext cx="7270254" cy="1155031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04" tIns="45689" rIns="91404" bIns="45689" anchor="ctr" anchorCtr="0">
              <a:noAutofit/>
            </a:bodyPr>
            <a:lstStyle/>
            <a:p>
              <a:pPr algn="ctr" defTabSz="914217">
                <a:buClr>
                  <a:srgbClr val="000000"/>
                </a:buClr>
                <a:buSzPts val="1350"/>
                <a:defRPr/>
              </a:pP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741;p38">
              <a:extLst>
                <a:ext uri="{FF2B5EF4-FFF2-40B4-BE49-F238E27FC236}">
                  <a16:creationId xmlns:a16="http://schemas.microsoft.com/office/drawing/2014/main" id="{EC0BF4DA-6D71-4907-AAB0-3E025BBA2043}"/>
                </a:ext>
              </a:extLst>
            </p:cNvPr>
            <p:cNvSpPr/>
            <p:nvPr/>
          </p:nvSpPr>
          <p:spPr>
            <a:xfrm>
              <a:off x="315166" y="3769090"/>
              <a:ext cx="7114821" cy="100424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04" tIns="45689" rIns="91404" bIns="45689" anchor="ctr" anchorCtr="0">
              <a:noAutofit/>
            </a:bodyPr>
            <a:lstStyle/>
            <a:p>
              <a:pPr defTabSz="914217">
                <a:lnSpc>
                  <a:spcPct val="150000"/>
                </a:lnSpc>
                <a:buClr>
                  <a:srgbClr val="000000"/>
                </a:buClr>
                <a:buSzPts val="2800"/>
                <a:defRPr/>
              </a:pPr>
              <a:endParaRPr sz="2799" b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457109" indent="-279344" defTabSz="914217">
                <a:lnSpc>
                  <a:spcPct val="150000"/>
                </a:lnSpc>
                <a:buClr>
                  <a:srgbClr val="000000"/>
                </a:buClr>
                <a:buSzPts val="2800"/>
                <a:defRPr/>
              </a:pPr>
              <a:endParaRPr sz="2799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7" name="Google Shape;742;p38">
            <a:extLst>
              <a:ext uri="{FF2B5EF4-FFF2-40B4-BE49-F238E27FC236}">
                <a16:creationId xmlns:a16="http://schemas.microsoft.com/office/drawing/2014/main" id="{047C3CAC-FC62-4DAC-B661-B5AE2E5639F2}"/>
              </a:ext>
            </a:extLst>
          </p:cNvPr>
          <p:cNvSpPr txBox="1"/>
          <p:nvPr/>
        </p:nvSpPr>
        <p:spPr>
          <a:xfrm>
            <a:off x="1961107" y="4819317"/>
            <a:ext cx="9525403" cy="461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4" tIns="45689" rIns="91404" bIns="45689" anchor="t" anchorCtr="0">
            <a:spAutoFit/>
          </a:bodyPr>
          <a:lstStyle/>
          <a:p>
            <a:pPr defTabSz="914217">
              <a:buClr>
                <a:srgbClr val="000000"/>
              </a:buClr>
              <a:buSzPts val="1800"/>
              <a:defRPr/>
            </a:pPr>
            <a:r>
              <a:rPr lang="en-US" sz="2400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Mỗi</a:t>
            </a:r>
            <a:r>
              <a:rPr lang="en-US" sz="2400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đơn</a:t>
            </a:r>
            <a:r>
              <a:rPr lang="en-US" sz="2400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vị</a:t>
            </a:r>
            <a:r>
              <a:rPr lang="en-US" sz="2400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đo</a:t>
            </a:r>
            <a:r>
              <a:rPr lang="en-US" sz="2400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khối</a:t>
            </a:r>
            <a:r>
              <a:rPr lang="en-US" sz="2400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lượng</a:t>
            </a:r>
            <a:r>
              <a:rPr lang="en-US" sz="2400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đều</a:t>
            </a:r>
            <a:r>
              <a:rPr lang="en-US" sz="2400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gấp</a:t>
            </a:r>
            <a:r>
              <a:rPr lang="en-US" sz="2400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10 </a:t>
            </a:r>
            <a:r>
              <a:rPr lang="en-US" sz="2400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lần</a:t>
            </a:r>
            <a:r>
              <a:rPr lang="en-US" sz="2400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đơn</a:t>
            </a:r>
            <a:r>
              <a:rPr lang="en-US" sz="2400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vị</a:t>
            </a:r>
            <a:r>
              <a:rPr lang="en-US" sz="2400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bé</a:t>
            </a:r>
            <a:r>
              <a:rPr lang="en-US" sz="2400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hơn</a:t>
            </a:r>
            <a:r>
              <a:rPr lang="en-US" sz="2400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liền</a:t>
            </a:r>
            <a:r>
              <a:rPr lang="en-US" sz="2400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nó</a:t>
            </a:r>
            <a:r>
              <a:rPr lang="en-US" sz="2400" b="1" dirty="0">
                <a:solidFill>
                  <a:srgbClr val="C00000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2400" b="1" dirty="0">
              <a:solidFill>
                <a:srgbClr val="C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8" name="Google Shape;743;p38">
            <a:extLst>
              <a:ext uri="{FF2B5EF4-FFF2-40B4-BE49-F238E27FC236}">
                <a16:creationId xmlns:a16="http://schemas.microsoft.com/office/drawing/2014/main" id="{BCBCE0A4-5412-4A85-A591-D829E2062E9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9282" y="1031908"/>
            <a:ext cx="9336916" cy="337730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737;p38">
            <a:extLst>
              <a:ext uri="{FF2B5EF4-FFF2-40B4-BE49-F238E27FC236}">
                <a16:creationId xmlns:a16="http://schemas.microsoft.com/office/drawing/2014/main" id="{571232F0-A154-4F77-ADCA-270B7D49978B}"/>
              </a:ext>
            </a:extLst>
          </p:cNvPr>
          <p:cNvSpPr txBox="1"/>
          <p:nvPr/>
        </p:nvSpPr>
        <p:spPr>
          <a:xfrm>
            <a:off x="2008803" y="396008"/>
            <a:ext cx="5661933" cy="504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4" tIns="45689" rIns="91404" bIns="45689" anchor="t" anchorCtr="0">
            <a:noAutofit/>
          </a:bodyPr>
          <a:lstStyle/>
          <a:p>
            <a:pPr marL="342815" indent="-342815" defTabSz="914217">
              <a:buClr>
                <a:srgbClr val="000000"/>
              </a:buClr>
              <a:buSzPts val="2800"/>
              <a:defRPr/>
            </a:pPr>
            <a:r>
              <a:rPr lang="en-US" sz="2799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Bảng</a:t>
            </a:r>
            <a:r>
              <a:rPr lang="en-US" sz="2799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đơn</a:t>
            </a:r>
            <a:r>
              <a:rPr lang="en-US" sz="2799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vị</a:t>
            </a:r>
            <a:r>
              <a:rPr lang="en-US" sz="2799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đo</a:t>
            </a:r>
            <a:r>
              <a:rPr lang="en-US" sz="2799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khối</a:t>
            </a:r>
            <a:r>
              <a:rPr lang="en-US" sz="2799" b="1" dirty="0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799" b="1" dirty="0" err="1">
                <a:solidFill>
                  <a:srgbClr val="002060"/>
                </a:solidFill>
                <a:latin typeface="Cambria"/>
                <a:ea typeface="Cambria"/>
                <a:cs typeface="Cambria"/>
                <a:sym typeface="Cambria"/>
              </a:rPr>
              <a:t>lượng</a:t>
            </a:r>
            <a:endParaRPr sz="2799" b="1" dirty="0">
              <a:solidFill>
                <a:srgbClr val="00206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" name="Google Shape;738;p38">
            <a:extLst>
              <a:ext uri="{FF2B5EF4-FFF2-40B4-BE49-F238E27FC236}">
                <a16:creationId xmlns:a16="http://schemas.microsoft.com/office/drawing/2014/main" id="{4B376083-7F60-4D43-B80F-CDD24A730E74}"/>
              </a:ext>
            </a:extLst>
          </p:cNvPr>
          <p:cNvSpPr/>
          <p:nvPr/>
        </p:nvSpPr>
        <p:spPr>
          <a:xfrm>
            <a:off x="1899282" y="391607"/>
            <a:ext cx="102378" cy="5231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04" tIns="45689" rIns="91404" bIns="45689" anchor="ctr" anchorCtr="0">
            <a:noAutofit/>
          </a:bodyPr>
          <a:lstStyle/>
          <a:p>
            <a:pPr algn="ctr" defTabSz="914217">
              <a:buClr>
                <a:srgbClr val="000000"/>
              </a:buClr>
              <a:buSzPts val="1400"/>
              <a:defRPr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" name="Google Shape;739;p38">
            <a:extLst>
              <a:ext uri="{FF2B5EF4-FFF2-40B4-BE49-F238E27FC236}">
                <a16:creationId xmlns:a16="http://schemas.microsoft.com/office/drawing/2014/main" id="{8AFBD5A0-7885-4035-A616-CFCC82263066}"/>
              </a:ext>
            </a:extLst>
          </p:cNvPr>
          <p:cNvGrpSpPr/>
          <p:nvPr/>
        </p:nvGrpSpPr>
        <p:grpSpPr>
          <a:xfrm>
            <a:off x="1855682" y="5689042"/>
            <a:ext cx="10041602" cy="770014"/>
            <a:chOff x="233837" y="3693697"/>
            <a:chExt cx="7270254" cy="1155031"/>
          </a:xfrm>
        </p:grpSpPr>
        <p:sp>
          <p:nvSpPr>
            <p:cNvPr id="17" name="Google Shape;740;p38">
              <a:extLst>
                <a:ext uri="{FF2B5EF4-FFF2-40B4-BE49-F238E27FC236}">
                  <a16:creationId xmlns:a16="http://schemas.microsoft.com/office/drawing/2014/main" id="{C00706C2-0E7C-453E-B17D-B58B84F0F766}"/>
                </a:ext>
              </a:extLst>
            </p:cNvPr>
            <p:cNvSpPr/>
            <p:nvPr/>
          </p:nvSpPr>
          <p:spPr>
            <a:xfrm>
              <a:off x="233837" y="3693697"/>
              <a:ext cx="7270254" cy="1155031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04" tIns="45689" rIns="91404" bIns="45689" anchor="ctr" anchorCtr="0">
              <a:noAutofit/>
            </a:bodyPr>
            <a:lstStyle/>
            <a:p>
              <a:pPr algn="ctr" defTabSz="914217">
                <a:buClr>
                  <a:srgbClr val="000000"/>
                </a:buClr>
                <a:buSzPts val="1350"/>
                <a:defRPr/>
              </a:pP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741;p38">
              <a:extLst>
                <a:ext uri="{FF2B5EF4-FFF2-40B4-BE49-F238E27FC236}">
                  <a16:creationId xmlns:a16="http://schemas.microsoft.com/office/drawing/2014/main" id="{A23625DE-9FEE-4489-A1D7-F6262E41C1F7}"/>
                </a:ext>
              </a:extLst>
            </p:cNvPr>
            <p:cNvSpPr/>
            <p:nvPr/>
          </p:nvSpPr>
          <p:spPr>
            <a:xfrm>
              <a:off x="315166" y="3769090"/>
              <a:ext cx="7114821" cy="100424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04" tIns="45689" rIns="91404" bIns="45689" anchor="ctr" anchorCtr="0">
              <a:noAutofit/>
            </a:bodyPr>
            <a:lstStyle/>
            <a:p>
              <a:pPr defTabSz="914217">
                <a:lnSpc>
                  <a:spcPct val="150000"/>
                </a:lnSpc>
                <a:buClr>
                  <a:srgbClr val="000000"/>
                </a:buClr>
                <a:buSzPts val="2800"/>
                <a:defRPr/>
              </a:pPr>
              <a:endParaRPr sz="2799" b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457109" indent="-279344" defTabSz="914217">
                <a:lnSpc>
                  <a:spcPct val="150000"/>
                </a:lnSpc>
                <a:buClr>
                  <a:srgbClr val="000000"/>
                </a:buClr>
                <a:buSzPts val="2800"/>
                <a:defRPr/>
              </a:pPr>
              <a:endParaRPr sz="2799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Google Shape;742;p38">
                <a:extLst>
                  <a:ext uri="{FF2B5EF4-FFF2-40B4-BE49-F238E27FC236}">
                    <a16:creationId xmlns:a16="http://schemas.microsoft.com/office/drawing/2014/main" id="{254607FC-EF67-46E2-BB82-8BE751F24D64}"/>
                  </a:ext>
                </a:extLst>
              </p:cNvPr>
              <p:cNvSpPr txBox="1"/>
              <p:nvPr/>
            </p:nvSpPr>
            <p:spPr>
              <a:xfrm>
                <a:off x="1950470" y="5655601"/>
                <a:ext cx="9744841" cy="8034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04" tIns="45689" rIns="91404" bIns="45689" anchor="t" anchorCtr="0">
                <a:spAutoFit/>
              </a:bodyPr>
              <a:lstStyle/>
              <a:p>
                <a:pPr defTabSz="914217">
                  <a:buClr>
                    <a:srgbClr val="000000"/>
                  </a:buClr>
                  <a:buSzPts val="1800"/>
                  <a:defRPr/>
                </a:pPr>
                <a:r>
                  <a:rPr lang="en-US" sz="2400" b="1" dirty="0">
                    <a:solidFill>
                      <a:srgbClr val="C00000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Mỗi </a:t>
                </a:r>
                <a:r>
                  <a:rPr lang="en-US" sz="2400" b="1" dirty="0" err="1">
                    <a:solidFill>
                      <a:srgbClr val="C00000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đơn</a:t>
                </a:r>
                <a:r>
                  <a:rPr lang="en-US" sz="2400" b="1" dirty="0">
                    <a:solidFill>
                      <a:srgbClr val="C00000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 </a:t>
                </a:r>
                <a:r>
                  <a:rPr lang="en-US" sz="2400" b="1" dirty="0" err="1">
                    <a:solidFill>
                      <a:srgbClr val="C00000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vị</a:t>
                </a:r>
                <a:r>
                  <a:rPr lang="en-US" sz="2400" b="1" dirty="0">
                    <a:solidFill>
                      <a:srgbClr val="C00000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 </a:t>
                </a:r>
                <a:r>
                  <a:rPr lang="en-US" sz="2400" b="1" dirty="0" err="1">
                    <a:solidFill>
                      <a:srgbClr val="C00000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đo</a:t>
                </a:r>
                <a:r>
                  <a:rPr lang="en-US" sz="2400" b="1" dirty="0">
                    <a:solidFill>
                      <a:srgbClr val="C00000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 </a:t>
                </a:r>
                <a:r>
                  <a:rPr lang="en-US" sz="2400" b="1" dirty="0" err="1">
                    <a:solidFill>
                      <a:srgbClr val="C00000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khối</a:t>
                </a:r>
                <a:r>
                  <a:rPr lang="en-US" sz="2400" b="1" dirty="0">
                    <a:solidFill>
                      <a:srgbClr val="C00000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 </a:t>
                </a:r>
                <a:r>
                  <a:rPr lang="en-US" sz="2400" b="1" dirty="0" err="1">
                    <a:solidFill>
                      <a:srgbClr val="C00000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lượng</a:t>
                </a:r>
                <a:r>
                  <a:rPr lang="en-US" sz="2400" b="1" dirty="0">
                    <a:solidFill>
                      <a:srgbClr val="C00000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 </a:t>
                </a:r>
                <a:r>
                  <a:rPr lang="en-US" sz="2400" b="1" dirty="0" err="1">
                    <a:solidFill>
                      <a:srgbClr val="C00000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đều</a:t>
                </a:r>
                <a:r>
                  <a:rPr lang="en-US" sz="2400" b="1" dirty="0">
                    <a:solidFill>
                      <a:srgbClr val="C00000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 </a:t>
                </a:r>
                <a:r>
                  <a:rPr lang="en-US" sz="2400" b="1" dirty="0" err="1">
                    <a:solidFill>
                      <a:srgbClr val="C00000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bằng</a:t>
                </a:r>
                <a:r>
                  <a:rPr lang="en-US" sz="2400" b="1" dirty="0">
                    <a:solidFill>
                      <a:srgbClr val="C00000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199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/>
                            <a:sym typeface="Cambria"/>
                          </a:rPr>
                        </m:ctrlPr>
                      </m:fPr>
                      <m:num>
                        <m:r>
                          <a:rPr lang="en-US" sz="3199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/>
                            <a:sym typeface="Cambria"/>
                          </a:rPr>
                          <m:t>𝟏</m:t>
                        </m:r>
                      </m:num>
                      <m:den>
                        <m:r>
                          <a:rPr lang="en-US" sz="3199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/>
                            <a:sym typeface="Cambria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199" b="1" dirty="0">
                    <a:solidFill>
                      <a:srgbClr val="C00000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 </a:t>
                </a:r>
                <a:r>
                  <a:rPr lang="en-US" sz="2400" b="1" dirty="0">
                    <a:solidFill>
                      <a:srgbClr val="C00000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(0,1) </a:t>
                </a:r>
                <a:r>
                  <a:rPr lang="en-US" sz="2400" b="1" dirty="0" err="1">
                    <a:solidFill>
                      <a:srgbClr val="C00000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đơn</a:t>
                </a:r>
                <a:r>
                  <a:rPr lang="en-US" sz="2400" b="1" dirty="0">
                    <a:solidFill>
                      <a:srgbClr val="C00000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 </a:t>
                </a:r>
                <a:r>
                  <a:rPr lang="en-US" sz="2400" b="1" dirty="0" err="1">
                    <a:solidFill>
                      <a:srgbClr val="C00000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vị</a:t>
                </a:r>
                <a:r>
                  <a:rPr lang="en-US" sz="2400" b="1" dirty="0">
                    <a:solidFill>
                      <a:srgbClr val="C00000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 </a:t>
                </a:r>
                <a:r>
                  <a:rPr lang="en-US" sz="2400" b="1" dirty="0" err="1">
                    <a:solidFill>
                      <a:srgbClr val="C00000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lớn</a:t>
                </a:r>
                <a:r>
                  <a:rPr lang="en-US" sz="2400" b="1" dirty="0">
                    <a:solidFill>
                      <a:srgbClr val="C00000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 </a:t>
                </a:r>
                <a:r>
                  <a:rPr lang="en-US" sz="2400" b="1" dirty="0" err="1">
                    <a:solidFill>
                      <a:srgbClr val="C00000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hơn</a:t>
                </a:r>
                <a:r>
                  <a:rPr lang="en-US" sz="2400" b="1" dirty="0">
                    <a:solidFill>
                      <a:srgbClr val="C00000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, </a:t>
                </a:r>
                <a:r>
                  <a:rPr lang="en-US" sz="2400" b="1" dirty="0" err="1">
                    <a:solidFill>
                      <a:srgbClr val="C00000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liền</a:t>
                </a:r>
                <a:r>
                  <a:rPr lang="en-US" sz="2400" b="1" dirty="0">
                    <a:solidFill>
                      <a:srgbClr val="C00000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 </a:t>
                </a:r>
                <a:r>
                  <a:rPr lang="en-US" sz="2400" b="1" dirty="0" err="1">
                    <a:solidFill>
                      <a:srgbClr val="C00000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nó</a:t>
                </a:r>
                <a:r>
                  <a:rPr lang="en-US" sz="2400" b="1" dirty="0">
                    <a:solidFill>
                      <a:srgbClr val="C00000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.</a:t>
                </a:r>
                <a:endParaRPr sz="2400" b="1" dirty="0">
                  <a:solidFill>
                    <a:srgbClr val="C00000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</mc:Choice>
        <mc:Fallback xmlns="">
          <p:sp>
            <p:nvSpPr>
              <p:cNvPr id="19" name="Google Shape;742;p38">
                <a:extLst>
                  <a:ext uri="{FF2B5EF4-FFF2-40B4-BE49-F238E27FC236}">
                    <a16:creationId xmlns:a16="http://schemas.microsoft.com/office/drawing/2014/main" id="{254607FC-EF67-46E2-BB82-8BE751F24D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0470" y="5655601"/>
                <a:ext cx="9744841" cy="803455"/>
              </a:xfrm>
              <a:prstGeom prst="rect">
                <a:avLst/>
              </a:prstGeom>
              <a:blipFill>
                <a:blip r:embed="rId4"/>
                <a:stretch>
                  <a:fillRect l="-100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287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4F52AF9-7377-4F69-9415-2E04D69837EB}"/>
              </a:ext>
            </a:extLst>
          </p:cNvPr>
          <p:cNvSpPr txBox="1">
            <a:spLocks noChangeArrowheads="1"/>
          </p:cNvSpPr>
          <p:nvPr/>
        </p:nvSpPr>
        <p:spPr>
          <a:xfrm>
            <a:off x="1779315" y="3178459"/>
            <a:ext cx="3367895" cy="1142735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599" b="1" dirty="0">
                <a:latin typeface="Times New Roman" panose="02020603050405020304" pitchFamily="18" charset="0"/>
              </a:rPr>
              <a:t>1 </a:t>
            </a:r>
            <a:r>
              <a:rPr lang="en-US" altLang="en-US" sz="3599" b="1" dirty="0" err="1">
                <a:latin typeface="Times New Roman" panose="02020603050405020304" pitchFamily="18" charset="0"/>
              </a:rPr>
              <a:t>tấn</a:t>
            </a:r>
            <a:r>
              <a:rPr lang="en-US" altLang="en-US" sz="3599" b="1" dirty="0">
                <a:latin typeface="Times New Roman" panose="02020603050405020304" pitchFamily="18" charset="0"/>
              </a:rPr>
              <a:t> = ….. ..kg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C9C3C37E-F639-439C-A43A-86C0F955C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2759" y="2898379"/>
            <a:ext cx="5848583" cy="114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599" b="1" dirty="0">
                <a:latin typeface="Times New Roman" panose="02020603050405020304" pitchFamily="18" charset="0"/>
              </a:rPr>
              <a:t>1 kg = …..</a:t>
            </a:r>
            <a:r>
              <a:rPr lang="en-US" altLang="en-US" sz="3599" b="1" dirty="0" err="1">
                <a:latin typeface="Times New Roman" panose="02020603050405020304" pitchFamily="18" charset="0"/>
              </a:rPr>
              <a:t>tấn</a:t>
            </a:r>
            <a:r>
              <a:rPr lang="en-US" altLang="en-US" sz="3599" b="1" dirty="0">
                <a:latin typeface="Times New Roman" panose="02020603050405020304" pitchFamily="18" charset="0"/>
              </a:rPr>
              <a:t> =  .… </a:t>
            </a:r>
            <a:r>
              <a:rPr lang="en-US" altLang="en-US" sz="3599" b="1" dirty="0" err="1">
                <a:latin typeface="Times New Roman" panose="02020603050405020304" pitchFamily="18" charset="0"/>
              </a:rPr>
              <a:t>tấn</a:t>
            </a:r>
            <a:endParaRPr lang="en-US" altLang="en-US" sz="3599" b="1" dirty="0">
              <a:latin typeface="Times New Roman" panose="02020603050405020304" pitchFamily="18" charset="0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D87D26D4-9EF6-45E1-9D28-B8C700C77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80" y="4188217"/>
            <a:ext cx="5561313" cy="114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599" b="1" dirty="0">
                <a:latin typeface="Times New Roman" panose="02020603050405020304" pitchFamily="18" charset="0"/>
              </a:rPr>
              <a:t>1 </a:t>
            </a:r>
            <a:r>
              <a:rPr lang="en-US" altLang="en-US" sz="3599" b="1" dirty="0" err="1">
                <a:latin typeface="Times New Roman" panose="02020603050405020304" pitchFamily="18" charset="0"/>
              </a:rPr>
              <a:t>dag</a:t>
            </a:r>
            <a:r>
              <a:rPr lang="en-US" altLang="en-US" sz="3599" b="1" dirty="0">
                <a:latin typeface="Times New Roman" panose="02020603050405020304" pitchFamily="18" charset="0"/>
              </a:rPr>
              <a:t> = ….. kg =…    kg       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C095B2ED-B372-4C0F-B8F5-0196A77BB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8442" y="4173588"/>
            <a:ext cx="3048881" cy="114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599" b="1" dirty="0">
                <a:latin typeface="Times New Roman" panose="02020603050405020304" pitchFamily="18" charset="0"/>
              </a:rPr>
              <a:t>1 kg = ….. </a:t>
            </a:r>
            <a:r>
              <a:rPr lang="en-US" altLang="en-US" sz="3599" b="1" dirty="0" err="1">
                <a:latin typeface="Times New Roman" panose="02020603050405020304" pitchFamily="18" charset="0"/>
              </a:rPr>
              <a:t>dag</a:t>
            </a:r>
            <a:endParaRPr lang="en-US" altLang="en-US" sz="3599" b="1" dirty="0">
              <a:latin typeface="Times New Roman" panose="02020603050405020304" pitchFamily="18" charset="0"/>
            </a:endParaRPr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6DB80EFD-9607-46B8-9345-9E3E491B1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2881" y="3134181"/>
            <a:ext cx="1066553" cy="68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799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1000</a:t>
            </a:r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45848CBA-A980-4A37-A226-13A34FE4F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178" y="4390231"/>
            <a:ext cx="1066553" cy="68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799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0,01</a:t>
            </a:r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28B93F98-E151-4E51-AC16-AEE1A8A88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2494" y="4392004"/>
            <a:ext cx="761824" cy="599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799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100</a:t>
            </a:r>
          </a:p>
        </p:txBody>
      </p:sp>
      <p:sp>
        <p:nvSpPr>
          <p:cNvPr id="9" name="Rectangle 19">
            <a:extLst>
              <a:ext uri="{FF2B5EF4-FFF2-40B4-BE49-F238E27FC236}">
                <a16:creationId xmlns:a16="http://schemas.microsoft.com/office/drawing/2014/main" id="{EFF3AA89-5DB4-4128-A98C-52B7F9C10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8422" y="3123593"/>
            <a:ext cx="1066553" cy="68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799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0,001</a:t>
            </a:r>
          </a:p>
        </p:txBody>
      </p:sp>
      <p:grpSp>
        <p:nvGrpSpPr>
          <p:cNvPr id="10" name="Group 24">
            <a:extLst>
              <a:ext uri="{FF2B5EF4-FFF2-40B4-BE49-F238E27FC236}">
                <a16:creationId xmlns:a16="http://schemas.microsoft.com/office/drawing/2014/main" id="{FCB6648B-8648-4D2D-BE4B-72A2AE06634D}"/>
              </a:ext>
            </a:extLst>
          </p:cNvPr>
          <p:cNvGrpSpPr>
            <a:grpSpLocks/>
          </p:cNvGrpSpPr>
          <p:nvPr/>
        </p:nvGrpSpPr>
        <p:grpSpPr bwMode="auto">
          <a:xfrm>
            <a:off x="6780777" y="3265742"/>
            <a:ext cx="1066553" cy="685641"/>
            <a:chOff x="3168" y="816"/>
            <a:chExt cx="672" cy="432"/>
          </a:xfrm>
        </p:grpSpPr>
        <p:sp>
          <p:nvSpPr>
            <p:cNvPr id="11" name="Rectangle 22">
              <a:extLst>
                <a:ext uri="{FF2B5EF4-FFF2-40B4-BE49-F238E27FC236}">
                  <a16:creationId xmlns:a16="http://schemas.microsoft.com/office/drawing/2014/main" id="{36E53BBA-2CD2-4336-8F80-9F173F4724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816"/>
              <a:ext cx="67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mbria" panose="020405030504060302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mbria" panose="020405030504060302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mbria" panose="020405030504060302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mbria" panose="020405030504060302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mbria" panose="020405030504060302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mbria" panose="020405030504060302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mbria" panose="020405030504060302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mbria" panose="020405030504060302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mbria" panose="020405030504060302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799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1</a:t>
              </a:r>
              <a:br>
                <a:rPr lang="en-US" altLang="en-US" sz="2799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</a:br>
              <a:r>
                <a:rPr lang="en-US" altLang="en-US" sz="2799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1000</a:t>
              </a:r>
            </a:p>
          </p:txBody>
        </p:sp>
        <p:sp>
          <p:nvSpPr>
            <p:cNvPr id="12" name="Line 23">
              <a:extLst>
                <a:ext uri="{FF2B5EF4-FFF2-40B4-BE49-F238E27FC236}">
                  <a16:creationId xmlns:a16="http://schemas.microsoft.com/office/drawing/2014/main" id="{807556B2-9424-45FE-9152-FFAAD1D70E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2" y="1008"/>
              <a:ext cx="384" cy="0"/>
            </a:xfrm>
            <a:prstGeom prst="line">
              <a:avLst/>
            </a:prstGeom>
            <a:noFill/>
            <a:ln w="28575">
              <a:solidFill>
                <a:srgbClr val="FB500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oup 25">
            <a:extLst>
              <a:ext uri="{FF2B5EF4-FFF2-40B4-BE49-F238E27FC236}">
                <a16:creationId xmlns:a16="http://schemas.microsoft.com/office/drawing/2014/main" id="{662263CB-22CC-4D86-8B2B-4D5D0866F79E}"/>
              </a:ext>
            </a:extLst>
          </p:cNvPr>
          <p:cNvGrpSpPr>
            <a:grpSpLocks/>
          </p:cNvGrpSpPr>
          <p:nvPr/>
        </p:nvGrpSpPr>
        <p:grpSpPr bwMode="auto">
          <a:xfrm>
            <a:off x="7021613" y="4555581"/>
            <a:ext cx="1066553" cy="685641"/>
            <a:chOff x="3168" y="816"/>
            <a:chExt cx="672" cy="432"/>
          </a:xfrm>
        </p:grpSpPr>
        <p:sp>
          <p:nvSpPr>
            <p:cNvPr id="14" name="Rectangle 26">
              <a:extLst>
                <a:ext uri="{FF2B5EF4-FFF2-40B4-BE49-F238E27FC236}">
                  <a16:creationId xmlns:a16="http://schemas.microsoft.com/office/drawing/2014/main" id="{6CD33186-BE9A-40D8-8BC0-46B2FC219D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816"/>
              <a:ext cx="67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mbria" panose="020405030504060302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mbria" panose="020405030504060302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mbria" panose="020405030504060302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mbria" panose="020405030504060302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mbria" panose="020405030504060302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mbria" panose="020405030504060302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mbria" panose="020405030504060302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mbria" panose="020405030504060302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mbria" panose="020405030504060302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799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1</a:t>
              </a:r>
              <a:br>
                <a:rPr lang="en-US" altLang="en-US" sz="2799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</a:br>
              <a:r>
                <a:rPr lang="en-US" altLang="en-US" sz="2799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100</a:t>
              </a:r>
            </a:p>
          </p:txBody>
        </p:sp>
        <p:sp>
          <p:nvSpPr>
            <p:cNvPr id="15" name="Line 27">
              <a:extLst>
                <a:ext uri="{FF2B5EF4-FFF2-40B4-BE49-F238E27FC236}">
                  <a16:creationId xmlns:a16="http://schemas.microsoft.com/office/drawing/2014/main" id="{5853C1CD-CAAB-440E-B0C7-E5BBAB8BBD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2" y="1008"/>
              <a:ext cx="384" cy="0"/>
            </a:xfrm>
            <a:prstGeom prst="line">
              <a:avLst/>
            </a:prstGeom>
            <a:noFill/>
            <a:ln w="28575">
              <a:solidFill>
                <a:srgbClr val="FB500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FF0000"/>
                </a:solidFill>
              </a:endParaRPr>
            </a:p>
          </p:txBody>
        </p:sp>
      </p:grpSp>
      <p:sp>
        <p:nvSpPr>
          <p:cNvPr id="16" name="Rectangle 31">
            <a:extLst>
              <a:ext uri="{FF2B5EF4-FFF2-40B4-BE49-F238E27FC236}">
                <a16:creationId xmlns:a16="http://schemas.microsoft.com/office/drawing/2014/main" id="{D5B8D29E-8EBB-4E98-A2A4-6D53EB218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9281" y="1630760"/>
            <a:ext cx="3123477" cy="114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599" b="1" dirty="0">
                <a:latin typeface="Times New Roman" panose="02020603050405020304" pitchFamily="18" charset="0"/>
              </a:rPr>
              <a:t>1 </a:t>
            </a:r>
            <a:r>
              <a:rPr lang="en-US" altLang="en-US" sz="3599" b="1" dirty="0" err="1">
                <a:latin typeface="Times New Roman" panose="02020603050405020304" pitchFamily="18" charset="0"/>
              </a:rPr>
              <a:t>tấn</a:t>
            </a:r>
            <a:r>
              <a:rPr lang="en-US" altLang="en-US" sz="3599" b="1" dirty="0">
                <a:latin typeface="Times New Roman" panose="02020603050405020304" pitchFamily="18" charset="0"/>
              </a:rPr>
              <a:t> = ….. ..</a:t>
            </a:r>
            <a:r>
              <a:rPr lang="en-US" altLang="en-US" sz="3599" b="1" dirty="0" err="1">
                <a:latin typeface="Times New Roman" panose="02020603050405020304" pitchFamily="18" charset="0"/>
              </a:rPr>
              <a:t>tạ</a:t>
            </a:r>
            <a:endParaRPr lang="en-US" altLang="en-US" sz="3599" b="1" dirty="0">
              <a:latin typeface="Times New Roman" panose="02020603050405020304" pitchFamily="18" charset="0"/>
            </a:endParaRPr>
          </a:p>
        </p:txBody>
      </p:sp>
      <p:sp>
        <p:nvSpPr>
          <p:cNvPr id="17" name="Rectangle 32">
            <a:extLst>
              <a:ext uri="{FF2B5EF4-FFF2-40B4-BE49-F238E27FC236}">
                <a16:creationId xmlns:a16="http://schemas.microsoft.com/office/drawing/2014/main" id="{926B5A12-3A94-4949-B5D2-E9B5BCCF7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7054" y="1652980"/>
            <a:ext cx="5408948" cy="114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599" b="1" dirty="0">
                <a:latin typeface="Times New Roman" panose="02020603050405020304" pitchFamily="18" charset="0"/>
              </a:rPr>
              <a:t>1 </a:t>
            </a:r>
            <a:r>
              <a:rPr lang="en-US" altLang="en-US" sz="3599" b="1" dirty="0" err="1">
                <a:latin typeface="Times New Roman" panose="02020603050405020304" pitchFamily="18" charset="0"/>
              </a:rPr>
              <a:t>tạ</a:t>
            </a:r>
            <a:r>
              <a:rPr lang="en-US" altLang="en-US" sz="3599" b="1" dirty="0">
                <a:latin typeface="Times New Roman" panose="02020603050405020304" pitchFamily="18" charset="0"/>
              </a:rPr>
              <a:t> = ….. </a:t>
            </a:r>
            <a:r>
              <a:rPr lang="en-US" altLang="en-US" sz="3599" b="1" dirty="0" err="1">
                <a:latin typeface="Times New Roman" panose="02020603050405020304" pitchFamily="18" charset="0"/>
              </a:rPr>
              <a:t>tấn</a:t>
            </a:r>
            <a:r>
              <a:rPr lang="en-US" altLang="en-US" sz="3599" b="1" dirty="0">
                <a:latin typeface="Times New Roman" panose="02020603050405020304" pitchFamily="18" charset="0"/>
              </a:rPr>
              <a:t> = ….</a:t>
            </a:r>
            <a:r>
              <a:rPr lang="en-US" altLang="en-US" sz="3599" b="1" dirty="0" err="1">
                <a:latin typeface="Times New Roman" panose="02020603050405020304" pitchFamily="18" charset="0"/>
              </a:rPr>
              <a:t>tấn</a:t>
            </a:r>
            <a:endParaRPr lang="en-US" altLang="en-US" sz="3599" b="1" dirty="0">
              <a:latin typeface="Times New Roman" panose="02020603050405020304" pitchFamily="18" charset="0"/>
            </a:endParaRPr>
          </a:p>
        </p:txBody>
      </p:sp>
      <p:sp>
        <p:nvSpPr>
          <p:cNvPr id="18" name="Rectangle 33">
            <a:extLst>
              <a:ext uri="{FF2B5EF4-FFF2-40B4-BE49-F238E27FC236}">
                <a16:creationId xmlns:a16="http://schemas.microsoft.com/office/drawing/2014/main" id="{47C9563D-B745-433A-8C17-9AF58064F2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503" y="1855340"/>
            <a:ext cx="761824" cy="599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799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10</a:t>
            </a:r>
          </a:p>
        </p:txBody>
      </p:sp>
      <p:grpSp>
        <p:nvGrpSpPr>
          <p:cNvPr id="19" name="Group 34">
            <a:extLst>
              <a:ext uri="{FF2B5EF4-FFF2-40B4-BE49-F238E27FC236}">
                <a16:creationId xmlns:a16="http://schemas.microsoft.com/office/drawing/2014/main" id="{0948E9E1-330D-4E92-BAA0-756A6658DE45}"/>
              </a:ext>
            </a:extLst>
          </p:cNvPr>
          <p:cNvGrpSpPr>
            <a:grpSpLocks/>
          </p:cNvGrpSpPr>
          <p:nvPr/>
        </p:nvGrpSpPr>
        <p:grpSpPr bwMode="auto">
          <a:xfrm>
            <a:off x="6662128" y="1990322"/>
            <a:ext cx="1066553" cy="685641"/>
            <a:chOff x="3168" y="816"/>
            <a:chExt cx="672" cy="432"/>
          </a:xfrm>
        </p:grpSpPr>
        <p:sp>
          <p:nvSpPr>
            <p:cNvPr id="20" name="Rectangle 35">
              <a:extLst>
                <a:ext uri="{FF2B5EF4-FFF2-40B4-BE49-F238E27FC236}">
                  <a16:creationId xmlns:a16="http://schemas.microsoft.com/office/drawing/2014/main" id="{95569A99-4941-4F90-A210-926BBBC56E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816"/>
              <a:ext cx="67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mbria" panose="020405030504060302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mbria" panose="020405030504060302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mbria" panose="020405030504060302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mbria" panose="020405030504060302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mbria" panose="020405030504060302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mbria" panose="020405030504060302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mbria" panose="020405030504060302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mbria" panose="020405030504060302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mbria" panose="020405030504060302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799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1</a:t>
              </a:r>
              <a:br>
                <a:rPr lang="en-US" altLang="en-US" sz="2799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</a:br>
              <a:r>
                <a:rPr lang="en-US" altLang="en-US" sz="2799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21" name="Line 36">
              <a:extLst>
                <a:ext uri="{FF2B5EF4-FFF2-40B4-BE49-F238E27FC236}">
                  <a16:creationId xmlns:a16="http://schemas.microsoft.com/office/drawing/2014/main" id="{DE844267-DBFB-4792-9422-9F27601F00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2" y="1008"/>
              <a:ext cx="384" cy="0"/>
            </a:xfrm>
            <a:prstGeom prst="line">
              <a:avLst/>
            </a:prstGeom>
            <a:noFill/>
            <a:ln w="28575">
              <a:solidFill>
                <a:srgbClr val="FB500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FF0000"/>
                </a:solidFill>
              </a:endParaRPr>
            </a:p>
          </p:txBody>
        </p:sp>
      </p:grpSp>
      <p:sp>
        <p:nvSpPr>
          <p:cNvPr id="22" name="Rectangle 37">
            <a:extLst>
              <a:ext uri="{FF2B5EF4-FFF2-40B4-BE49-F238E27FC236}">
                <a16:creationId xmlns:a16="http://schemas.microsoft.com/office/drawing/2014/main" id="{4F6DC284-086F-429F-9E8E-CE9174A09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8524" y="1880199"/>
            <a:ext cx="1066553" cy="68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799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0,1</a:t>
            </a:r>
          </a:p>
        </p:txBody>
      </p:sp>
      <p:sp>
        <p:nvSpPr>
          <p:cNvPr id="23" name="Google Shape;737;p38">
            <a:extLst>
              <a:ext uri="{FF2B5EF4-FFF2-40B4-BE49-F238E27FC236}">
                <a16:creationId xmlns:a16="http://schemas.microsoft.com/office/drawing/2014/main" id="{86B38AF4-478F-4877-BCFD-75305D63D277}"/>
              </a:ext>
            </a:extLst>
          </p:cNvPr>
          <p:cNvSpPr txBox="1"/>
          <p:nvPr/>
        </p:nvSpPr>
        <p:spPr>
          <a:xfrm>
            <a:off x="3499765" y="528272"/>
            <a:ext cx="5661933" cy="504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4" tIns="45689" rIns="91404" bIns="45689" anchor="t" anchorCtr="0">
            <a:noAutofit/>
          </a:bodyPr>
          <a:lstStyle/>
          <a:p>
            <a:pPr marL="342815" indent="-342815">
              <a:buClr>
                <a:srgbClr val="000000"/>
              </a:buClr>
              <a:buSzPts val="2800"/>
            </a:pPr>
            <a:r>
              <a:rPr lang="en-US" sz="2799" b="1" dirty="0" err="1">
                <a:latin typeface="Cambria"/>
                <a:ea typeface="Cambria"/>
                <a:cs typeface="Cambria"/>
                <a:sym typeface="Cambria"/>
              </a:rPr>
              <a:t>Điền</a:t>
            </a:r>
            <a:r>
              <a:rPr lang="en-US" sz="2799" b="1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799" b="1" dirty="0" err="1">
                <a:latin typeface="Cambria"/>
                <a:ea typeface="Cambria"/>
                <a:cs typeface="Cambria"/>
                <a:sym typeface="Cambria"/>
              </a:rPr>
              <a:t>số</a:t>
            </a:r>
            <a:r>
              <a:rPr lang="en-US" sz="2799" b="1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799" b="1" dirty="0" err="1">
                <a:latin typeface="Cambria"/>
                <a:ea typeface="Cambria"/>
                <a:cs typeface="Cambria"/>
                <a:sym typeface="Cambria"/>
              </a:rPr>
              <a:t>thích</a:t>
            </a:r>
            <a:r>
              <a:rPr lang="en-US" sz="2799" b="1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799" b="1" dirty="0" err="1">
                <a:latin typeface="Cambria"/>
                <a:ea typeface="Cambria"/>
                <a:cs typeface="Cambria"/>
                <a:sym typeface="Cambria"/>
              </a:rPr>
              <a:t>hợp</a:t>
            </a:r>
            <a:r>
              <a:rPr lang="en-US" sz="2799" b="1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799" b="1" dirty="0" err="1">
                <a:latin typeface="Cambria"/>
                <a:ea typeface="Cambria"/>
                <a:cs typeface="Cambria"/>
                <a:sym typeface="Cambria"/>
              </a:rPr>
              <a:t>vào</a:t>
            </a:r>
            <a:r>
              <a:rPr lang="en-US" sz="2799" b="1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799" b="1" dirty="0" err="1">
                <a:latin typeface="Cambria"/>
                <a:ea typeface="Cambria"/>
                <a:cs typeface="Cambria"/>
                <a:sym typeface="Cambria"/>
              </a:rPr>
              <a:t>chỗ</a:t>
            </a:r>
            <a:r>
              <a:rPr lang="en-US" sz="2799" b="1"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799" b="1" dirty="0" err="1">
                <a:latin typeface="Cambria"/>
                <a:ea typeface="Cambria"/>
                <a:cs typeface="Cambria"/>
                <a:sym typeface="Cambria"/>
              </a:rPr>
              <a:t>chấm</a:t>
            </a:r>
            <a:endParaRPr sz="2799" b="1" dirty="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4" name="Google Shape;738;p38">
            <a:extLst>
              <a:ext uri="{FF2B5EF4-FFF2-40B4-BE49-F238E27FC236}">
                <a16:creationId xmlns:a16="http://schemas.microsoft.com/office/drawing/2014/main" id="{66B40D9B-EC09-481B-9D2B-307F16A578A7}"/>
              </a:ext>
            </a:extLst>
          </p:cNvPr>
          <p:cNvSpPr/>
          <p:nvPr/>
        </p:nvSpPr>
        <p:spPr>
          <a:xfrm>
            <a:off x="1899282" y="391607"/>
            <a:ext cx="102378" cy="5231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04" tIns="45689" rIns="91404" bIns="45689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046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8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2AA23062-B76D-4C61-B33B-08B9E4EF6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4517" y="4050731"/>
            <a:ext cx="2209289" cy="102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799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3" name="Object 16">
            <a:extLst>
              <a:ext uri="{FF2B5EF4-FFF2-40B4-BE49-F238E27FC236}">
                <a16:creationId xmlns:a16="http://schemas.microsoft.com/office/drawing/2014/main" id="{C45A2692-F167-4C03-8062-CCA96A5B10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54363" y="3419708"/>
          <a:ext cx="1174478" cy="902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Equation" r:id="rId5" imgW="400104" imgH="333198" progId="Equation.DSMT4">
                  <p:embed/>
                </p:oleObj>
              </mc:Choice>
              <mc:Fallback>
                <p:oleObj name="Equation" r:id="rId5" imgW="400104" imgH="333198" progId="Equation.DSMT4">
                  <p:embed/>
                  <p:pic>
                    <p:nvPicPr>
                      <p:cNvPr id="3" name="Object 16">
                        <a:extLst>
                          <a:ext uri="{FF2B5EF4-FFF2-40B4-BE49-F238E27FC236}">
                            <a16:creationId xmlns:a16="http://schemas.microsoft.com/office/drawing/2014/main" id="{C45A2692-F167-4C03-8062-CCA96A5B100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4363" y="3419708"/>
                        <a:ext cx="1174478" cy="9028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19">
            <a:extLst>
              <a:ext uri="{FF2B5EF4-FFF2-40B4-BE49-F238E27FC236}">
                <a16:creationId xmlns:a16="http://schemas.microsoft.com/office/drawing/2014/main" id="{44995444-53C5-4A6E-87B1-D3B652B85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8416" y="567756"/>
            <a:ext cx="1523647" cy="47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99" b="1" u="sng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Ví</a:t>
            </a:r>
            <a:r>
              <a:rPr lang="en-US" altLang="en-US" sz="2799" b="1" u="sng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99" b="1" u="sng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dụ</a:t>
            </a:r>
            <a:r>
              <a:rPr lang="en-US" altLang="en-US" sz="2799" b="1" u="sng" dirty="0">
                <a:solidFill>
                  <a:srgbClr val="FF0066"/>
                </a:solidFill>
                <a:latin typeface="Times New Roman" panose="02020603050405020304" pitchFamily="18" charset="0"/>
              </a:rPr>
              <a:t> 1:</a:t>
            </a:r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F8D8041B-0634-41DF-9EDD-C82E82981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1767" y="1307166"/>
            <a:ext cx="7618237" cy="58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199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199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99" b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199" b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99" b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thập</a:t>
            </a:r>
            <a:r>
              <a:rPr lang="en-US" altLang="en-US" sz="3199" b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99" b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199" b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99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thích</a:t>
            </a:r>
            <a:r>
              <a:rPr lang="en-US" altLang="en-US" sz="3199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99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3199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99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3199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99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chỗ</a:t>
            </a:r>
            <a:r>
              <a:rPr lang="en-US" altLang="en-US" sz="3199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99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trống</a:t>
            </a:r>
            <a:r>
              <a:rPr lang="en-US" altLang="en-US" sz="3199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B9EFBE72-AFA3-45A4-ACCA-52512E726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794" y="3594384"/>
            <a:ext cx="6551683" cy="4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99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799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1: 2 </a:t>
            </a:r>
            <a:r>
              <a:rPr lang="en-US" altLang="en-US" sz="2799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tấn</a:t>
            </a:r>
            <a:r>
              <a:rPr lang="en-US" altLang="en-US" sz="2799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135 kg =              </a:t>
            </a:r>
            <a:r>
              <a:rPr lang="en-US" altLang="en-US" sz="2799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tấn</a:t>
            </a:r>
            <a:r>
              <a:rPr lang="en-US" altLang="en-US" sz="2799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9822FDC4-8BC9-437C-8FB3-16E45E513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8698" y="2115563"/>
            <a:ext cx="4955028" cy="47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199" b="1" dirty="0">
                <a:solidFill>
                  <a:srgbClr val="002060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sz="3199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tấn</a:t>
            </a:r>
            <a:r>
              <a:rPr lang="en-US" altLang="en-US" sz="3199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135kg =          </a:t>
            </a:r>
            <a:r>
              <a:rPr lang="en-US" altLang="en-US" sz="3199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tấn</a:t>
            </a:r>
            <a:r>
              <a:rPr lang="en-US" altLang="en-US" sz="2799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 </a:t>
            </a:r>
          </a:p>
        </p:txBody>
      </p:sp>
      <p:sp>
        <p:nvSpPr>
          <p:cNvPr id="8" name="Rectangle 25">
            <a:extLst>
              <a:ext uri="{FF2B5EF4-FFF2-40B4-BE49-F238E27FC236}">
                <a16:creationId xmlns:a16="http://schemas.microsoft.com/office/drawing/2014/main" id="{C6608287-07D6-4FD2-ADC4-A64C8FDA5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6175" y="3594384"/>
            <a:ext cx="1295100" cy="47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99" dirty="0">
                <a:solidFill>
                  <a:srgbClr val="FF0066"/>
                </a:solidFill>
                <a:latin typeface="Times New Roman" panose="02020603050405020304" pitchFamily="18" charset="0"/>
              </a:rPr>
              <a:t>2,135  </a:t>
            </a:r>
          </a:p>
        </p:txBody>
      </p:sp>
      <p:sp>
        <p:nvSpPr>
          <p:cNvPr id="9" name="Rectangle 26">
            <a:extLst>
              <a:ext uri="{FF2B5EF4-FFF2-40B4-BE49-F238E27FC236}">
                <a16:creationId xmlns:a16="http://schemas.microsoft.com/office/drawing/2014/main" id="{2FA2881F-FA7A-4448-ACEA-696999733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0159" y="4970428"/>
            <a:ext cx="4834406" cy="47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99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sz="2799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2 </a:t>
            </a:r>
            <a:r>
              <a:rPr lang="en-US" altLang="en-US" sz="2799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tấn</a:t>
            </a:r>
            <a:r>
              <a:rPr lang="en-US" altLang="en-US" sz="2799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135 kg =            </a:t>
            </a:r>
            <a:r>
              <a:rPr lang="en-US" altLang="en-US" sz="2799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tấn</a:t>
            </a:r>
            <a:r>
              <a:rPr lang="en-US" altLang="en-US" sz="2799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 27">
            <a:extLst>
              <a:ext uri="{FF2B5EF4-FFF2-40B4-BE49-F238E27FC236}">
                <a16:creationId xmlns:a16="http://schemas.microsoft.com/office/drawing/2014/main" id="{CE4B632E-44D7-408A-9B77-F32782BB9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8708" y="4970428"/>
            <a:ext cx="1295100" cy="47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99" dirty="0">
                <a:solidFill>
                  <a:srgbClr val="FF0066"/>
                </a:solidFill>
                <a:latin typeface="Times New Roman" panose="02020603050405020304" pitchFamily="18" charset="0"/>
              </a:rPr>
              <a:t>2,135  </a:t>
            </a:r>
          </a:p>
        </p:txBody>
      </p:sp>
      <p:sp>
        <p:nvSpPr>
          <p:cNvPr id="11" name="Rectangle 28">
            <a:extLst>
              <a:ext uri="{FF2B5EF4-FFF2-40B4-BE49-F238E27FC236}">
                <a16:creationId xmlns:a16="http://schemas.microsoft.com/office/drawing/2014/main" id="{7834E860-2C9F-4E8D-8645-11E2F9028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4591" y="3631343"/>
            <a:ext cx="2514018" cy="4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99" b="1" dirty="0">
                <a:solidFill>
                  <a:srgbClr val="002060"/>
                </a:solidFill>
                <a:latin typeface="Times New Roman" panose="02020603050405020304" pitchFamily="18" charset="0"/>
              </a:rPr>
              <a:t>=           </a:t>
            </a:r>
            <a:r>
              <a:rPr lang="en-US" altLang="en-US" sz="2799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tấn</a:t>
            </a:r>
            <a:r>
              <a:rPr lang="en-US" altLang="en-US" sz="2799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2" name="Rectangle 41">
            <a:extLst>
              <a:ext uri="{FF2B5EF4-FFF2-40B4-BE49-F238E27FC236}">
                <a16:creationId xmlns:a16="http://schemas.microsoft.com/office/drawing/2014/main" id="{C30B0ECC-D475-40B4-BBBE-3B1B30C46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1582" y="-108110"/>
            <a:ext cx="184107" cy="366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pic>
        <p:nvPicPr>
          <p:cNvPr id="15" name="COUNTDOWN TIMER ( v 679 ) 30 sec with sound music effects 4K">
            <a:hlinkClick r:id="" action="ppaction://media"/>
            <a:extLst>
              <a:ext uri="{FF2B5EF4-FFF2-40B4-BE49-F238E27FC236}">
                <a16:creationId xmlns:a16="http://schemas.microsoft.com/office/drawing/2014/main" id="{B9A21956-86DD-4D36-966D-BFF6975E2CA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59898" y="5821141"/>
            <a:ext cx="1718006" cy="9663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7580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5" grpId="0" autoUpdateAnimBg="0"/>
      <p:bldP spid="6" grpId="0" autoUpdateAnimBg="0"/>
      <p:bldP spid="7" grpId="0" autoUpdateAnimBg="0"/>
      <p:bldP spid="8" grpId="0" autoUpdateAnimBg="0"/>
      <p:bldP spid="9" grpId="0" autoUpdateAnimBg="0"/>
      <p:bldP spid="10" grpId="0" autoUpdateAnimBg="0"/>
      <p:bldP spid="11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820</Words>
  <Application>Microsoft Office PowerPoint</Application>
  <PresentationFormat>Widescreen</PresentationFormat>
  <Paragraphs>148</Paragraphs>
  <Slides>17</Slides>
  <Notes>7</Notes>
  <HiddenSlides>0</HiddenSlides>
  <MMClips>6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等线</vt:lpstr>
      <vt:lpstr>华文中宋</vt:lpstr>
      <vt:lpstr>Arial</vt:lpstr>
      <vt:lpstr>Calibri</vt:lpstr>
      <vt:lpstr>Calibri Light</vt:lpstr>
      <vt:lpstr>Cambria</vt:lpstr>
      <vt:lpstr>Cambria Math</vt:lpstr>
      <vt:lpstr>Tahoma</vt:lpstr>
      <vt:lpstr>Times New Roman</vt:lpstr>
      <vt:lpstr>VNI-Avo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viet xuan</dc:creator>
  <cp:lastModifiedBy>Tran Phuong Anh</cp:lastModifiedBy>
  <cp:revision>13</cp:revision>
  <dcterms:created xsi:type="dcterms:W3CDTF">2021-10-20T00:49:01Z</dcterms:created>
  <dcterms:modified xsi:type="dcterms:W3CDTF">2021-11-01T10:49:15Z</dcterms:modified>
</cp:coreProperties>
</file>