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70" r:id="rId14"/>
  </p:sldIdLst>
  <p:sldSz cx="12192000" cy="6858000"/>
  <p:notesSz cx="6858000" cy="9144000"/>
  <p:embeddedFontLst>
    <p:embeddedFont>
      <p:font typeface=".VnArial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Char char="○"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Char char="■"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Char char="●"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Char char="○"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Char char="■"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Char char="●"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Char char="○"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Char char="■"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486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296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923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176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200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462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11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147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33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13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058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1467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8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9F706-56A8-4C2E-AE44-5D793C092208}" type="datetimeFigureOut">
              <a:rPr lang="en-US" smtClean="0"/>
              <a:t>25/10/2021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D37CC-6B2E-4B6B-9F75-D6FB67841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4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5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357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9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2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4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8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8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3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7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8.gif"/><Relationship Id="rId3" Type="http://schemas.openxmlformats.org/officeDocument/2006/relationships/video" Target="../media/media2.mp4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emf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g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 descr="http://www.onetuts.com/batch.download.php?aid=54455&amp;src=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99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2906570" y="1629364"/>
            <a:ext cx="6948487" cy="8953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F1F1F8"/>
              </a:buClr>
              <a:buSzPct val="25000"/>
            </a:pPr>
            <a:r>
              <a:rPr lang="en-US" sz="48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48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nhau</a:t>
            </a:r>
            <a:endParaRPr lang="en-US" sz="4800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1573681" y="422726"/>
            <a:ext cx="9614263" cy="993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ACD2D5"/>
              </a:buClr>
              <a:buSzPct val="25000"/>
            </a:pP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Thứ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hai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ngày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25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tháng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10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năm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2021</a:t>
            </a:r>
          </a:p>
          <a:p>
            <a:pPr algn="ctr">
              <a:buClr>
                <a:srgbClr val="ACD2D5"/>
              </a:buClr>
              <a:buSzPct val="25000"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TOÁN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 descr="C:\Users\Admin\Desktop\Theme PPT\powerpoint-backgrounds-free-download-i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1941385" y="757774"/>
            <a:ext cx="15112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200" b="1" u="sng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Câu</a:t>
            </a:r>
            <a:r>
              <a:rPr lang="en-US" sz="3200" b="1" u="sng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1</a:t>
            </a:r>
            <a:r>
              <a:rPr lang="en-US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3125531" y="719138"/>
            <a:ext cx="8209475" cy="1754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Hai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nhau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cặp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cái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chỉ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nhau</a:t>
            </a:r>
            <a:r>
              <a:rPr lang="en-US" sz="36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):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2933700" y="2416175"/>
            <a:ext cx="1828800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A. 7,20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933700" y="3597275"/>
            <a:ext cx="1828800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B. 7,02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6845300" y="2416175"/>
            <a:ext cx="1828800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C. 70,2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6845300" y="3521075"/>
            <a:ext cx="1828800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D. 7,2</a:t>
            </a:r>
          </a:p>
        </p:txBody>
      </p:sp>
      <p:pic>
        <p:nvPicPr>
          <p:cNvPr id="263" name="Shape 263" descr="cartoon_1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063" y="501650"/>
            <a:ext cx="1514474" cy="17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/>
          <p:nvPr/>
        </p:nvSpPr>
        <p:spPr>
          <a:xfrm>
            <a:off x="2882901" y="2505076"/>
            <a:ext cx="609599" cy="6095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6781801" y="3584576"/>
            <a:ext cx="609599" cy="60959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8339" y="4654111"/>
            <a:ext cx="2116667" cy="119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 descr="C:\Users\Admin\Desktop\Theme PPT\powerpoint-backgrounds-free-download-i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1115218" y="595730"/>
            <a:ext cx="1427162" cy="585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200" b="1" u="sng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Câu</a:t>
            </a:r>
            <a:r>
              <a:rPr lang="en-US" sz="3200" b="1" u="sng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2</a:t>
            </a:r>
            <a:r>
              <a:rPr lang="en-US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2466182" y="584995"/>
            <a:ext cx="8610600" cy="1077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khác</a:t>
            </a:r>
            <a:r>
              <a:rPr lang="en-US"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còn</a:t>
            </a:r>
            <a:r>
              <a:rPr lang="en-US"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3429000" y="1905000"/>
            <a:ext cx="1828800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A. 14,6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3505200" y="3581400"/>
            <a:ext cx="1938336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B. 14,06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6364287" y="1914525"/>
            <a:ext cx="2171700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C. 14,600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6667500" y="3590925"/>
            <a:ext cx="2011362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D. 14,60</a:t>
            </a:r>
          </a:p>
        </p:txBody>
      </p:sp>
      <p:pic>
        <p:nvPicPr>
          <p:cNvPr id="289" name="Shape 289" descr="image?type=A&amp;id=86317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6936" y="1676400"/>
            <a:ext cx="1008062" cy="9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 descr="image?type=A&amp;id=86317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3136" y="3352800"/>
            <a:ext cx="1008062" cy="9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 descr="image?type=A&amp;id=86317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2200" y="3429000"/>
            <a:ext cx="962024" cy="9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 descr="image?type=A&amp;id=86317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6000" y="1676400"/>
            <a:ext cx="962024" cy="9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>
            <a:off x="3455986" y="3649663"/>
            <a:ext cx="520700" cy="53339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7167" y="4698829"/>
            <a:ext cx="2116667" cy="119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 descr="C:\Users\Admin\Desktop\Theme PPT\powerpoint-backgrounds-free-download-i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2581275" y="533400"/>
            <a:ext cx="1457324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200" b="1" u="sng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Câu 3</a:t>
            </a:r>
            <a:r>
              <a:rPr lang="en-US" sz="3200" b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4038599" y="523875"/>
            <a:ext cx="7545387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Búp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bê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giỏi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2155826" y="2311400"/>
            <a:ext cx="4511675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A. 100,50 = 10,050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2082800" y="4292600"/>
            <a:ext cx="4051300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B. 100,050 = 100,5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6400801" y="2311400"/>
            <a:ext cx="44195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C. 100,500 = 100,005</a:t>
            </a:r>
          </a:p>
        </p:txBody>
      </p:sp>
      <p:pic>
        <p:nvPicPr>
          <p:cNvPr id="316" name="Shape 316" descr="Hello Kitty emot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4500" y="1333500"/>
            <a:ext cx="115093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/>
          <p:nvPr/>
        </p:nvSpPr>
        <p:spPr>
          <a:xfrm>
            <a:off x="2476501" y="1409700"/>
            <a:ext cx="736599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19194D"/>
              </a:buClr>
              <a:buSzPct val="25000"/>
            </a:pP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</a:p>
        </p:txBody>
      </p:sp>
      <p:pic>
        <p:nvPicPr>
          <p:cNvPr id="318" name="Shape 318" descr="Hello Kitty emot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0700" y="3149600"/>
            <a:ext cx="115093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/>
          <p:nvPr/>
        </p:nvSpPr>
        <p:spPr>
          <a:xfrm>
            <a:off x="2552701" y="3225800"/>
            <a:ext cx="736599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19194D"/>
              </a:buClr>
              <a:buSzPct val="25000"/>
            </a:pP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</a:p>
        </p:txBody>
      </p:sp>
      <p:pic>
        <p:nvPicPr>
          <p:cNvPr id="320" name="Shape 320" descr="Hello Kitty emot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3600" y="1314450"/>
            <a:ext cx="115093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/>
          <p:nvPr/>
        </p:nvSpPr>
        <p:spPr>
          <a:xfrm>
            <a:off x="6705601" y="1390650"/>
            <a:ext cx="736599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19194D"/>
              </a:buClr>
              <a:buSzPct val="25000"/>
            </a:pP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</a:p>
        </p:txBody>
      </p:sp>
      <p:pic>
        <p:nvPicPr>
          <p:cNvPr id="322" name="Shape 322" descr="Hello Kitty emot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5025" y="3257550"/>
            <a:ext cx="115093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/>
          <p:nvPr/>
        </p:nvSpPr>
        <p:spPr>
          <a:xfrm>
            <a:off x="6667501" y="3200400"/>
            <a:ext cx="736599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19194D"/>
              </a:buClr>
              <a:buSzPct val="25000"/>
            </a:pP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6438901" y="4216400"/>
            <a:ext cx="4067175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D. 100,5 = 100,5000</a:t>
            </a:r>
          </a:p>
        </p:txBody>
      </p:sp>
      <p:pic>
        <p:nvPicPr>
          <p:cNvPr id="28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2371" y="4800600"/>
            <a:ext cx="2116667" cy="119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58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 descr="C:\Users\Admin\Desktop\Theme PPT\powerpoint-backgrounds-free-download-i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505201" y="1295400"/>
            <a:ext cx="184149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7" name="Shape 97"/>
          <p:cNvGrpSpPr/>
          <p:nvPr/>
        </p:nvGrpSpPr>
        <p:grpSpPr>
          <a:xfrm>
            <a:off x="2743200" y="2590799"/>
            <a:ext cx="1104900" cy="1155700"/>
            <a:chOff x="4514850" y="2747961"/>
            <a:chExt cx="866774" cy="1155700"/>
          </a:xfrm>
        </p:grpSpPr>
        <p:pic>
          <p:nvPicPr>
            <p:cNvPr id="98" name="Shape 9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Shape 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Shape 1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Shape 10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Shape 102"/>
            <p:cNvSpPr txBox="1"/>
            <p:nvPr/>
          </p:nvSpPr>
          <p:spPr>
            <a:xfrm>
              <a:off x="4572000" y="2747961"/>
              <a:ext cx="762000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423</a:t>
              </a:r>
            </a:p>
          </p:txBody>
        </p:sp>
        <p:cxnSp>
          <p:nvCxnSpPr>
            <p:cNvPr id="103" name="Shape 103"/>
            <p:cNvCxnSpPr/>
            <p:nvPr/>
          </p:nvCxnSpPr>
          <p:spPr>
            <a:xfrm>
              <a:off x="4619625" y="3324225"/>
              <a:ext cx="609599" cy="0"/>
            </a:xfrm>
            <a:prstGeom prst="straightConnector1">
              <a:avLst/>
            </a:prstGeom>
            <a:noFill/>
            <a:ln w="9525" cap="flat" cmpd="sng">
              <a:solidFill>
                <a:srgbClr val="292989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  <p:sp>
          <p:nvSpPr>
            <p:cNvPr id="104" name="Shape 104"/>
            <p:cNvSpPr txBox="1"/>
            <p:nvPr/>
          </p:nvSpPr>
          <p:spPr>
            <a:xfrm>
              <a:off x="4543425" y="3319462"/>
              <a:ext cx="838199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100</a:t>
              </a:r>
            </a:p>
          </p:txBody>
        </p:sp>
      </p:grpSp>
      <p:grpSp>
        <p:nvGrpSpPr>
          <p:cNvPr id="105" name="Shape 105"/>
          <p:cNvGrpSpPr/>
          <p:nvPr/>
        </p:nvGrpSpPr>
        <p:grpSpPr>
          <a:xfrm>
            <a:off x="2590800" y="3771899"/>
            <a:ext cx="1257300" cy="1246188"/>
            <a:chOff x="4514850" y="2709861"/>
            <a:chExt cx="868362" cy="1246188"/>
          </a:xfrm>
        </p:grpSpPr>
        <p:pic>
          <p:nvPicPr>
            <p:cNvPr id="106" name="Shape 10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Shape 10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Shape 10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Shape 1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Shape 110"/>
            <p:cNvSpPr txBox="1"/>
            <p:nvPr/>
          </p:nvSpPr>
          <p:spPr>
            <a:xfrm>
              <a:off x="4578350" y="2709861"/>
              <a:ext cx="762000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4230</a:t>
              </a:r>
            </a:p>
          </p:txBody>
        </p:sp>
        <p:cxnSp>
          <p:nvCxnSpPr>
            <p:cNvPr id="111" name="Shape 111"/>
            <p:cNvCxnSpPr/>
            <p:nvPr/>
          </p:nvCxnSpPr>
          <p:spPr>
            <a:xfrm>
              <a:off x="4619625" y="3324225"/>
              <a:ext cx="609599" cy="0"/>
            </a:xfrm>
            <a:prstGeom prst="straightConnector1">
              <a:avLst/>
            </a:prstGeom>
            <a:noFill/>
            <a:ln w="9525" cap="flat" cmpd="sng">
              <a:solidFill>
                <a:srgbClr val="2F2F98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  <p:sp>
          <p:nvSpPr>
            <p:cNvPr id="112" name="Shape 112"/>
            <p:cNvSpPr txBox="1"/>
            <p:nvPr/>
          </p:nvSpPr>
          <p:spPr>
            <a:xfrm>
              <a:off x="4545012" y="3371850"/>
              <a:ext cx="838199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1000</a:t>
              </a:r>
            </a:p>
          </p:txBody>
        </p:sp>
      </p:grpSp>
      <p:grpSp>
        <p:nvGrpSpPr>
          <p:cNvPr id="113" name="Shape 113"/>
          <p:cNvGrpSpPr/>
          <p:nvPr/>
        </p:nvGrpSpPr>
        <p:grpSpPr>
          <a:xfrm>
            <a:off x="6286500" y="2643186"/>
            <a:ext cx="901700" cy="1079500"/>
            <a:chOff x="4514850" y="2833686"/>
            <a:chExt cx="866774" cy="1079500"/>
          </a:xfrm>
        </p:grpSpPr>
        <p:pic>
          <p:nvPicPr>
            <p:cNvPr id="114" name="Shape 1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Shape 118"/>
            <p:cNvSpPr txBox="1"/>
            <p:nvPr/>
          </p:nvSpPr>
          <p:spPr>
            <a:xfrm>
              <a:off x="4572000" y="2833686"/>
              <a:ext cx="768349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7</a:t>
              </a:r>
            </a:p>
          </p:txBody>
        </p:sp>
        <p:cxnSp>
          <p:nvCxnSpPr>
            <p:cNvPr id="119" name="Shape 119"/>
            <p:cNvCxnSpPr/>
            <p:nvPr/>
          </p:nvCxnSpPr>
          <p:spPr>
            <a:xfrm>
              <a:off x="4619625" y="3324225"/>
              <a:ext cx="609599" cy="0"/>
            </a:xfrm>
            <a:prstGeom prst="straightConnector1">
              <a:avLst/>
            </a:prstGeom>
            <a:noFill/>
            <a:ln w="9525" cap="flat" cmpd="sng">
              <a:solidFill>
                <a:srgbClr val="2F2F98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  <p:sp>
          <p:nvSpPr>
            <p:cNvPr id="120" name="Shape 120"/>
            <p:cNvSpPr txBox="1"/>
            <p:nvPr/>
          </p:nvSpPr>
          <p:spPr>
            <a:xfrm>
              <a:off x="4543425" y="3328987"/>
              <a:ext cx="838199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10</a:t>
              </a:r>
            </a:p>
          </p:txBody>
        </p:sp>
      </p:grpSp>
      <p:grpSp>
        <p:nvGrpSpPr>
          <p:cNvPr id="121" name="Shape 121"/>
          <p:cNvGrpSpPr/>
          <p:nvPr/>
        </p:nvGrpSpPr>
        <p:grpSpPr>
          <a:xfrm>
            <a:off x="6172200" y="3848099"/>
            <a:ext cx="1217611" cy="1143000"/>
            <a:chOff x="4514850" y="2795586"/>
            <a:chExt cx="923924" cy="1143000"/>
          </a:xfrm>
        </p:grpSpPr>
        <p:pic>
          <p:nvPicPr>
            <p:cNvPr id="122" name="Shape 1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1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Shape 1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Shape 1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4850" y="3321050"/>
              <a:ext cx="114300" cy="21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Shape 126"/>
            <p:cNvSpPr txBox="1"/>
            <p:nvPr/>
          </p:nvSpPr>
          <p:spPr>
            <a:xfrm>
              <a:off x="4659312" y="2795586"/>
              <a:ext cx="766762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70</a:t>
              </a:r>
            </a:p>
          </p:txBody>
        </p:sp>
        <p:cxnSp>
          <p:nvCxnSpPr>
            <p:cNvPr id="127" name="Shape 127"/>
            <p:cNvCxnSpPr/>
            <p:nvPr/>
          </p:nvCxnSpPr>
          <p:spPr>
            <a:xfrm>
              <a:off x="4619625" y="3324225"/>
              <a:ext cx="609599" cy="0"/>
            </a:xfrm>
            <a:prstGeom prst="straightConnector1">
              <a:avLst/>
            </a:prstGeom>
            <a:noFill/>
            <a:ln w="9525" cap="flat" cmpd="sng">
              <a:solidFill>
                <a:srgbClr val="2F2F98"/>
              </a:solidFill>
              <a:prstDash val="solid"/>
              <a:miter lim="8000"/>
              <a:headEnd type="none" w="med" len="med"/>
              <a:tailEnd type="none" w="med" len="med"/>
            </a:ln>
          </p:spPr>
        </p:cxnSp>
        <p:sp>
          <p:nvSpPr>
            <p:cNvPr id="128" name="Shape 128"/>
            <p:cNvSpPr txBox="1"/>
            <p:nvPr/>
          </p:nvSpPr>
          <p:spPr>
            <a:xfrm>
              <a:off x="4600575" y="3354387"/>
              <a:ext cx="838199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224B50"/>
                </a:buClr>
                <a:buSzPct val="25000"/>
              </a:pPr>
              <a:r>
                <a:rPr lang="en-US" sz="3200">
                  <a:solidFill>
                    <a:srgbClr val="224B50"/>
                  </a:solidFill>
                  <a:latin typeface="Cambria"/>
                  <a:ea typeface="Cambria"/>
                  <a:cs typeface="Cambria"/>
                  <a:sym typeface="Cambria"/>
                </a:rPr>
                <a:t>100</a:t>
              </a:r>
            </a:p>
          </p:txBody>
        </p:sp>
      </p:grpSp>
      <p:sp>
        <p:nvSpPr>
          <p:cNvPr id="129" name="Shape 129"/>
          <p:cNvSpPr txBox="1"/>
          <p:nvPr/>
        </p:nvSpPr>
        <p:spPr>
          <a:xfrm>
            <a:off x="7061201" y="2846386"/>
            <a:ext cx="557211" cy="5238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28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=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7458076" y="2809875"/>
            <a:ext cx="1114425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32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0,7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7162801" y="4098925"/>
            <a:ext cx="557211" cy="5238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28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=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7580312" y="4052887"/>
            <a:ext cx="1449386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32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0,70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3671887" y="2895600"/>
            <a:ext cx="557211" cy="5238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28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=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4000500" y="2833686"/>
            <a:ext cx="1524000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32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4,23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3671887" y="4103687"/>
            <a:ext cx="557211" cy="5238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28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=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4041776" y="4038600"/>
            <a:ext cx="1635125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32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4,230</a:t>
            </a:r>
          </a:p>
        </p:txBody>
      </p:sp>
      <p:sp>
        <p:nvSpPr>
          <p:cNvPr id="137" name="Shape 137"/>
          <p:cNvSpPr/>
          <p:nvPr/>
        </p:nvSpPr>
        <p:spPr>
          <a:xfrm>
            <a:off x="3886201" y="125412"/>
            <a:ext cx="5486399" cy="1323975"/>
          </a:xfrm>
          <a:prstGeom prst="cloudCallout">
            <a:avLst>
              <a:gd name="adj1" fmla="val 1294"/>
              <a:gd name="adj2" fmla="val 23879"/>
            </a:avLst>
          </a:prstGeom>
          <a:gradFill>
            <a:gsLst>
              <a:gs pos="0">
                <a:srgbClr val="BCBCBC"/>
              </a:gs>
              <a:gs pos="35000">
                <a:srgbClr val="D0D0D0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6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Kiểm tra bài cũ :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1141507" y="1739903"/>
            <a:ext cx="10507980" cy="9540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E4649"/>
              </a:buClr>
              <a:buSzPct val="25000"/>
            </a:pP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Chuyển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đây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dirty="0" err="1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i="1" dirty="0">
                <a:solidFill>
                  <a:srgbClr val="1E4649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5219701" y="5295900"/>
            <a:ext cx="25145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32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4,23 = 4,230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7886701" y="5283200"/>
            <a:ext cx="33527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224B50"/>
              </a:buClr>
              <a:buSzPct val="25000"/>
            </a:pPr>
            <a:r>
              <a:rPr lang="en-US" sz="3200">
                <a:solidFill>
                  <a:srgbClr val="224B50"/>
                </a:solidFill>
                <a:latin typeface="Cambria"/>
                <a:ea typeface="Cambria"/>
                <a:cs typeface="Cambria"/>
                <a:sym typeface="Cambria"/>
              </a:rPr>
              <a:t>0,7 = 0,70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 descr="C:\Users\Admin\Desktop\Theme PPT\powerpoint-backgrounds-free-download-i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99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093946" y="3338674"/>
            <a:ext cx="10691446" cy="15700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C00000"/>
              </a:buClr>
              <a:buSzPct val="25000"/>
            </a:pP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*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Nếu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0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thì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nó</a:t>
            </a:r>
            <a:r>
              <a:rPr lang="en-US" sz="3200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731483" y="3351705"/>
            <a:ext cx="10959172" cy="15700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C00000"/>
              </a:buClr>
              <a:buSzPct val="25000"/>
            </a:pP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0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ta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?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4344170" y="116079"/>
            <a:ext cx="217487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Shape 149"/>
          <p:cNvSpPr/>
          <p:nvPr/>
        </p:nvSpPr>
        <p:spPr>
          <a:xfrm rot="-5580000">
            <a:off x="5633936" y="2530971"/>
            <a:ext cx="380999" cy="1698625"/>
          </a:xfrm>
          <a:prstGeom prst="curvedRightArrow">
            <a:avLst>
              <a:gd name="adj1" fmla="val 14623"/>
              <a:gd name="adj2" fmla="val 67797"/>
              <a:gd name="adj3" fmla="val 25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5068069" y="4461668"/>
            <a:ext cx="1143000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0,9 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5068069" y="5020468"/>
            <a:ext cx="1404936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8,75 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5048228" y="5619658"/>
            <a:ext cx="7492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12 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5715769" y="4461668"/>
            <a:ext cx="1447800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0,90 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6934970" y="4461668"/>
            <a:ext cx="16509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0,900 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5896745" y="5020468"/>
            <a:ext cx="2028825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8,750 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7239770" y="5020468"/>
            <a:ext cx="2028825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8,7500 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5581628" y="5604668"/>
            <a:ext cx="14985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12,0 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6762728" y="5604668"/>
            <a:ext cx="1779587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12,00 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8344670" y="4461668"/>
            <a:ext cx="18414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0,9000 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8839969" y="5020468"/>
            <a:ext cx="2247900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8,75000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8210528" y="5604668"/>
            <a:ext cx="2060575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12,000 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3004320" y="431990"/>
            <a:ext cx="1706561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9 dm  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4267970" y="446277"/>
            <a:ext cx="2640011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=    90 cm  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4267969" y="446277"/>
            <a:ext cx="2414586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=    …   cm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1750195" y="1132077"/>
            <a:ext cx="3644899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-US" sz="3600" b="1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9 dm =</a:t>
            </a:r>
            <a:r>
              <a:rPr lang="en-US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0,9 m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5069229" y="1100504"/>
            <a:ext cx="4730750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;     90 cm =</a:t>
            </a: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0,90 m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2890020" y="1848040"/>
            <a:ext cx="4211637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0,9 m  =  0,90 m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020194" y="2667190"/>
            <a:ext cx="4524374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Vậy  :</a:t>
            </a:r>
            <a:r>
              <a:rPr lang="en-US" sz="3600" b="1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  0,9  =  0,90 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301557" y="2659515"/>
            <a:ext cx="541337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6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0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734320" y="1130490"/>
            <a:ext cx="3409949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9 </a:t>
            </a:r>
            <a:r>
              <a:rPr lang="en-US" sz="3600" b="1" dirty="0" err="1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dm</a:t>
            </a: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 =</a:t>
            </a: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…    m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5068069" y="1092608"/>
            <a:ext cx="4419599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;     90 cm =</a:t>
            </a: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-US" sz="3600" b="1" dirty="0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….    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 descr="C:\Users\Admin\Desktop\Theme PPT\powerpoint-backgrounds-free-download-i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4343401" y="-100011"/>
            <a:ext cx="217487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Shape 178"/>
          <p:cNvSpPr/>
          <p:nvPr/>
        </p:nvSpPr>
        <p:spPr>
          <a:xfrm rot="-5580000">
            <a:off x="4554537" y="2336136"/>
            <a:ext cx="380999" cy="1698625"/>
          </a:xfrm>
          <a:prstGeom prst="curvedRightArrow">
            <a:avLst>
              <a:gd name="adj1" fmla="val 14623"/>
              <a:gd name="adj2" fmla="val 123250"/>
              <a:gd name="adj3" fmla="val 1664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3063082" y="514043"/>
            <a:ext cx="1706561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9 dm  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4326732" y="528330"/>
            <a:ext cx="2640011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=    90 cm  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1735919" y="1111371"/>
            <a:ext cx="3644899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-US" sz="3600" b="1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9 dm =</a:t>
            </a: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0,9 m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5009343" y="1071684"/>
            <a:ext cx="4730750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;     90 cm =</a:t>
            </a:r>
            <a:r>
              <a:rPr lang="en-US" sz="3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0,90 m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2903524" y="1787787"/>
            <a:ext cx="4211637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0,9 m  =  0,90 m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1828800" y="2451100"/>
            <a:ext cx="4524374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Vậy  :</a:t>
            </a:r>
            <a:r>
              <a:rPr lang="en-US" sz="3600" b="1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  0,9  =  0,90 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5105401" y="2447925"/>
            <a:ext cx="541337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6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0</a:t>
            </a:r>
          </a:p>
        </p:txBody>
      </p:sp>
      <p:sp>
        <p:nvSpPr>
          <p:cNvPr id="186" name="Shape 186"/>
          <p:cNvSpPr/>
          <p:nvPr/>
        </p:nvSpPr>
        <p:spPr>
          <a:xfrm rot="-5580000">
            <a:off x="8562142" y="2340024"/>
            <a:ext cx="371441" cy="1634843"/>
          </a:xfrm>
          <a:prstGeom prst="curvedRightArrow">
            <a:avLst>
              <a:gd name="adj1" fmla="val 16304"/>
              <a:gd name="adj2" fmla="val 20276"/>
              <a:gd name="adj3" fmla="val 25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5659437" y="2476500"/>
            <a:ext cx="4143374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3399"/>
              </a:buClr>
              <a:buSzPct val="25000"/>
            </a:pPr>
            <a:r>
              <a:rPr lang="en-US" sz="3600" b="1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Hoặc :</a:t>
            </a:r>
            <a:r>
              <a:rPr lang="en-US" sz="3600" b="1">
                <a:solidFill>
                  <a:srgbClr val="FB9813"/>
                </a:solidFill>
                <a:latin typeface="Cambria"/>
                <a:ea typeface="Cambria"/>
                <a:cs typeface="Cambria"/>
                <a:sym typeface="Cambria"/>
              </a:rPr>
              <a:t>  0,90  =  0,9 </a:t>
            </a:r>
          </a:p>
        </p:txBody>
      </p:sp>
      <p:sp>
        <p:nvSpPr>
          <p:cNvPr id="188" name="Shape 188"/>
          <p:cNvSpPr txBox="1"/>
          <p:nvPr/>
        </p:nvSpPr>
        <p:spPr>
          <a:xfrm flipH="1">
            <a:off x="7771302" y="2474805"/>
            <a:ext cx="590551" cy="6478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6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0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872197" y="3343276"/>
            <a:ext cx="10508566" cy="1384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02060"/>
              </a:buClr>
              <a:buSzPct val="25000"/>
            </a:pP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0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nó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841717" y="4100285"/>
            <a:ext cx="10508565" cy="1384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Nếu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0 ở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tận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0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, ta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1081454" y="4231362"/>
            <a:ext cx="10297551" cy="9540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02060"/>
              </a:buClr>
              <a:buSzPct val="25000"/>
            </a:pP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xoá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0 ở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tận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5287245" y="5312690"/>
            <a:ext cx="1447800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8,75000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6582646" y="5312690"/>
            <a:ext cx="1676399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8,7500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8030446" y="5312690"/>
            <a:ext cx="1371599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8,750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9165239" y="5308697"/>
            <a:ext cx="1143000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8,75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5279039" y="4910399"/>
            <a:ext cx="1447800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0,9000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6574440" y="4910399"/>
            <a:ext cx="1676399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0,900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7946040" y="4910399"/>
            <a:ext cx="1371599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0,90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9165239" y="4910399"/>
            <a:ext cx="1143000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0,9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5439645" y="5747665"/>
            <a:ext cx="1295400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12,000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6582646" y="5747665"/>
            <a:ext cx="1600199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12,00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7954246" y="5747665"/>
            <a:ext cx="1600199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12,0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9165239" y="5740123"/>
            <a:ext cx="1143000" cy="519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FF0000"/>
              </a:buClr>
              <a:buSzPct val="25000"/>
            </a:pP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12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 descr="C:\Users\Admin\Desktop\Theme PPT\powerpoint-backgrounds-free-download-i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2998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828821" y="573882"/>
            <a:ext cx="10287000" cy="1077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C1C1D"/>
              </a:buClr>
              <a:buSzPct val="25000"/>
            </a:pPr>
            <a:r>
              <a:rPr lang="en-US" sz="3200" b="1" u="sng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Bài</a:t>
            </a:r>
            <a:r>
              <a:rPr lang="en-US" sz="3200" b="1" u="sng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1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Bỏ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0 ở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tận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viết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dưới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dạng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gọn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hơn</a:t>
            </a:r>
            <a:r>
              <a:rPr lang="en-US" sz="3200" dirty="0">
                <a:solidFill>
                  <a:srgbClr val="0C1C1D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1076471" y="1907381"/>
            <a:ext cx="5505450" cy="23082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19194D"/>
              </a:buClr>
              <a:buSzPct val="100000"/>
              <a:buFont typeface="Cambria"/>
              <a:buAutoNum type="alphaLcParenR"/>
            </a:pPr>
            <a:r>
              <a:rPr lang="en-US" sz="36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7,800 </a:t>
            </a:r>
          </a:p>
          <a:p>
            <a:pPr marL="342900" indent="-342900">
              <a:spcBef>
                <a:spcPts val="1800"/>
              </a:spcBef>
              <a:buClr>
                <a:srgbClr val="19194D"/>
              </a:buClr>
              <a:buSzPct val="25000"/>
            </a:pPr>
            <a:r>
              <a:rPr lang="en-US" sz="36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64,9000</a:t>
            </a:r>
          </a:p>
          <a:p>
            <a:pPr marL="342900" indent="-342900">
              <a:spcBef>
                <a:spcPts val="1800"/>
              </a:spcBef>
              <a:buClr>
                <a:srgbClr val="19194D"/>
              </a:buClr>
              <a:buSzPct val="25000"/>
            </a:pPr>
            <a:r>
              <a:rPr lang="en-US" sz="36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3,0400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5246832" y="1880456"/>
            <a:ext cx="5829299" cy="23082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19194D"/>
              </a:buClr>
              <a:buSzPct val="25000"/>
            </a:pPr>
            <a:r>
              <a:rPr lang="en-US" sz="36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b) 2001,300</a:t>
            </a:r>
          </a:p>
          <a:p>
            <a:pPr marL="342900" indent="-342900">
              <a:spcBef>
                <a:spcPts val="1800"/>
              </a:spcBef>
              <a:buClr>
                <a:srgbClr val="19194D"/>
              </a:buClr>
              <a:buSzPct val="25000"/>
            </a:pPr>
            <a:r>
              <a:rPr lang="en-US" sz="36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35,020</a:t>
            </a:r>
          </a:p>
          <a:p>
            <a:pPr marL="342900" indent="-342900">
              <a:spcBef>
                <a:spcPts val="1800"/>
              </a:spcBef>
              <a:buClr>
                <a:srgbClr val="19194D"/>
              </a:buClr>
              <a:buSzPct val="25000"/>
            </a:pPr>
            <a:r>
              <a:rPr lang="en-US" sz="36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100,0100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2943372" y="1894680"/>
            <a:ext cx="1727199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7,8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3303732" y="2707479"/>
            <a:ext cx="1943100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64,9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3111646" y="3509168"/>
            <a:ext cx="1943100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3,04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7864622" y="1831180"/>
            <a:ext cx="2681287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2001,3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7280422" y="2670968"/>
            <a:ext cx="2681287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 35,02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7826522" y="3469479"/>
            <a:ext cx="2681287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100,01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601993" y="4188681"/>
            <a:ext cx="11099409" cy="1754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0 ở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tận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?</a:t>
            </a:r>
          </a:p>
        </p:txBody>
      </p:sp>
      <p:sp>
        <p:nvSpPr>
          <p:cNvPr id="14" name="Shape 218"/>
          <p:cNvSpPr txBox="1"/>
          <p:nvPr/>
        </p:nvSpPr>
        <p:spPr>
          <a:xfrm>
            <a:off x="546295" y="4145883"/>
            <a:ext cx="11099409" cy="1754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0 ở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tận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đổi</a:t>
            </a:r>
            <a:endParaRPr lang="en-US" sz="32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3704" y="5396458"/>
            <a:ext cx="2598295" cy="146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 descr="C:\Users\Admin\Desktop\Theme PPT\powerpoint-backgrounds-free-download-i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739049" y="700880"/>
            <a:ext cx="2028825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3600" b="1" u="sng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Bài</a:t>
            </a:r>
            <a:r>
              <a:rPr lang="en-US" sz="3600" b="1" u="sng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2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661182" y="1375716"/>
            <a:ext cx="10789920" cy="15960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19194D"/>
              </a:buClr>
              <a:buSzPct val="25000"/>
            </a:pP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Viết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0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đây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chúng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nhau</a:t>
            </a:r>
            <a:r>
              <a:rPr lang="en-US" sz="28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):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2311401" y="2971800"/>
            <a:ext cx="3809999" cy="19383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 algn="just">
              <a:buClr>
                <a:srgbClr val="19194D"/>
              </a:buClr>
              <a:buSzPct val="100000"/>
              <a:buFont typeface="Cambria"/>
              <a:buAutoNum type="alphaLcParenR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5,612  </a:t>
            </a:r>
          </a:p>
          <a:p>
            <a:pPr marL="800100" lvl="1" indent="-342900" algn="just"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17,2  </a:t>
            </a:r>
          </a:p>
          <a:p>
            <a:pPr marL="800100" lvl="1" indent="-342900" algn="just"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480,59 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6781801" y="2938461"/>
            <a:ext cx="3809999" cy="19383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 algn="just"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b)  24,5 </a:t>
            </a:r>
          </a:p>
          <a:p>
            <a:pPr marL="800100" lvl="1" indent="-342900" algn="just"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80,01  </a:t>
            </a:r>
          </a:p>
          <a:p>
            <a:pPr marL="800100" lvl="1" indent="-342900" algn="just"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14,678 </a:t>
            </a: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8556" y="5522938"/>
            <a:ext cx="2373443" cy="1335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 descr="C:\Users\Admin\Desktop\Theme PPT\powerpoint-backgrounds-free-download-i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99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1638300" y="663575"/>
            <a:ext cx="3100386" cy="25542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a)  5,612 </a:t>
            </a:r>
          </a:p>
          <a:p>
            <a:pPr marL="342900" indent="-342900">
              <a:spcBef>
                <a:spcPts val="2000"/>
              </a:spcBef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 17,2</a:t>
            </a:r>
          </a:p>
          <a:p>
            <a:pPr marL="342900" indent="-342900">
              <a:spcBef>
                <a:spcPts val="2000"/>
              </a:spcBef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480,59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6057901" y="660400"/>
            <a:ext cx="3789361" cy="25542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b) 24,5</a:t>
            </a:r>
          </a:p>
          <a:p>
            <a:pPr marL="342900" indent="-342900">
              <a:spcBef>
                <a:spcPts val="2000"/>
              </a:spcBef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80,01</a:t>
            </a:r>
          </a:p>
          <a:p>
            <a:pPr marL="342900" indent="-342900">
              <a:spcBef>
                <a:spcPts val="2000"/>
              </a:spcBef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   14,678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735532" y="1565422"/>
            <a:ext cx="2154236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17,200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3735532" y="2376884"/>
            <a:ext cx="2498724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480,590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7707312" y="663575"/>
            <a:ext cx="2498724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24,500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7952581" y="1540385"/>
            <a:ext cx="2498724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80,010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462866" y="3433760"/>
            <a:ext cx="9650437" cy="1755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0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tận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trị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?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3711575" y="701675"/>
            <a:ext cx="2154236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5,612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8243888" y="2375727"/>
            <a:ext cx="2154236" cy="708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19194D"/>
              </a:buClr>
              <a:buSzPct val="25000"/>
            </a:pPr>
            <a:r>
              <a:rPr lang="en-US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= 14,678</a:t>
            </a:r>
          </a:p>
        </p:txBody>
      </p:sp>
      <p:sp>
        <p:nvSpPr>
          <p:cNvPr id="13" name="Shape 241"/>
          <p:cNvSpPr txBox="1"/>
          <p:nvPr/>
        </p:nvSpPr>
        <p:spPr>
          <a:xfrm>
            <a:off x="1409037" y="3414010"/>
            <a:ext cx="9650437" cy="1755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0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tận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trị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thập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thay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 descr="C:\Users\Admin\Desktop\Theme PPT\powerpoint-backgrounds-free-download-i1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8994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297721" y="105857"/>
            <a:ext cx="1248972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0,100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469153"/>
              </p:ext>
            </p:extLst>
          </p:nvPr>
        </p:nvGraphicFramePr>
        <p:xfrm>
          <a:off x="4393499" y="905182"/>
          <a:ext cx="2212975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7" imgW="800038" imgH="352307" progId="Equation.3">
                  <p:embed/>
                </p:oleObj>
              </mc:Choice>
              <mc:Fallback>
                <p:oleObj name="Equation" r:id="rId7" imgW="800038" imgH="352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3499" y="905182"/>
                        <a:ext cx="2212975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475672" y="1269785"/>
            <a:ext cx="2884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latin typeface=".VnArial" panose="020B7200000000000000" pitchFamily="34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8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141339"/>
              </p:ext>
            </p:extLst>
          </p:nvPr>
        </p:nvGraphicFramePr>
        <p:xfrm>
          <a:off x="4247400" y="2410022"/>
          <a:ext cx="2287587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9" imgW="723824" imgH="352307" progId="Equation.3">
                  <p:embed/>
                </p:oleObj>
              </mc:Choice>
              <mc:Fallback>
                <p:oleObj name="Equation" r:id="rId9" imgW="723824" imgH="352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7400" y="2410022"/>
                        <a:ext cx="2287587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128420"/>
              </p:ext>
            </p:extLst>
          </p:nvPr>
        </p:nvGraphicFramePr>
        <p:xfrm>
          <a:off x="4120893" y="3990816"/>
          <a:ext cx="2590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11" imgW="723824" imgH="352307" progId="Equation.3">
                  <p:embed/>
                </p:oleObj>
              </mc:Choice>
              <mc:Fallback>
                <p:oleObj name="Equation" r:id="rId11" imgW="723824" imgH="352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0893" y="3990816"/>
                        <a:ext cx="25908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513525" y="2770417"/>
            <a:ext cx="2884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latin typeface=".VnArial" panose="020B7200000000000000" pitchFamily="34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1657542" y="4376906"/>
            <a:ext cx="2623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34" descr="QUANIM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47" y="2630796"/>
            <a:ext cx="9366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QUANIM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47" y="1172403"/>
            <a:ext cx="936625" cy="11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QUANIM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47" y="4277032"/>
            <a:ext cx="936624" cy="105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7552376" y="1181921"/>
            <a:ext cx="7270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7535282" y="2886382"/>
            <a:ext cx="9366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7521170" y="4254534"/>
            <a:ext cx="7747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8" name="Text Box 49"/>
          <p:cNvSpPr txBox="1">
            <a:spLocks noChangeArrowheads="1"/>
          </p:cNvSpPr>
          <p:nvPr/>
        </p:nvSpPr>
        <p:spPr bwMode="auto">
          <a:xfrm>
            <a:off x="4360160" y="5791608"/>
            <a:ext cx="67229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</a:rPr>
              <a:t>Ai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3200" dirty="0"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</a:rPr>
              <a:t>ai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sai</a:t>
            </a:r>
            <a:r>
              <a:rPr lang="en-US" altLang="en-US" sz="3200" dirty="0">
                <a:latin typeface="Times New Roman" panose="02020603050405020304" pitchFamily="18" charset="0"/>
              </a:rPr>
              <a:t> ?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Tại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1290" y="5816976"/>
            <a:ext cx="1850709" cy="10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 descr="C:\Users\Admin\Desktop\Theme PPT\powerpoint-backgrounds-free-download-i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3048001" y="0"/>
            <a:ext cx="6248399" cy="5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Trò chơi: “</a:t>
            </a:r>
            <a:r>
              <a:rPr lang="en-US" sz="3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Nhà toán học nhỏ tuổi”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914400" y="685801"/>
            <a:ext cx="10522633" cy="4586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Clr>
                <a:srgbClr val="19194D"/>
              </a:buClr>
              <a:buSzPct val="25000"/>
            </a:pPr>
            <a:r>
              <a:rPr lang="en-US" sz="36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Cách</a:t>
            </a:r>
            <a:r>
              <a:rPr lang="en-US" sz="3600" b="1" i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chơi</a:t>
            </a:r>
            <a:r>
              <a:rPr lang="en-US" sz="3200" b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Sẽ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3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câu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hỏi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liên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quan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đến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bài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học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Học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sinh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dùng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inbox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để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kết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quả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Thời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gian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suy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nghĩ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10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giây</a:t>
            </a:r>
            <a:r>
              <a:rPr lang="en-US" sz="20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Nếu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trả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lời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đúng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sẽ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chơi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tiếp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trả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lời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sai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sẽ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bị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loại</a:t>
            </a:r>
            <a:r>
              <a:rPr lang="en-US" sz="320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. Tổ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nào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nhiều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ở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tổ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chiến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nhận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hiệu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“</a:t>
            </a:r>
            <a:r>
              <a:rPr lang="en-US" sz="32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3200" b="1" i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3200" b="1" i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toán</a:t>
            </a:r>
            <a:r>
              <a:rPr lang="en-US" sz="3200" b="1" i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học</a:t>
            </a:r>
            <a:r>
              <a:rPr lang="en-US" sz="3200" b="1" i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nhỏ</a:t>
            </a:r>
            <a:r>
              <a:rPr lang="en-US" sz="3200" b="1" i="1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tuổi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”.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tổ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đáp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án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hay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làm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lộ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đáp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án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cho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cạnh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cũng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sẽ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bị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loại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ngay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tại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câu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hỏi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dirty="0" err="1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3200" dirty="0">
                <a:solidFill>
                  <a:srgbClr val="19194D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</TotalTime>
  <Words>808</Words>
  <Application>Microsoft Office PowerPoint</Application>
  <PresentationFormat>Widescreen</PresentationFormat>
  <Paragraphs>140</Paragraphs>
  <Slides>13</Slides>
  <Notes>12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 Light</vt:lpstr>
      <vt:lpstr>Arial</vt:lpstr>
      <vt:lpstr>Cambria</vt:lpstr>
      <vt:lpstr>Calibri</vt:lpstr>
      <vt:lpstr>Times New Roman</vt:lpstr>
      <vt:lpstr>Tahoma</vt:lpstr>
      <vt:lpstr>.VnArial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Tran Phuong Anh</cp:lastModifiedBy>
  <cp:revision>20</cp:revision>
  <dcterms:modified xsi:type="dcterms:W3CDTF">2021-10-25T03:45:58Z</dcterms:modified>
</cp:coreProperties>
</file>