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442" r:id="rId3"/>
    <p:sldId id="421" r:id="rId4"/>
    <p:sldId id="426" r:id="rId5"/>
    <p:sldId id="427" r:id="rId6"/>
    <p:sldId id="384" r:id="rId7"/>
    <p:sldId id="449" r:id="rId8"/>
    <p:sldId id="441" r:id="rId9"/>
    <p:sldId id="444" r:id="rId10"/>
    <p:sldId id="412" r:id="rId11"/>
    <p:sldId id="306" r:id="rId12"/>
    <p:sldId id="307" r:id="rId13"/>
    <p:sldId id="308" r:id="rId14"/>
    <p:sldId id="309" r:id="rId15"/>
    <p:sldId id="410" r:id="rId16"/>
    <p:sldId id="430" r:id="rId17"/>
    <p:sldId id="310" r:id="rId18"/>
    <p:sldId id="329" r:id="rId19"/>
    <p:sldId id="433" r:id="rId20"/>
    <p:sldId id="277" r:id="rId21"/>
    <p:sldId id="323" r:id="rId22"/>
    <p:sldId id="332" r:id="rId23"/>
    <p:sldId id="325" r:id="rId24"/>
    <p:sldId id="436" r:id="rId25"/>
    <p:sldId id="450" r:id="rId26"/>
    <p:sldId id="44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0F9AC-BF3F-4D1E-A02E-AB7AE7469093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64E35-10B4-4325-99C2-4E2D506CE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20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79873">
            <a:extLst>
              <a:ext uri="{FF2B5EF4-FFF2-40B4-BE49-F238E27FC236}">
                <a16:creationId xmlns:a16="http://schemas.microsoft.com/office/drawing/2014/main" id="{7117BA5F-6095-4476-9007-7556B18D70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文本占位符 79874">
            <a:extLst>
              <a:ext uri="{FF2B5EF4-FFF2-40B4-BE49-F238E27FC236}">
                <a16:creationId xmlns:a16="http://schemas.microsoft.com/office/drawing/2014/main" id="{43341C24-5992-466E-9CC0-68B401D560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244" name="灯片编号占位符 1">
            <a:extLst>
              <a:ext uri="{FF2B5EF4-FFF2-40B4-BE49-F238E27FC236}">
                <a16:creationId xmlns:a16="http://schemas.microsoft.com/office/drawing/2014/main" id="{CD58A69C-01C4-4EB7-A234-7C8B9F6A1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62DFD9-0B66-4B48-8E50-C3A9A8215E8E}" type="slidenum">
              <a:rPr lang="en-US" altLang="zh-CN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348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9D64C81F-4F38-4F9D-906F-A0C6749916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8E98CF3-3766-4957-99FC-41300C4895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EB24BF34-1ED3-41AC-94A6-A5B4A5998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FD251B7-117A-404E-B4FF-4BEF405E7B25}" type="slidenum">
              <a:rPr lang="vi-VN" altLang="en-US"/>
              <a:pPr/>
              <a:t>25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3937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C895BE11-CE67-4E40-BF81-5130E9AF09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FEEECE9-C006-47D3-82F0-88FF3ADFFB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C7A50BD-09EE-422B-8F82-038A62EF9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7D4F9-6E22-4795-9A9C-4BE833CA8E99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26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A20B0-21A2-44B1-96C0-D1FE7EFD7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1812A-E92F-4D5D-A728-74231BA0C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987DF-EACE-49D0-8631-DE9638056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9EF06-A83B-430D-978A-B7D0B3833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D1247-5B02-4394-B33E-45C41C01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3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2CAD4-C9D1-4D68-8960-B1F699C3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5B07E-333F-4187-8784-2A079C2C0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A3540-BB64-4277-AA54-C62AFB79F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7FF0A-BC16-4F95-AD73-0918F99F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54638-ECD3-4BC5-96F5-0A0D619A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0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1943C-381E-4B14-B624-EDDE837CCA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FA10F-6AEA-4B94-8BBA-8144DE15B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31154-941B-47E3-8572-B53A15AC6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25D5F-B5CA-4205-BF81-1EA5CEDD2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01F63-09D8-4780-9B38-51E4052F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04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1922E51-95C3-43A6-920C-82E9323947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CF2B28-5E7E-4F67-BE7E-A459DCB776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81314E-10FB-4A9B-93D5-703BD6FE5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E549A-7EE9-4F20-84BE-80AEA326BB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51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915BC-1203-4345-9F12-CB957672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0D5C-7DB7-48C4-90DA-19E9588B8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06D60-2AF7-4C8D-9540-1F19C11D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7E63A-3DEF-4907-986F-F95BD252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00857-7A16-4539-9EEE-A6875712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5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DB0D5-D163-41EA-95EF-D239D824D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BD7E5-0D6A-41EF-BD5E-485E95107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B3F12-5466-4342-ACDE-1AA9FD5C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A85CD-1B3F-4236-81D6-730CC9BD5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8E1A7-4267-4459-B40A-A47E35AF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6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FD819-4A9E-471C-953B-D65F0ACC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D052A-2738-4F8B-A4C9-8272439EB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FE6FE-46E4-4547-9B0B-FF2D6577E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00631-6D3B-411C-98F4-4F676513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5552A-8F13-4F2F-90F4-D2635AE1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055AC-AB61-483D-B3E3-36A6DD9F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1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8A0D1-D9BD-4154-995F-6CA46F57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3FE15-AD1C-48DB-B399-F8D7BA21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B4F1F-929F-4F9A-9178-15C36252F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3C8AE0-7651-4980-9588-97EA26C10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5E50C3-191A-439F-AAEB-A9F2898CE5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D087A-5C3F-461F-BC5D-21750771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8021B-7BF0-4E91-915D-ABC3821F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D339B8-A230-4089-86C9-71781159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2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1D94C-919A-4B3A-9ABD-702F157B6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BEE5C2-75B2-489B-BCD1-D052FAEA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46728C-23E5-447C-836F-B8A12D04C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807F8C-1DAD-4B28-A5AD-B6743259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6C49AA-0A99-428F-9D7E-AED42FBC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A84510-C34F-4CA0-AD96-7583FC54E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17A65-5A00-45D4-8FC1-73EE6224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7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5A6A-F6F8-476A-B5D0-C2807D46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DB967-2756-4F7F-BA00-3283944B1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2DBAA-9B65-41E8-AF0F-C358FA4FA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11C38-E406-421E-9FAC-88696A058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2ADD5-338A-40B2-A922-5981A151F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C14A-C40E-45E1-9ADF-A74F29BA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0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748C-3ADC-440B-9881-EB8D3595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EADF6D-D2F2-4DE7-934A-A9565BE0C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F0128-4236-4AA2-B745-4AF2060E3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1D447-721C-4DE5-8FCB-1495DD85A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92E02-DBC2-4BAF-96AB-61601128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FCF58-6EAF-49C8-8AC7-BA27660E7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0F5EBE-5A24-4653-B271-B6186ACD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7C0A4-A9EE-4672-A26B-AD15ACFF2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A98C8-0154-4D65-9E10-E8D9CBD34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329E6-A0B7-4FD2-8295-A4ECBA6C424D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03D7A-67F4-4B7B-A530-F2FEDEC95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BCA26-9A9C-4541-ADCC-BC0D97F81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94281-63C1-4BA5-8111-6768C57FA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0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Con%20Chim%20Vanh%20Khuyen%20-%20Thieu%20Nhi.mp3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E4EA8-C4D3-4094-ACEA-64C5A4CB9D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F7939-6FD4-45A7-B166-4DC6C1EA75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27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8603CC0D-24D4-44C7-8D0E-8D66CCAB0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12192000" cy="62484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   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xưa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chị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rất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lười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cơm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gạo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hôm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ăn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cơm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cơm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đổ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vãi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lung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tung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vậy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cơm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-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nhờ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cơm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gạo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sao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khinh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rẻ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chúng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tôi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pPr algn="just" eaLnBrk="1" hangingPunct="1">
              <a:buFontTx/>
              <a:buNone/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giận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dữ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: </a:t>
            </a:r>
          </a:p>
          <a:p>
            <a:pPr algn="just" eaLnBrk="1" hangingPunct="1"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- Ta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do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cha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mẹ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chứ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đâu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nhờ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ngươi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buFontTx/>
              <a:buNone/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Nghe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vậy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thóc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gạo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tức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lắm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Đêm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khuya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rủ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bỏ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rừng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r" eaLnBrk="1" hangingPunct="1">
              <a:buFontTx/>
              <a:buNone/>
              <a:defRPr/>
            </a:pPr>
            <a:r>
              <a:rPr lang="en-US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                                            Theo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Truyện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cổ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Ê -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đê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ircle/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54" name="Group 58">
            <a:extLst>
              <a:ext uri="{FF2B5EF4-FFF2-40B4-BE49-F238E27FC236}">
                <a16:creationId xmlns:a16="http://schemas.microsoft.com/office/drawing/2014/main" id="{C7F1A3DA-6649-45D4-84A0-29A11BE4ED20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0"/>
            <a:ext cx="3124200" cy="3124200"/>
            <a:chOff x="2544" y="1872"/>
            <a:chExt cx="1785" cy="1968"/>
          </a:xfrm>
        </p:grpSpPr>
        <p:pic>
          <p:nvPicPr>
            <p:cNvPr id="7186" name="Picture 43" descr="images">
              <a:extLst>
                <a:ext uri="{FF2B5EF4-FFF2-40B4-BE49-F238E27FC236}">
                  <a16:creationId xmlns:a16="http://schemas.microsoft.com/office/drawing/2014/main" id="{7042FB40-528F-4BA2-996C-3C2941564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872"/>
              <a:ext cx="1785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7" name="WordArt 54">
              <a:extLst>
                <a:ext uri="{FF2B5EF4-FFF2-40B4-BE49-F238E27FC236}">
                  <a16:creationId xmlns:a16="http://schemas.microsoft.com/office/drawing/2014/main" id="{6E05671B-94E9-4709-BFDB-6B6C1B0B90F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880" y="2400"/>
              <a:ext cx="1200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>
                  <a:ln w="9525">
                    <a:solidFill>
                      <a:srgbClr val="D60093"/>
                    </a:solidFill>
                    <a:round/>
                    <a:headEnd/>
                    <a:tailEnd/>
                  </a:ln>
                  <a:solidFill>
                    <a:srgbClr val="D60093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Cơm</a:t>
              </a:r>
              <a:endParaRPr lang="en-US" sz="3200" kern="10">
                <a:ln w="9525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155" name="Group 59">
            <a:extLst>
              <a:ext uri="{FF2B5EF4-FFF2-40B4-BE49-F238E27FC236}">
                <a16:creationId xmlns:a16="http://schemas.microsoft.com/office/drawing/2014/main" id="{7539F61C-E6EB-4010-8B70-E72AFE394A8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895476"/>
            <a:ext cx="2971800" cy="3590925"/>
            <a:chOff x="384" y="480"/>
            <a:chExt cx="1536" cy="2118"/>
          </a:xfrm>
        </p:grpSpPr>
        <p:pic>
          <p:nvPicPr>
            <p:cNvPr id="7184" name="Picture 13" descr="v12">
              <a:extLst>
                <a:ext uri="{FF2B5EF4-FFF2-40B4-BE49-F238E27FC236}">
                  <a16:creationId xmlns:a16="http://schemas.microsoft.com/office/drawing/2014/main" id="{123D609C-06B3-4DCC-B0C5-A216AEC2F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480"/>
              <a:ext cx="153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5" name="WordArt 56">
              <a:extLst>
                <a:ext uri="{FF2B5EF4-FFF2-40B4-BE49-F238E27FC236}">
                  <a16:creationId xmlns:a16="http://schemas.microsoft.com/office/drawing/2014/main" id="{18B7D9A2-07E9-4B44-9B12-54920C364E9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8" y="2304"/>
              <a:ext cx="1200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>
                  <a:ln w="9525">
                    <a:solidFill>
                      <a:srgbClr val="D60093"/>
                    </a:solidFill>
                    <a:round/>
                    <a:headEnd/>
                    <a:tailEnd/>
                  </a:ln>
                  <a:solidFill>
                    <a:srgbClr val="D60093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Hơ Bia</a:t>
              </a:r>
              <a:endParaRPr lang="en-US" sz="3200" kern="10">
                <a:ln w="9525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156" name="Group 60">
            <a:extLst>
              <a:ext uri="{FF2B5EF4-FFF2-40B4-BE49-F238E27FC236}">
                <a16:creationId xmlns:a16="http://schemas.microsoft.com/office/drawing/2014/main" id="{FA2A235C-A38D-41B0-A3D3-83A0EE60208C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3429000"/>
            <a:ext cx="3124200" cy="3429000"/>
            <a:chOff x="3696" y="2160"/>
            <a:chExt cx="1968" cy="2160"/>
          </a:xfrm>
        </p:grpSpPr>
        <p:pic>
          <p:nvPicPr>
            <p:cNvPr id="7182" name="Picture 14" descr="IMG_1770">
              <a:extLst>
                <a:ext uri="{FF2B5EF4-FFF2-40B4-BE49-F238E27FC236}">
                  <a16:creationId xmlns:a16="http://schemas.microsoft.com/office/drawing/2014/main" id="{AE3724F4-240A-4500-B3B3-58CD54993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160"/>
              <a:ext cx="1968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3" name="WordArt 57">
              <a:extLst>
                <a:ext uri="{FF2B5EF4-FFF2-40B4-BE49-F238E27FC236}">
                  <a16:creationId xmlns:a16="http://schemas.microsoft.com/office/drawing/2014/main" id="{503644C5-8CA0-4B61-A1D5-6A44E780964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128" y="4026"/>
              <a:ext cx="1200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200" kern="10">
                  <a:ln w="9525">
                    <a:solidFill>
                      <a:srgbClr val="D60093"/>
                    </a:solidFill>
                    <a:round/>
                    <a:headEnd/>
                    <a:tailEnd/>
                  </a:ln>
                  <a:solidFill>
                    <a:srgbClr val="000099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Thóc gạo</a:t>
              </a:r>
            </a:p>
          </p:txBody>
        </p:sp>
      </p:grpSp>
      <p:sp>
        <p:nvSpPr>
          <p:cNvPr id="497691" name="AutoShape 27">
            <a:extLst>
              <a:ext uri="{FF2B5EF4-FFF2-40B4-BE49-F238E27FC236}">
                <a16:creationId xmlns:a16="http://schemas.microsoft.com/office/drawing/2014/main" id="{6C845C61-23C6-4385-8CF8-96EE6256B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5638800" cy="1905000"/>
          </a:xfrm>
          <a:prstGeom prst="wedgeRoundRectCallout">
            <a:avLst>
              <a:gd name="adj1" fmla="val 65991"/>
              <a:gd name="adj2" fmla="val -241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0000FF"/>
                </a:solidFill>
                <a:latin typeface="Times New Roman" panose="02020603050405020304" pitchFamily="18" charset="0"/>
              </a:rPr>
              <a:t>- Chị đẹp là nhờ cơm gạo, sao chị khinh rẻ chúng tôi thế?</a:t>
            </a:r>
          </a:p>
        </p:txBody>
      </p:sp>
      <p:sp>
        <p:nvSpPr>
          <p:cNvPr id="132166" name="Line 70">
            <a:extLst>
              <a:ext uri="{FF2B5EF4-FFF2-40B4-BE49-F238E27FC236}">
                <a16:creationId xmlns:a16="http://schemas.microsoft.com/office/drawing/2014/main" id="{DCC715C0-DF10-4C82-9DAD-679F908ADF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6096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67" name="Line 71">
            <a:extLst>
              <a:ext uri="{FF2B5EF4-FFF2-40B4-BE49-F238E27FC236}">
                <a16:creationId xmlns:a16="http://schemas.microsoft.com/office/drawing/2014/main" id="{C001D7E7-263F-4F61-95BA-E04E8B1477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1219200"/>
            <a:ext cx="16764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68" name="Line 72">
            <a:extLst>
              <a:ext uri="{FF2B5EF4-FFF2-40B4-BE49-F238E27FC236}">
                <a16:creationId xmlns:a16="http://schemas.microsoft.com/office/drawing/2014/main" id="{71E30F58-BBC6-4B69-A86F-9896184203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1430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7692" name="AutoShape 28">
            <a:extLst>
              <a:ext uri="{FF2B5EF4-FFF2-40B4-BE49-F238E27FC236}">
                <a16:creationId xmlns:a16="http://schemas.microsoft.com/office/drawing/2014/main" id="{97FF9F61-9F13-4A98-826B-0041F28D0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057400"/>
            <a:ext cx="6096000" cy="1371600"/>
          </a:xfrm>
          <a:prstGeom prst="wedgeRoundRectCallout">
            <a:avLst>
              <a:gd name="adj1" fmla="val -57657"/>
              <a:gd name="adj2" fmla="val 23843"/>
              <a:gd name="adj3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0000FF"/>
                </a:solidFill>
                <a:latin typeface="Times New Roman" panose="02020603050405020304" pitchFamily="18" charset="0"/>
              </a:rPr>
              <a:t>- Ta đẹp là do công cha công mẹ, chứ đâu nhờ các ngươi.</a:t>
            </a:r>
          </a:p>
        </p:txBody>
      </p:sp>
      <p:sp>
        <p:nvSpPr>
          <p:cNvPr id="132170" name="Line 74">
            <a:extLst>
              <a:ext uri="{FF2B5EF4-FFF2-40B4-BE49-F238E27FC236}">
                <a16:creationId xmlns:a16="http://schemas.microsoft.com/office/drawing/2014/main" id="{43979456-B823-476B-BA0D-78CA77C119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3200400"/>
            <a:ext cx="18288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71" name="Line 75">
            <a:extLst>
              <a:ext uri="{FF2B5EF4-FFF2-40B4-BE49-F238E27FC236}">
                <a16:creationId xmlns:a16="http://schemas.microsoft.com/office/drawing/2014/main" id="{49A4CC19-DC78-48B9-83D9-666AB5DAD86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667000"/>
            <a:ext cx="5334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AutoShape 27">
            <a:extLst>
              <a:ext uri="{FF2B5EF4-FFF2-40B4-BE49-F238E27FC236}">
                <a16:creationId xmlns:a16="http://schemas.microsoft.com/office/drawing/2014/main" id="{104E6580-6125-43F9-B2E8-23AEE841F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953000"/>
            <a:ext cx="5867400" cy="1905000"/>
          </a:xfrm>
          <a:prstGeom prst="wedgeRoundRectCallout">
            <a:avLst>
              <a:gd name="adj1" fmla="val 64745"/>
              <a:gd name="adj2" fmla="val -3066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0000FF"/>
                </a:solidFill>
                <a:latin typeface="Times New Roman" panose="02020603050405020304" pitchFamily="18" charset="0"/>
              </a:rPr>
              <a:t>Nghe nói vậy, thóc gạo tức lắm. Đêm khuya, chúng rủ nhau bỏ cả vào rừng.</a:t>
            </a:r>
          </a:p>
        </p:txBody>
      </p:sp>
      <p:sp>
        <p:nvSpPr>
          <p:cNvPr id="132173" name="Line 77">
            <a:extLst>
              <a:ext uri="{FF2B5EF4-FFF2-40B4-BE49-F238E27FC236}">
                <a16:creationId xmlns:a16="http://schemas.microsoft.com/office/drawing/2014/main" id="{B961BEB1-6E3F-4911-B342-EE1FC8A5E7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6096000"/>
            <a:ext cx="10668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2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2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2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2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2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2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2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7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2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2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2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2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2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2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2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2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691" grpId="0" animBg="1"/>
      <p:bldP spid="497692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HAPE002">
            <a:extLst>
              <a:ext uri="{FF2B5EF4-FFF2-40B4-BE49-F238E27FC236}">
                <a16:creationId xmlns:a16="http://schemas.microsoft.com/office/drawing/2014/main" id="{D67ECCC6-A7CD-46B5-8F7C-CA42B6D27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6643" name="Text Box 3">
            <a:extLst>
              <a:ext uri="{FF2B5EF4-FFF2-40B4-BE49-F238E27FC236}">
                <a16:creationId xmlns:a16="http://schemas.microsoft.com/office/drawing/2014/main" id="{2452388A-8D1D-4BFD-A187-203B3D4C9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219200"/>
            <a:ext cx="601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>
                <a:solidFill>
                  <a:srgbClr val="0000CC"/>
                </a:solidFill>
                <a:latin typeface="Times New Roman" panose="02020603050405020304" pitchFamily="18" charset="0"/>
              </a:rPr>
              <a:t>* Những từ nào chỉ người nói?</a:t>
            </a:r>
          </a:p>
        </p:txBody>
      </p:sp>
      <p:sp>
        <p:nvSpPr>
          <p:cNvPr id="496644" name="Text Box 4">
            <a:extLst>
              <a:ext uri="{FF2B5EF4-FFF2-40B4-BE49-F238E27FC236}">
                <a16:creationId xmlns:a16="http://schemas.microsoft.com/office/drawing/2014/main" id="{CF212368-B9F0-48A2-9EE8-950ACC890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514600"/>
            <a:ext cx="6934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>
                <a:solidFill>
                  <a:srgbClr val="0000CC"/>
                </a:solidFill>
                <a:latin typeface="Times New Roman" panose="02020603050405020304" pitchFamily="18" charset="0"/>
              </a:rPr>
              <a:t>* Những từ nào chỉ người nghe?</a:t>
            </a:r>
          </a:p>
        </p:txBody>
      </p:sp>
      <p:sp>
        <p:nvSpPr>
          <p:cNvPr id="496645" name="Text Box 5">
            <a:extLst>
              <a:ext uri="{FF2B5EF4-FFF2-40B4-BE49-F238E27FC236}">
                <a16:creationId xmlns:a16="http://schemas.microsoft.com/office/drawing/2014/main" id="{0D7E6904-B141-4150-9869-7EC973056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962400"/>
            <a:ext cx="868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>
                <a:solidFill>
                  <a:srgbClr val="0000CC"/>
                </a:solidFill>
                <a:latin typeface="Times New Roman" panose="02020603050405020304" pitchFamily="18" charset="0"/>
              </a:rPr>
              <a:t>* Từ nào chỉ người hay vật được nhắc tới?</a:t>
            </a:r>
          </a:p>
        </p:txBody>
      </p:sp>
      <p:sp>
        <p:nvSpPr>
          <p:cNvPr id="499719" name="Text Box 7">
            <a:extLst>
              <a:ext uri="{FF2B5EF4-FFF2-40B4-BE49-F238E27FC236}">
                <a16:creationId xmlns:a16="http://schemas.microsoft.com/office/drawing/2014/main" id="{09211621-BB73-48D4-AC75-5CCF50930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812926"/>
            <a:ext cx="3429000" cy="7016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00"/>
                </a:solidFill>
                <a:latin typeface="Times New Roman" panose="02020603050405020304" pitchFamily="18" charset="0"/>
              </a:rPr>
              <a:t>Chúng tôi, ta</a:t>
            </a:r>
          </a:p>
        </p:txBody>
      </p:sp>
      <p:sp>
        <p:nvSpPr>
          <p:cNvPr id="499720" name="Text Box 8">
            <a:extLst>
              <a:ext uri="{FF2B5EF4-FFF2-40B4-BE49-F238E27FC236}">
                <a16:creationId xmlns:a16="http://schemas.microsoft.com/office/drawing/2014/main" id="{8FDD012C-0184-4233-B4D8-4403382DE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260726"/>
            <a:ext cx="3505200" cy="70167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00"/>
                </a:solidFill>
                <a:latin typeface="Times New Roman" panose="02020603050405020304" pitchFamily="18" charset="0"/>
              </a:rPr>
              <a:t>Chị, các ngươi</a:t>
            </a:r>
          </a:p>
        </p:txBody>
      </p:sp>
      <p:sp>
        <p:nvSpPr>
          <p:cNvPr id="499721" name="Text Box 9">
            <a:extLst>
              <a:ext uri="{FF2B5EF4-FFF2-40B4-BE49-F238E27FC236}">
                <a16:creationId xmlns:a16="http://schemas.microsoft.com/office/drawing/2014/main" id="{7D5B2061-A115-4584-8275-B2D4E8C9A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00601"/>
            <a:ext cx="2514600" cy="70167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000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</a:p>
        </p:txBody>
      </p:sp>
      <p:sp>
        <p:nvSpPr>
          <p:cNvPr id="134154" name="AutoShape 10">
            <a:extLst>
              <a:ext uri="{FF2B5EF4-FFF2-40B4-BE49-F238E27FC236}">
                <a16:creationId xmlns:a16="http://schemas.microsoft.com/office/drawing/2014/main" id="{0DEEAE50-CF79-40A8-8C94-1962609D6AE4}"/>
              </a:ext>
            </a:extLst>
          </p:cNvPr>
          <p:cNvSpPr>
            <a:spLocks/>
          </p:cNvSpPr>
          <p:nvPr/>
        </p:nvSpPr>
        <p:spPr bwMode="auto">
          <a:xfrm>
            <a:off x="6400800" y="1905000"/>
            <a:ext cx="304800" cy="3505200"/>
          </a:xfrm>
          <a:prstGeom prst="rightBrace">
            <a:avLst>
              <a:gd name="adj1" fmla="val 95833"/>
              <a:gd name="adj2" fmla="val 50000"/>
            </a:avLst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34155" name="WordArt 11">
            <a:extLst>
              <a:ext uri="{FF2B5EF4-FFF2-40B4-BE49-F238E27FC236}">
                <a16:creationId xmlns:a16="http://schemas.microsoft.com/office/drawing/2014/main" id="{40E7E690-C626-4481-A174-2DC8C8BED1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3124200"/>
            <a:ext cx="3048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Đại từ xưng hô</a:t>
            </a:r>
            <a:endParaRPr lang="en-US" sz="32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9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9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96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9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9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9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9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9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96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96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9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9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70" decel="1000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770" decel="100000"/>
                                        <p:tgtEl>
                                          <p:spTgt spid="1341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643" grpId="0"/>
      <p:bldP spid="496643" grpId="1"/>
      <p:bldP spid="496644" grpId="0" build="allAtOnce"/>
      <p:bldP spid="496645" grpId="0" build="allAtOnce"/>
      <p:bldP spid="499719" grpId="0" animBg="1"/>
      <p:bldP spid="499720" grpId="0" animBg="1"/>
      <p:bldP spid="499721" grpId="0" animBg="1"/>
      <p:bldP spid="1341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HAPE002">
            <a:extLst>
              <a:ext uri="{FF2B5EF4-FFF2-40B4-BE49-F238E27FC236}">
                <a16:creationId xmlns:a16="http://schemas.microsoft.com/office/drawing/2014/main" id="{311F72D8-694B-4545-A02D-6618B1BF5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18" name="Oval 6">
            <a:extLst>
              <a:ext uri="{FF2B5EF4-FFF2-40B4-BE49-F238E27FC236}">
                <a16:creationId xmlns:a16="http://schemas.microsoft.com/office/drawing/2014/main" id="{8A78C3F7-7943-4F5B-9006-232AAAA3A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838200"/>
            <a:ext cx="8229600" cy="487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>
                <a:solidFill>
                  <a:srgbClr val="0000CC"/>
                </a:solidFill>
                <a:latin typeface="Times New Roman" panose="02020603050405020304" pitchFamily="18" charset="0"/>
              </a:rPr>
              <a:t>2. Theo em, cách</a:t>
            </a:r>
            <a:r>
              <a:rPr lang="en-US" altLang="vi-VN" sz="800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400">
                <a:solidFill>
                  <a:srgbClr val="0000CC"/>
                </a:solidFill>
                <a:latin typeface="Times New Roman" panose="02020603050405020304" pitchFamily="18" charset="0"/>
              </a:rPr>
              <a:t>xưng hô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>
                <a:solidFill>
                  <a:srgbClr val="0000CC"/>
                </a:solidFill>
                <a:latin typeface="Times New Roman" panose="02020603050405020304" pitchFamily="18" charset="0"/>
              </a:rPr>
              <a:t>của mỗi nhân vật ở đoạn văn trên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>
                <a:solidFill>
                  <a:srgbClr val="0000CC"/>
                </a:solidFill>
                <a:latin typeface="Times New Roman" panose="02020603050405020304" pitchFamily="18" charset="0"/>
              </a:rPr>
              <a:t> thể hiện thái độ của người nói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>
                <a:solidFill>
                  <a:srgbClr val="0000CC"/>
                </a:solidFill>
                <a:latin typeface="Times New Roman" panose="02020603050405020304" pitchFamily="18" charset="0"/>
              </a:rPr>
              <a:t> như thế nào?</a:t>
            </a:r>
          </a:p>
        </p:txBody>
      </p:sp>
      <p:sp>
        <p:nvSpPr>
          <p:cNvPr id="135178" name="Line 10">
            <a:extLst>
              <a:ext uri="{FF2B5EF4-FFF2-40B4-BE49-F238E27FC236}">
                <a16:creationId xmlns:a16="http://schemas.microsoft.com/office/drawing/2014/main" id="{E0383613-A667-4BA9-8D1F-13DB77D36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114800"/>
            <a:ext cx="1447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9" name="Line 11">
            <a:extLst>
              <a:ext uri="{FF2B5EF4-FFF2-40B4-BE49-F238E27FC236}">
                <a16:creationId xmlns:a16="http://schemas.microsoft.com/office/drawing/2014/main" id="{F6283581-7BB9-4840-A56C-EE21AAEDAA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114800"/>
            <a:ext cx="2209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222" name="Group 30">
            <a:extLst>
              <a:ext uri="{FF2B5EF4-FFF2-40B4-BE49-F238E27FC236}">
                <a16:creationId xmlns:a16="http://schemas.microsoft.com/office/drawing/2014/main" id="{85149FA9-F2B9-4268-B797-132BF82C5ABA}"/>
              </a:ext>
            </a:extLst>
          </p:cNvPr>
          <p:cNvGrpSpPr>
            <a:grpSpLocks/>
          </p:cNvGrpSpPr>
          <p:nvPr/>
        </p:nvGrpSpPr>
        <p:grpSpPr bwMode="auto">
          <a:xfrm>
            <a:off x="7791450" y="0"/>
            <a:ext cx="2876550" cy="3124200"/>
            <a:chOff x="2544" y="1872"/>
            <a:chExt cx="1785" cy="1968"/>
          </a:xfrm>
        </p:grpSpPr>
        <p:pic>
          <p:nvPicPr>
            <p:cNvPr id="10252" name="Picture 31" descr="images">
              <a:extLst>
                <a:ext uri="{FF2B5EF4-FFF2-40B4-BE49-F238E27FC236}">
                  <a16:creationId xmlns:a16="http://schemas.microsoft.com/office/drawing/2014/main" id="{22D35BEC-5281-4651-9EC5-9648B2C53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872"/>
              <a:ext cx="1785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3" name="WordArt 32">
              <a:extLst>
                <a:ext uri="{FF2B5EF4-FFF2-40B4-BE49-F238E27FC236}">
                  <a16:creationId xmlns:a16="http://schemas.microsoft.com/office/drawing/2014/main" id="{9C31B89B-B30B-4813-8519-E74775E9460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880" y="2400"/>
              <a:ext cx="1200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>
                  <a:ln w="9525">
                    <a:solidFill>
                      <a:srgbClr val="D60093"/>
                    </a:solidFill>
                    <a:round/>
                    <a:headEnd/>
                    <a:tailEnd/>
                  </a:ln>
                  <a:solidFill>
                    <a:srgbClr val="D60093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Cơm</a:t>
              </a:r>
              <a:endParaRPr lang="en-US" sz="3200" kern="10">
                <a:ln w="9525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234" name="Group 42">
            <a:extLst>
              <a:ext uri="{FF2B5EF4-FFF2-40B4-BE49-F238E27FC236}">
                <a16:creationId xmlns:a16="http://schemas.microsoft.com/office/drawing/2014/main" id="{6DE01EA4-7C55-402A-B428-6A30B31B7791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3276600"/>
            <a:ext cx="2743200" cy="3581400"/>
            <a:chOff x="384" y="480"/>
            <a:chExt cx="1536" cy="2118"/>
          </a:xfrm>
        </p:grpSpPr>
        <p:pic>
          <p:nvPicPr>
            <p:cNvPr id="10250" name="Picture 13" descr="v12">
              <a:extLst>
                <a:ext uri="{FF2B5EF4-FFF2-40B4-BE49-F238E27FC236}">
                  <a16:creationId xmlns:a16="http://schemas.microsoft.com/office/drawing/2014/main" id="{D4A79CAA-76D6-4E86-A5BC-96A8948B1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480"/>
              <a:ext cx="153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1" name="WordArt 44">
              <a:extLst>
                <a:ext uri="{FF2B5EF4-FFF2-40B4-BE49-F238E27FC236}">
                  <a16:creationId xmlns:a16="http://schemas.microsoft.com/office/drawing/2014/main" id="{0C5571FC-9269-46CD-B6B7-2BBD5D38B41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8" y="2304"/>
              <a:ext cx="1200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>
                  <a:ln w="9525">
                    <a:solidFill>
                      <a:srgbClr val="D60093"/>
                    </a:solidFill>
                    <a:round/>
                    <a:headEnd/>
                    <a:tailEnd/>
                  </a:ln>
                  <a:solidFill>
                    <a:srgbClr val="D60093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Times New Roman" panose="02020603050405020304" pitchFamily="18" charset="0"/>
                </a:rPr>
                <a:t>Hơ Bia</a:t>
              </a:r>
              <a:endParaRPr lang="en-US" sz="3200" kern="10">
                <a:ln w="9525">
                  <a:solidFill>
                    <a:srgbClr val="D60093"/>
                  </a:solidFill>
                  <a:round/>
                  <a:headEnd/>
                  <a:tailEnd/>
                </a:ln>
                <a:solidFill>
                  <a:srgbClr val="D60093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500742" name="AutoShape 6">
            <a:extLst>
              <a:ext uri="{FF2B5EF4-FFF2-40B4-BE49-F238E27FC236}">
                <a16:creationId xmlns:a16="http://schemas.microsoft.com/office/drawing/2014/main" id="{ED1E88A1-0764-4134-9974-40F38041D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76200"/>
            <a:ext cx="4572000" cy="1828800"/>
          </a:xfrm>
          <a:prstGeom prst="wedgeRectCallout">
            <a:avLst>
              <a:gd name="adj1" fmla="val 82606"/>
              <a:gd name="adj2" fmla="val -23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>
                <a:solidFill>
                  <a:srgbClr val="0000CC"/>
                </a:solidFill>
                <a:latin typeface="Times New Roman" panose="02020603050405020304" pitchFamily="18" charset="0"/>
              </a:rPr>
              <a:t>- Chị đẹp là nhờ cơm gạo, sao chị khinh rẻ chúng tôi thế?</a:t>
            </a:r>
          </a:p>
        </p:txBody>
      </p:sp>
      <p:sp>
        <p:nvSpPr>
          <p:cNvPr id="500743" name="AutoShape 7">
            <a:extLst>
              <a:ext uri="{FF2B5EF4-FFF2-40B4-BE49-F238E27FC236}">
                <a16:creationId xmlns:a16="http://schemas.microsoft.com/office/drawing/2014/main" id="{78F521BF-2610-426D-B25B-B2CC112B8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3" y="3219450"/>
            <a:ext cx="4343400" cy="1600200"/>
          </a:xfrm>
          <a:prstGeom prst="wedgeRectCallout">
            <a:avLst>
              <a:gd name="adj1" fmla="val -78546"/>
              <a:gd name="adj2" fmla="val 29167"/>
            </a:avLst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0000FF"/>
                </a:solidFill>
                <a:latin typeface="Times New Roman" panose="02020603050405020304" pitchFamily="18" charset="0"/>
              </a:rPr>
              <a:t>- Ta đẹp là do công cha công mẹ, chứ đâu nhờ các ngươi.</a:t>
            </a:r>
          </a:p>
        </p:txBody>
      </p:sp>
      <p:sp>
        <p:nvSpPr>
          <p:cNvPr id="500750" name="Text Box 14">
            <a:extLst>
              <a:ext uri="{FF2B5EF4-FFF2-40B4-BE49-F238E27FC236}">
                <a16:creationId xmlns:a16="http://schemas.microsoft.com/office/drawing/2014/main" id="{B11DDC40-4C53-47F0-8AE1-32572D90A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47850"/>
            <a:ext cx="6248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>
                <a:solidFill>
                  <a:srgbClr val="0000FF"/>
                </a:solidFill>
                <a:latin typeface="Times New Roman" panose="02020603050405020304" pitchFamily="18" charset="0"/>
              </a:rPr>
              <a:t>Cách xưng hô của Cơm (</a:t>
            </a:r>
            <a:r>
              <a:rPr lang="en-US" altLang="vi-VN" sz="2800" i="1">
                <a:solidFill>
                  <a:srgbClr val="0000FF"/>
                </a:solidFill>
                <a:latin typeface="Times New Roman" panose="02020603050405020304" pitchFamily="18" charset="0"/>
              </a:rPr>
              <a:t>xưng là chúng tôi, gọi Hơ Bia là chị</a:t>
            </a:r>
            <a:r>
              <a:rPr lang="en-US" altLang="vi-VN" sz="2800">
                <a:solidFill>
                  <a:srgbClr val="0000FF"/>
                </a:solidFill>
                <a:latin typeface="Times New Roman" panose="02020603050405020304" pitchFamily="18" charset="0"/>
              </a:rPr>
              <a:t>) thể hiện sự tôn trọng, lịch sự với người đối thoại.</a:t>
            </a:r>
          </a:p>
        </p:txBody>
      </p:sp>
      <p:sp>
        <p:nvSpPr>
          <p:cNvPr id="500751" name="Text Box 15">
            <a:extLst>
              <a:ext uri="{FF2B5EF4-FFF2-40B4-BE49-F238E27FC236}">
                <a16:creationId xmlns:a16="http://schemas.microsoft.com/office/drawing/2014/main" id="{FFB4AA0D-8D7D-4644-9FEB-1DCD51694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057776"/>
            <a:ext cx="5715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>
                <a:solidFill>
                  <a:srgbClr val="0000FF"/>
                </a:solidFill>
                <a:latin typeface="Times New Roman" panose="02020603050405020304" pitchFamily="18" charset="0"/>
              </a:rPr>
              <a:t>Cách xưng hô của Hơ Bia (</a:t>
            </a:r>
            <a:r>
              <a:rPr lang="en-US" altLang="vi-VN" sz="2800" i="1">
                <a:solidFill>
                  <a:srgbClr val="0000FF"/>
                </a:solidFill>
                <a:latin typeface="Times New Roman" panose="02020603050405020304" pitchFamily="18" charset="0"/>
              </a:rPr>
              <a:t>xưng là Ta, gọi Cơm là các ngươi</a:t>
            </a:r>
            <a:r>
              <a:rPr lang="en-US" altLang="vi-VN" sz="2800">
                <a:solidFill>
                  <a:srgbClr val="0000FF"/>
                </a:solidFill>
                <a:latin typeface="Times New Roman" panose="02020603050405020304" pitchFamily="18" charset="0"/>
              </a:rPr>
              <a:t>) thể hiện sự kiêu căng, thô lỗ, coi thường người đối thoại</a:t>
            </a:r>
          </a:p>
        </p:txBody>
      </p:sp>
      <p:sp>
        <p:nvSpPr>
          <p:cNvPr id="500752" name="Line 16">
            <a:extLst>
              <a:ext uri="{FF2B5EF4-FFF2-40B4-BE49-F238E27FC236}">
                <a16:creationId xmlns:a16="http://schemas.microsoft.com/office/drawing/2014/main" id="{099AAAC0-6E25-46F9-ADA0-B2EAF49FF4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48600" y="1143000"/>
            <a:ext cx="91440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0753" name="Line 17">
            <a:extLst>
              <a:ext uri="{FF2B5EF4-FFF2-40B4-BE49-F238E27FC236}">
                <a16:creationId xmlns:a16="http://schemas.microsoft.com/office/drawing/2014/main" id="{60C734A1-2B87-43A9-9E02-547ABD1035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648200"/>
            <a:ext cx="8382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6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6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6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6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6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6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0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007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007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007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0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0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07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0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0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0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0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50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42" grpId="0" animBg="1"/>
      <p:bldP spid="500743" grpId="0" animBg="1"/>
      <p:bldP spid="500750" grpId="0"/>
      <p:bldP spid="5007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Oval 4">
            <a:extLst>
              <a:ext uri="{FF2B5EF4-FFF2-40B4-BE49-F238E27FC236}">
                <a16:creationId xmlns:a16="http://schemas.microsoft.com/office/drawing/2014/main" id="{5039AAF1-4497-4087-BCE4-52F8F1434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724400"/>
            <a:ext cx="2667000" cy="1600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99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ta</a:t>
            </a:r>
          </a:p>
          <a:p>
            <a:pPr algn="ctr"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1" name="Oval 9">
            <a:extLst>
              <a:ext uri="{FF2B5EF4-FFF2-40B4-BE49-F238E27FC236}">
                <a16:creationId xmlns:a16="http://schemas.microsoft.com/office/drawing/2014/main" id="{586BA5D5-DFB1-4344-9044-A86877CD4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724400"/>
            <a:ext cx="2819400" cy="1600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99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2" name="Oval 10">
            <a:extLst>
              <a:ext uri="{FF2B5EF4-FFF2-40B4-BE49-F238E27FC236}">
                <a16:creationId xmlns:a16="http://schemas.microsoft.com/office/drawing/2014/main" id="{C97386BE-8A87-4023-AAFA-025B5DEE8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724400"/>
            <a:ext cx="2819400" cy="1600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9900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ngươi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4" name="Rectangle 12">
            <a:extLst>
              <a:ext uri="{FF2B5EF4-FFF2-40B4-BE49-F238E27FC236}">
                <a16:creationId xmlns:a16="http://schemas.microsoft.com/office/drawing/2014/main" id="{CDC31B8A-A55D-4AF3-90C2-E2F386C1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52400"/>
            <a:ext cx="4419600" cy="91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từ xưng hô</a:t>
            </a:r>
          </a:p>
        </p:txBody>
      </p:sp>
      <p:sp>
        <p:nvSpPr>
          <p:cNvPr id="18445" name="AutoShape 13">
            <a:extLst>
              <a:ext uri="{FF2B5EF4-FFF2-40B4-BE49-F238E27FC236}">
                <a16:creationId xmlns:a16="http://schemas.microsoft.com/office/drawing/2014/main" id="{6C06B67E-51D9-42B2-A170-D6E11ADA9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2057400"/>
            <a:ext cx="2514600" cy="1524000"/>
          </a:xfrm>
          <a:prstGeom prst="flowChartAlternateProcess">
            <a:avLst/>
          </a:prstGeom>
          <a:solidFill>
            <a:srgbClr val="FFFF00"/>
          </a:solidFill>
          <a:ln w="57150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chỉ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nói</a:t>
            </a:r>
          </a:p>
        </p:txBody>
      </p:sp>
      <p:sp>
        <p:nvSpPr>
          <p:cNvPr id="18447" name="AutoShape 15">
            <a:extLst>
              <a:ext uri="{FF2B5EF4-FFF2-40B4-BE49-F238E27FC236}">
                <a16:creationId xmlns:a16="http://schemas.microsoft.com/office/drawing/2014/main" id="{EBA1DD30-14B5-4B13-B3E4-0A6FB7A14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057400"/>
            <a:ext cx="2819400" cy="1524000"/>
          </a:xfrm>
          <a:prstGeom prst="flowChartAlternateProcess">
            <a:avLst/>
          </a:prstGeom>
          <a:solidFill>
            <a:srgbClr val="FFFF00"/>
          </a:solidFill>
          <a:ln w="57150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chỉ người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vật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nhắc tới</a:t>
            </a:r>
          </a:p>
        </p:txBody>
      </p:sp>
      <p:sp>
        <p:nvSpPr>
          <p:cNvPr id="18448" name="AutoShape 16">
            <a:extLst>
              <a:ext uri="{FF2B5EF4-FFF2-40B4-BE49-F238E27FC236}">
                <a16:creationId xmlns:a16="http://schemas.microsoft.com/office/drawing/2014/main" id="{6CE2FC45-18AD-4C9E-9D53-F873BE35F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2057400"/>
            <a:ext cx="2590800" cy="1524000"/>
          </a:xfrm>
          <a:prstGeom prst="flowChartAlternateProcess">
            <a:avLst/>
          </a:prstGeom>
          <a:solidFill>
            <a:srgbClr val="FFFF00"/>
          </a:solidFill>
          <a:ln w="57150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chỉ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nghe</a:t>
            </a:r>
          </a:p>
        </p:txBody>
      </p:sp>
      <p:sp>
        <p:nvSpPr>
          <p:cNvPr id="18450" name="Line 18">
            <a:extLst>
              <a:ext uri="{FF2B5EF4-FFF2-40B4-BE49-F238E27FC236}">
                <a16:creationId xmlns:a16="http://schemas.microsoft.com/office/drawing/2014/main" id="{8B0BB687-5D46-4EF9-9E81-62D6631E5F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1143000"/>
            <a:ext cx="0" cy="8382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19">
            <a:extLst>
              <a:ext uri="{FF2B5EF4-FFF2-40B4-BE49-F238E27FC236}">
                <a16:creationId xmlns:a16="http://schemas.microsoft.com/office/drawing/2014/main" id="{CB1CB649-CF18-413E-9D91-34486C42C4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1143000"/>
            <a:ext cx="2819400" cy="83185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20">
            <a:extLst>
              <a:ext uri="{FF2B5EF4-FFF2-40B4-BE49-F238E27FC236}">
                <a16:creationId xmlns:a16="http://schemas.microsoft.com/office/drawing/2014/main" id="{6140CCE1-CB27-49EC-B50A-C8C9CA3579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1143000"/>
            <a:ext cx="3048000" cy="8175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22">
            <a:extLst>
              <a:ext uri="{FF2B5EF4-FFF2-40B4-BE49-F238E27FC236}">
                <a16:creationId xmlns:a16="http://schemas.microsoft.com/office/drawing/2014/main" id="{75DC7B3C-EEA3-49A7-A938-AF5B78F298C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3657600"/>
            <a:ext cx="0" cy="9144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24">
            <a:extLst>
              <a:ext uri="{FF2B5EF4-FFF2-40B4-BE49-F238E27FC236}">
                <a16:creationId xmlns:a16="http://schemas.microsoft.com/office/drawing/2014/main" id="{EAF7C0C1-6E23-4C8C-B763-5692352AB213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0" y="3657600"/>
            <a:ext cx="0" cy="9144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Line 25">
            <a:extLst>
              <a:ext uri="{FF2B5EF4-FFF2-40B4-BE49-F238E27FC236}">
                <a16:creationId xmlns:a16="http://schemas.microsoft.com/office/drawing/2014/main" id="{BC6E9A77-78B8-4977-9FFB-14E198B124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657600"/>
            <a:ext cx="0" cy="9144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TextBox 1">
            <a:extLst>
              <a:ext uri="{FF2B5EF4-FFF2-40B4-BE49-F238E27FC236}">
                <a16:creationId xmlns:a16="http://schemas.microsoft.com/office/drawing/2014/main" id="{2614A856-2C8F-4F34-BB44-2A9B26B5A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486400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tớ, mình, …</a:t>
            </a:r>
          </a:p>
        </p:txBody>
      </p:sp>
      <p:sp>
        <p:nvSpPr>
          <p:cNvPr id="8208" name="TextBox 15">
            <a:extLst>
              <a:ext uri="{FF2B5EF4-FFF2-40B4-BE49-F238E27FC236}">
                <a16:creationId xmlns:a16="http://schemas.microsoft.com/office/drawing/2014/main" id="{AF67D06C-F545-4B3B-ABE5-B2BE9329D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100" y="5294313"/>
            <a:ext cx="290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cậu, đằng ấy, …</a:t>
            </a:r>
          </a:p>
        </p:txBody>
      </p:sp>
      <p:sp>
        <p:nvSpPr>
          <p:cNvPr id="8209" name="TextBox 16">
            <a:extLst>
              <a:ext uri="{FF2B5EF4-FFF2-40B4-BE49-F238E27FC236}">
                <a16:creationId xmlns:a16="http://schemas.microsoft.com/office/drawing/2014/main" id="{34B19C04-78C6-458E-8A6D-ED9F651ED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257800"/>
            <a:ext cx="2667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chúng nó, nó, họ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41" grpId="0" animBg="1"/>
      <p:bldP spid="18442" grpId="0" animBg="1"/>
      <p:bldP spid="18444" grpId="0" animBg="1"/>
      <p:bldP spid="18445" grpId="0" animBg="1"/>
      <p:bldP spid="18447" grpId="0" animBg="1"/>
      <p:bldP spid="18448" grpId="0" animBg="1"/>
      <p:bldP spid="8207" grpId="0"/>
      <p:bldP spid="8208" grpId="0"/>
      <p:bldP spid="820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>
            <a:extLst>
              <a:ext uri="{FF2B5EF4-FFF2-40B4-BE49-F238E27FC236}">
                <a16:creationId xmlns:a16="http://schemas.microsoft.com/office/drawing/2014/main" id="{C5DCB5D5-E095-473A-B1B4-F11CD7A33E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10668000" cy="6629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   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xưa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chị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Bia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nhưng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rất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lười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lại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quý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cơm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gạo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hôm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Bia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ăn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cơm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cơm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đổ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vãi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lung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tung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vậy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cơm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-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nhờ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cơm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gạo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khinh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chúng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tôi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buFontTx/>
              <a:buNone/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Bia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giận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dữ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: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- Ta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do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cha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mẹ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chứ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đâu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nhờ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ngươi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	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Nghe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vậy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thóc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gạo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tức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lắm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Đêm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khuya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rủ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bỏ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rừng</a:t>
            </a:r>
            <a:r>
              <a:rPr lang="en-US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en-US" sz="24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                                                        Theo</a:t>
            </a:r>
            <a:r>
              <a:rPr lang="en-US" sz="2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Ê - </a:t>
            </a:r>
            <a:r>
              <a:rPr lang="en-US" sz="24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đê</a:t>
            </a:r>
            <a:endParaRPr lang="en-US" sz="24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8B32F52-4B43-47FB-B62B-1D07E7E91B5F}"/>
              </a:ext>
            </a:extLst>
          </p:cNvPr>
          <p:cNvSpPr/>
          <p:nvPr/>
        </p:nvSpPr>
        <p:spPr>
          <a:xfrm>
            <a:off x="3124200" y="1524000"/>
            <a:ext cx="609600" cy="53340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ransition spd="med">
    <p:circl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HAPE002">
            <a:extLst>
              <a:ext uri="{FF2B5EF4-FFF2-40B4-BE49-F238E27FC236}">
                <a16:creationId xmlns:a16="http://schemas.microsoft.com/office/drawing/2014/main" id="{E1BE288D-383E-4B3E-BBC2-FD02031AB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609600"/>
            <a:ext cx="10439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val 9">
            <a:extLst>
              <a:ext uri="{FF2B5EF4-FFF2-40B4-BE49-F238E27FC236}">
                <a16:creationId xmlns:a16="http://schemas.microsoft.com/office/drawing/2014/main" id="{C0CBBFB7-744D-42B5-8A8E-C3B9F5983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0000FF"/>
                </a:solidFill>
                <a:latin typeface="Times New Roman" panose="02020603050405020304" pitchFamily="18" charset="0"/>
              </a:rPr>
              <a:t>3. Tìm những từ em vẫn dùng để xưng hô:</a:t>
            </a:r>
          </a:p>
        </p:txBody>
      </p:sp>
      <p:sp>
        <p:nvSpPr>
          <p:cNvPr id="137221" name="Rectangle 5">
            <a:extLst>
              <a:ext uri="{FF2B5EF4-FFF2-40B4-BE49-F238E27FC236}">
                <a16:creationId xmlns:a16="http://schemas.microsoft.com/office/drawing/2014/main" id="{C45F3A10-B024-431F-A0E6-2B740BCCB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828800"/>
            <a:ext cx="2057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/>
              <a:t>* </a:t>
            </a:r>
            <a:r>
              <a:rPr lang="en-US" altLang="vi-VN" sz="2400">
                <a:latin typeface="Times New Roman" panose="02020603050405020304" pitchFamily="18" charset="0"/>
              </a:rPr>
              <a:t>Với thầy, cô</a:t>
            </a:r>
            <a:r>
              <a:rPr lang="en-US" altLang="vi-VN" sz="1800"/>
              <a:t> </a:t>
            </a:r>
            <a:r>
              <a:rPr lang="en-US" altLang="vi-VN" sz="1400"/>
              <a:t>         </a:t>
            </a:r>
          </a:p>
        </p:txBody>
      </p:sp>
      <p:sp>
        <p:nvSpPr>
          <p:cNvPr id="137223" name="Rectangle 7">
            <a:extLst>
              <a:ext uri="{FF2B5EF4-FFF2-40B4-BE49-F238E27FC236}">
                <a16:creationId xmlns:a16="http://schemas.microsoft.com/office/drawing/2014/main" id="{8658BC5D-1CBD-4551-A341-9CC78E23D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819400"/>
            <a:ext cx="2057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/>
              <a:t>* </a:t>
            </a:r>
            <a:r>
              <a:rPr lang="en-US" altLang="vi-VN" sz="2400">
                <a:latin typeface="Times New Roman" panose="02020603050405020304" pitchFamily="18" charset="0"/>
              </a:rPr>
              <a:t>Với bố, mẹ</a:t>
            </a:r>
            <a:r>
              <a:rPr lang="en-US" altLang="vi-VN" sz="1400">
                <a:latin typeface="Times New Roman" panose="02020603050405020304" pitchFamily="18" charset="0"/>
              </a:rPr>
              <a:t>             </a:t>
            </a:r>
          </a:p>
        </p:txBody>
      </p:sp>
      <p:sp>
        <p:nvSpPr>
          <p:cNvPr id="137224" name="Rectangle 8">
            <a:extLst>
              <a:ext uri="{FF2B5EF4-FFF2-40B4-BE49-F238E27FC236}">
                <a16:creationId xmlns:a16="http://schemas.microsoft.com/office/drawing/2014/main" id="{42DF6EE4-9F71-4C65-A622-1D56C35B6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886200"/>
            <a:ext cx="2057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/>
              <a:t>* </a:t>
            </a:r>
            <a:r>
              <a:rPr lang="en-US" altLang="vi-VN" sz="2400">
                <a:latin typeface="Times New Roman" panose="02020603050405020304" pitchFamily="18" charset="0"/>
              </a:rPr>
              <a:t>Với anh, chị</a:t>
            </a:r>
            <a:r>
              <a:rPr lang="en-US" altLang="vi-VN" sz="1800">
                <a:latin typeface="Times New Roman" panose="02020603050405020304" pitchFamily="18" charset="0"/>
              </a:rPr>
              <a:t>   </a:t>
            </a:r>
            <a:r>
              <a:rPr lang="en-US" altLang="vi-VN" sz="1400">
                <a:latin typeface="Times New Roman" panose="02020603050405020304" pitchFamily="18" charset="0"/>
              </a:rPr>
              <a:t>           </a:t>
            </a:r>
          </a:p>
        </p:txBody>
      </p:sp>
      <p:sp>
        <p:nvSpPr>
          <p:cNvPr id="137225" name="Rectangle 9">
            <a:extLst>
              <a:ext uri="{FF2B5EF4-FFF2-40B4-BE49-F238E27FC236}">
                <a16:creationId xmlns:a16="http://schemas.microsoft.com/office/drawing/2014/main" id="{C64585E3-B478-417E-A722-0099ECC38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791200"/>
            <a:ext cx="2057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/>
              <a:t>* </a:t>
            </a:r>
            <a:r>
              <a:rPr lang="en-US" altLang="vi-VN" sz="2400">
                <a:latin typeface="Times New Roman" panose="02020603050405020304" pitchFamily="18" charset="0"/>
              </a:rPr>
              <a:t>Với bạn bè</a:t>
            </a:r>
            <a:r>
              <a:rPr lang="en-US" altLang="vi-VN" sz="1400"/>
              <a:t>             </a:t>
            </a:r>
          </a:p>
        </p:txBody>
      </p:sp>
      <p:sp>
        <p:nvSpPr>
          <p:cNvPr id="137229" name="Rectangle 13">
            <a:extLst>
              <a:ext uri="{FF2B5EF4-FFF2-40B4-BE49-F238E27FC236}">
                <a16:creationId xmlns:a16="http://schemas.microsoft.com/office/drawing/2014/main" id="{DE5A8194-6C85-4906-A313-84C29B3EF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953000"/>
            <a:ext cx="2057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400"/>
              <a:t> </a:t>
            </a:r>
            <a:r>
              <a:rPr lang="en-US" altLang="vi-VN" sz="2400">
                <a:latin typeface="Times New Roman" panose="02020603050405020304" pitchFamily="18" charset="0"/>
              </a:rPr>
              <a:t>Với em</a:t>
            </a:r>
          </a:p>
        </p:txBody>
      </p:sp>
      <p:grpSp>
        <p:nvGrpSpPr>
          <p:cNvPr id="137249" name="Group 33">
            <a:extLst>
              <a:ext uri="{FF2B5EF4-FFF2-40B4-BE49-F238E27FC236}">
                <a16:creationId xmlns:a16="http://schemas.microsoft.com/office/drawing/2014/main" id="{57F169EA-D5C6-4EF1-9A97-66C39E1336D6}"/>
              </a:ext>
            </a:extLst>
          </p:cNvPr>
          <p:cNvGrpSpPr>
            <a:grpSpLocks/>
          </p:cNvGrpSpPr>
          <p:nvPr/>
        </p:nvGrpSpPr>
        <p:grpSpPr bwMode="auto">
          <a:xfrm>
            <a:off x="3767139" y="1828800"/>
            <a:ext cx="6829425" cy="4876800"/>
            <a:chOff x="1413" y="1152"/>
            <a:chExt cx="4302" cy="3072"/>
          </a:xfrm>
        </p:grpSpPr>
        <p:sp>
          <p:nvSpPr>
            <p:cNvPr id="11287" name="Rectangle 6">
              <a:extLst>
                <a:ext uri="{FF2B5EF4-FFF2-40B4-BE49-F238E27FC236}">
                  <a16:creationId xmlns:a16="http://schemas.microsoft.com/office/drawing/2014/main" id="{66FBBCE6-B36D-495B-9B04-E57A1962C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1152"/>
              <a:ext cx="2112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1800">
                  <a:latin typeface="Times New Roman" panose="02020603050405020304" pitchFamily="18" charset="0"/>
                </a:rPr>
                <a:t> </a:t>
              </a:r>
              <a:endParaRPr lang="en-US" altLang="vi-VN" sz="1400">
                <a:latin typeface="Times New Roman" panose="02020603050405020304" pitchFamily="18" charset="0"/>
              </a:endParaRPr>
            </a:p>
          </p:txBody>
        </p:sp>
        <p:sp>
          <p:nvSpPr>
            <p:cNvPr id="11288" name="Rectangle 10">
              <a:extLst>
                <a:ext uri="{FF2B5EF4-FFF2-40B4-BE49-F238E27FC236}">
                  <a16:creationId xmlns:a16="http://schemas.microsoft.com/office/drawing/2014/main" id="{249AE775-FA0D-4275-95B3-1F3B59118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1776"/>
              <a:ext cx="2112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1400">
                <a:latin typeface="Times New Roman" panose="02020603050405020304" pitchFamily="18" charset="0"/>
              </a:endParaRPr>
            </a:p>
          </p:txBody>
        </p:sp>
        <p:sp>
          <p:nvSpPr>
            <p:cNvPr id="11289" name="Rectangle 11">
              <a:extLst>
                <a:ext uri="{FF2B5EF4-FFF2-40B4-BE49-F238E27FC236}">
                  <a16:creationId xmlns:a16="http://schemas.microsoft.com/office/drawing/2014/main" id="{142B6F92-00CF-417C-9C1F-7E2D333E7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448"/>
              <a:ext cx="2112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1400">
                <a:latin typeface="Times New Roman" panose="02020603050405020304" pitchFamily="18" charset="0"/>
              </a:endParaRPr>
            </a:p>
          </p:txBody>
        </p:sp>
        <p:sp>
          <p:nvSpPr>
            <p:cNvPr id="11290" name="Rectangle 12">
              <a:extLst>
                <a:ext uri="{FF2B5EF4-FFF2-40B4-BE49-F238E27FC236}">
                  <a16:creationId xmlns:a16="http://schemas.microsoft.com/office/drawing/2014/main" id="{0CFC5734-24EC-44C6-9A60-411BF2509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3648"/>
              <a:ext cx="2112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1800">
                  <a:latin typeface="Times New Roman" panose="02020603050405020304" pitchFamily="18" charset="0"/>
                </a:rPr>
                <a:t> </a:t>
              </a:r>
              <a:endParaRPr lang="en-US" altLang="vi-VN" sz="1400">
                <a:latin typeface="Times New Roman" panose="02020603050405020304" pitchFamily="18" charset="0"/>
              </a:endParaRPr>
            </a:p>
          </p:txBody>
        </p:sp>
        <p:sp>
          <p:nvSpPr>
            <p:cNvPr id="11291" name="Rectangle 14">
              <a:extLst>
                <a:ext uri="{FF2B5EF4-FFF2-40B4-BE49-F238E27FC236}">
                  <a16:creationId xmlns:a16="http://schemas.microsoft.com/office/drawing/2014/main" id="{E2A81F5F-D9F4-4F43-83B2-2EBC244BC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3120"/>
              <a:ext cx="211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400">
                <a:latin typeface="Times New Roman" panose="02020603050405020304" pitchFamily="18" charset="0"/>
              </a:endParaRPr>
            </a:p>
          </p:txBody>
        </p:sp>
        <p:sp>
          <p:nvSpPr>
            <p:cNvPr id="11292" name="Rectangle 15">
              <a:extLst>
                <a:ext uri="{FF2B5EF4-FFF2-40B4-BE49-F238E27FC236}">
                  <a16:creationId xmlns:a16="http://schemas.microsoft.com/office/drawing/2014/main" id="{3015EA3C-B59B-4C9F-B4FD-8FC5CBED3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1152"/>
              <a:ext cx="2112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1800">
                  <a:latin typeface="Times New Roman" panose="02020603050405020304" pitchFamily="18" charset="0"/>
                </a:rPr>
                <a:t> </a:t>
              </a:r>
              <a:r>
                <a:rPr lang="en-US" altLang="vi-VN" sz="1400">
                  <a:latin typeface="Times New Roman" panose="02020603050405020304" pitchFamily="18" charset="0"/>
                </a:rPr>
                <a:t>           </a:t>
              </a:r>
            </a:p>
          </p:txBody>
        </p:sp>
        <p:sp>
          <p:nvSpPr>
            <p:cNvPr id="11293" name="Rectangle 16">
              <a:extLst>
                <a:ext uri="{FF2B5EF4-FFF2-40B4-BE49-F238E27FC236}">
                  <a16:creationId xmlns:a16="http://schemas.microsoft.com/office/drawing/2014/main" id="{5FBC7C02-639C-47FC-8B97-50286CDC2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1776"/>
              <a:ext cx="2112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1400">
                <a:latin typeface="Times New Roman" panose="02020603050405020304" pitchFamily="18" charset="0"/>
              </a:endParaRPr>
            </a:p>
          </p:txBody>
        </p:sp>
        <p:sp>
          <p:nvSpPr>
            <p:cNvPr id="11294" name="Rectangle 17">
              <a:extLst>
                <a:ext uri="{FF2B5EF4-FFF2-40B4-BE49-F238E27FC236}">
                  <a16:creationId xmlns:a16="http://schemas.microsoft.com/office/drawing/2014/main" id="{30614FE5-0F27-4496-847A-91CC71F8A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2448"/>
              <a:ext cx="2112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1400">
                <a:latin typeface="Times New Roman" panose="02020603050405020304" pitchFamily="18" charset="0"/>
              </a:endParaRPr>
            </a:p>
          </p:txBody>
        </p:sp>
        <p:sp>
          <p:nvSpPr>
            <p:cNvPr id="11295" name="Rectangle 18">
              <a:extLst>
                <a:ext uri="{FF2B5EF4-FFF2-40B4-BE49-F238E27FC236}">
                  <a16:creationId xmlns:a16="http://schemas.microsoft.com/office/drawing/2014/main" id="{8CBF3C9A-B116-46F7-85C4-7099621C4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3648"/>
              <a:ext cx="2112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1800">
                  <a:latin typeface="Times New Roman" panose="02020603050405020304" pitchFamily="18" charset="0"/>
                </a:rPr>
                <a:t> </a:t>
              </a:r>
              <a:endParaRPr lang="en-US" altLang="vi-VN" sz="1400">
                <a:latin typeface="Times New Roman" panose="02020603050405020304" pitchFamily="18" charset="0"/>
              </a:endParaRPr>
            </a:p>
          </p:txBody>
        </p:sp>
        <p:sp>
          <p:nvSpPr>
            <p:cNvPr id="11296" name="Rectangle 19">
              <a:extLst>
                <a:ext uri="{FF2B5EF4-FFF2-40B4-BE49-F238E27FC236}">
                  <a16:creationId xmlns:a16="http://schemas.microsoft.com/office/drawing/2014/main" id="{524B4215-4778-497E-AAFF-D02BE083A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3120"/>
              <a:ext cx="211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1274" name="Rectangle 20">
            <a:extLst>
              <a:ext uri="{FF2B5EF4-FFF2-40B4-BE49-F238E27FC236}">
                <a16:creationId xmlns:a16="http://schemas.microsoft.com/office/drawing/2014/main" id="{0C8D8F18-C106-4231-884C-78D21C05B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38200"/>
            <a:ext cx="2057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FF3300"/>
                </a:solidFill>
                <a:latin typeface="Times New Roman" panose="02020603050405020304" pitchFamily="18" charset="0"/>
              </a:rPr>
              <a:t>Đối tượng</a:t>
            </a:r>
            <a:endParaRPr lang="en-US" altLang="vi-VN" sz="1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5" name="Rectangle 21">
            <a:extLst>
              <a:ext uri="{FF2B5EF4-FFF2-40B4-BE49-F238E27FC236}">
                <a16:creationId xmlns:a16="http://schemas.microsoft.com/office/drawing/2014/main" id="{04B7F64A-FC10-47C6-8467-F6A5FA439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138" y="838200"/>
            <a:ext cx="3352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>
                <a:solidFill>
                  <a:srgbClr val="FF33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1400">
                <a:solidFill>
                  <a:srgbClr val="FF3300"/>
                </a:solidFill>
                <a:latin typeface="Times New Roman" panose="02020603050405020304" pitchFamily="18" charset="0"/>
              </a:rPr>
              <a:t>            </a:t>
            </a:r>
          </a:p>
        </p:txBody>
      </p:sp>
      <p:sp>
        <p:nvSpPr>
          <p:cNvPr id="11276" name="Rectangle 22">
            <a:extLst>
              <a:ext uri="{FF2B5EF4-FFF2-40B4-BE49-F238E27FC236}">
                <a16:creationId xmlns:a16="http://schemas.microsoft.com/office/drawing/2014/main" id="{C31FB4B8-0C17-404A-A412-C3D9177AC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763" y="838200"/>
            <a:ext cx="3352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>
                <a:solidFill>
                  <a:srgbClr val="FF3300"/>
                </a:solidFill>
                <a:latin typeface="Times New Roman" panose="02020603050405020304" pitchFamily="18" charset="0"/>
              </a:rPr>
              <a:t>Tự xưng</a:t>
            </a:r>
            <a:r>
              <a:rPr lang="en-US" altLang="vi-VN" sz="1400">
                <a:solidFill>
                  <a:srgbClr val="FF3300"/>
                </a:solidFill>
                <a:latin typeface="Times New Roman" panose="02020603050405020304" pitchFamily="18" charset="0"/>
              </a:rPr>
              <a:t>            </a:t>
            </a:r>
          </a:p>
        </p:txBody>
      </p:sp>
      <p:sp>
        <p:nvSpPr>
          <p:cNvPr id="137239" name="Rectangle 23">
            <a:extLst>
              <a:ext uri="{FF2B5EF4-FFF2-40B4-BE49-F238E27FC236}">
                <a16:creationId xmlns:a16="http://schemas.microsoft.com/office/drawing/2014/main" id="{9F158098-EA88-4471-8C50-EBA63A904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828800"/>
            <a:ext cx="3352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800">
                <a:latin typeface="Times New Roman" panose="02020603050405020304" pitchFamily="18" charset="0"/>
              </a:rPr>
              <a:t> </a:t>
            </a:r>
            <a:r>
              <a:rPr lang="en-US" altLang="vi-VN" sz="2400">
                <a:latin typeface="Times New Roman" panose="02020603050405020304" pitchFamily="18" charset="0"/>
              </a:rPr>
              <a:t>xưng là em, con</a:t>
            </a:r>
            <a:r>
              <a:rPr lang="en-US" altLang="vi-VN" sz="1400">
                <a:latin typeface="Times New Roman" panose="02020603050405020304" pitchFamily="18" charset="0"/>
              </a:rPr>
              <a:t>            </a:t>
            </a:r>
          </a:p>
        </p:txBody>
      </p:sp>
      <p:sp>
        <p:nvSpPr>
          <p:cNvPr id="137240" name="Rectangle 24">
            <a:extLst>
              <a:ext uri="{FF2B5EF4-FFF2-40B4-BE49-F238E27FC236}">
                <a16:creationId xmlns:a16="http://schemas.microsoft.com/office/drawing/2014/main" id="{03E68E18-1B7A-4562-9E54-0EB7EBD3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819400"/>
            <a:ext cx="3352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xưng là con</a:t>
            </a:r>
            <a:r>
              <a:rPr lang="en-US" altLang="vi-VN" sz="1400">
                <a:latin typeface="Times New Roman" panose="02020603050405020304" pitchFamily="18" charset="0"/>
              </a:rPr>
              <a:t>             </a:t>
            </a:r>
          </a:p>
        </p:txBody>
      </p:sp>
      <p:sp>
        <p:nvSpPr>
          <p:cNvPr id="137241" name="Rectangle 25">
            <a:extLst>
              <a:ext uri="{FF2B5EF4-FFF2-40B4-BE49-F238E27FC236}">
                <a16:creationId xmlns:a16="http://schemas.microsoft.com/office/drawing/2014/main" id="{802F8A30-EE7F-486F-BEBC-835BD677B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886200"/>
            <a:ext cx="3352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800">
                <a:latin typeface="Times New Roman" panose="02020603050405020304" pitchFamily="18" charset="0"/>
              </a:rPr>
              <a:t> </a:t>
            </a:r>
            <a:r>
              <a:rPr lang="en-US" altLang="vi-VN" sz="2400">
                <a:latin typeface="Times New Roman" panose="02020603050405020304" pitchFamily="18" charset="0"/>
              </a:rPr>
              <a:t>xưng là em </a:t>
            </a:r>
            <a:r>
              <a:rPr lang="en-US" altLang="vi-VN" sz="1400">
                <a:latin typeface="Times New Roman" panose="02020603050405020304" pitchFamily="18" charset="0"/>
              </a:rPr>
              <a:t>            </a:t>
            </a:r>
          </a:p>
        </p:txBody>
      </p:sp>
      <p:sp>
        <p:nvSpPr>
          <p:cNvPr id="137242" name="Rectangle 26">
            <a:extLst>
              <a:ext uri="{FF2B5EF4-FFF2-40B4-BE49-F238E27FC236}">
                <a16:creationId xmlns:a16="http://schemas.microsoft.com/office/drawing/2014/main" id="{EAF0BF59-6770-42E9-A096-AA2DDA526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791200"/>
            <a:ext cx="3352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800">
                <a:latin typeface="Times New Roman" panose="02020603050405020304" pitchFamily="18" charset="0"/>
              </a:rPr>
              <a:t> </a:t>
            </a:r>
            <a:r>
              <a:rPr lang="en-US" altLang="vi-VN" sz="2400">
                <a:latin typeface="Times New Roman" panose="02020603050405020304" pitchFamily="18" charset="0"/>
              </a:rPr>
              <a:t>xưng là tôi, tớ, mình, …</a:t>
            </a:r>
            <a:r>
              <a:rPr lang="en-US" altLang="vi-VN" sz="140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137243" name="Rectangle 27">
            <a:extLst>
              <a:ext uri="{FF2B5EF4-FFF2-40B4-BE49-F238E27FC236}">
                <a16:creationId xmlns:a16="http://schemas.microsoft.com/office/drawing/2014/main" id="{F80C9A37-7A05-4FF4-A8A9-8EC2C90E0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953000"/>
            <a:ext cx="3352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xưng là anh (chị)</a:t>
            </a:r>
          </a:p>
        </p:txBody>
      </p:sp>
      <p:sp>
        <p:nvSpPr>
          <p:cNvPr id="137244" name="Rectangle 28">
            <a:extLst>
              <a:ext uri="{FF2B5EF4-FFF2-40B4-BE49-F238E27FC236}">
                <a16:creationId xmlns:a16="http://schemas.microsoft.com/office/drawing/2014/main" id="{D5200EE0-E909-486C-BDE5-126483482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75" y="1828800"/>
            <a:ext cx="3352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800">
                <a:latin typeface="Times New Roman" panose="02020603050405020304" pitchFamily="18" charset="0"/>
              </a:rPr>
              <a:t> </a:t>
            </a:r>
            <a:r>
              <a:rPr lang="en-US" altLang="vi-VN" sz="2400">
                <a:latin typeface="Times New Roman" panose="02020603050405020304" pitchFamily="18" charset="0"/>
              </a:rPr>
              <a:t>thầy, cô</a:t>
            </a:r>
            <a:r>
              <a:rPr lang="en-US" altLang="vi-VN" sz="1400">
                <a:latin typeface="Times New Roman" panose="02020603050405020304" pitchFamily="18" charset="0"/>
              </a:rPr>
              <a:t>           </a:t>
            </a:r>
          </a:p>
        </p:txBody>
      </p:sp>
      <p:sp>
        <p:nvSpPr>
          <p:cNvPr id="137245" name="Rectangle 29">
            <a:extLst>
              <a:ext uri="{FF2B5EF4-FFF2-40B4-BE49-F238E27FC236}">
                <a16:creationId xmlns:a16="http://schemas.microsoft.com/office/drawing/2014/main" id="{B27446C5-7AF5-4F13-9130-DC1F61A87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75" y="2819400"/>
            <a:ext cx="3352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bố, ba, cha, thầy, tía,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mẹ, má, u, bầm, …</a:t>
            </a:r>
            <a:r>
              <a:rPr lang="en-US" altLang="vi-VN" sz="1400">
                <a:latin typeface="Times New Roman" panose="02020603050405020304" pitchFamily="18" charset="0"/>
              </a:rPr>
              <a:t>             </a:t>
            </a:r>
          </a:p>
        </p:txBody>
      </p:sp>
      <p:sp>
        <p:nvSpPr>
          <p:cNvPr id="137246" name="Rectangle 30">
            <a:extLst>
              <a:ext uri="{FF2B5EF4-FFF2-40B4-BE49-F238E27FC236}">
                <a16:creationId xmlns:a16="http://schemas.microsoft.com/office/drawing/2014/main" id="{5D424F26-1C8D-43D6-BFF7-AD7E1BAC6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75" y="3886200"/>
            <a:ext cx="3352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800">
                <a:latin typeface="Times New Roman" panose="02020603050405020304" pitchFamily="18" charset="0"/>
              </a:rPr>
              <a:t> </a:t>
            </a:r>
            <a:r>
              <a:rPr lang="en-US" altLang="vi-VN" sz="2400">
                <a:latin typeface="Times New Roman" panose="02020603050405020304" pitchFamily="18" charset="0"/>
              </a:rPr>
              <a:t>anh, chị </a:t>
            </a:r>
            <a:r>
              <a:rPr lang="en-US" altLang="vi-VN" sz="1400">
                <a:latin typeface="Times New Roman" panose="02020603050405020304" pitchFamily="18" charset="0"/>
              </a:rPr>
              <a:t>            </a:t>
            </a:r>
          </a:p>
        </p:txBody>
      </p:sp>
      <p:sp>
        <p:nvSpPr>
          <p:cNvPr id="137247" name="Rectangle 31">
            <a:extLst>
              <a:ext uri="{FF2B5EF4-FFF2-40B4-BE49-F238E27FC236}">
                <a16:creationId xmlns:a16="http://schemas.microsoft.com/office/drawing/2014/main" id="{9539C015-D367-4802-B5A7-4498E11E0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75" y="5791200"/>
            <a:ext cx="3352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800">
                <a:latin typeface="Times New Roman" panose="02020603050405020304" pitchFamily="18" charset="0"/>
              </a:rPr>
              <a:t> </a:t>
            </a:r>
            <a:r>
              <a:rPr lang="en-US" altLang="vi-VN" sz="2400">
                <a:latin typeface="Times New Roman" panose="02020603050405020304" pitchFamily="18" charset="0"/>
              </a:rPr>
              <a:t>bạn, cậu, đằng ấy, …</a:t>
            </a:r>
            <a:r>
              <a:rPr lang="en-US" altLang="vi-VN" sz="140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137248" name="Rectangle 32">
            <a:extLst>
              <a:ext uri="{FF2B5EF4-FFF2-40B4-BE49-F238E27FC236}">
                <a16:creationId xmlns:a16="http://schemas.microsoft.com/office/drawing/2014/main" id="{AE30B530-2335-4B34-9CA8-FA5C1F941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75" y="4953000"/>
            <a:ext cx="3352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3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3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3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3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3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13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13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13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13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13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/>
      <p:bldP spid="137223" grpId="0" animBg="1"/>
      <p:bldP spid="137224" grpId="0" animBg="1"/>
      <p:bldP spid="137225" grpId="0" animBg="1"/>
      <p:bldP spid="137229" grpId="0" animBg="1"/>
      <p:bldP spid="137239" grpId="0" animBg="1"/>
      <p:bldP spid="137240" grpId="0" animBg="1"/>
      <p:bldP spid="137241" grpId="0" animBg="1"/>
      <p:bldP spid="137242" grpId="0" animBg="1"/>
      <p:bldP spid="137243" grpId="0" animBg="1"/>
      <p:bldP spid="137244" grpId="0" animBg="1"/>
      <p:bldP spid="137245" grpId="0" animBg="1"/>
      <p:bldP spid="137246" grpId="0" animBg="1"/>
      <p:bldP spid="137247" grpId="0" animBg="1"/>
      <p:bldP spid="1372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HAPE002">
            <a:extLst>
              <a:ext uri="{FF2B5EF4-FFF2-40B4-BE49-F238E27FC236}">
                <a16:creationId xmlns:a16="http://schemas.microsoft.com/office/drawing/2014/main" id="{1B86EE3C-E8DB-417E-91E0-25385109F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533400"/>
            <a:ext cx="102108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7">
            <a:extLst>
              <a:ext uri="{FF2B5EF4-FFF2-40B4-BE49-F238E27FC236}">
                <a16:creationId xmlns:a16="http://schemas.microsoft.com/office/drawing/2014/main" id="{92E5D241-23DA-4927-B026-DA3B48E37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654" y="0"/>
            <a:ext cx="1994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>
                <a:solidFill>
                  <a:srgbClr val="FF0000"/>
                </a:solidFill>
                <a:latin typeface="Times New Roman" panose="02020603050405020304" pitchFamily="18" charset="0"/>
              </a:rPr>
              <a:t> Ghi nhớ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7CB5B49-875A-419E-9C61-DD8525E26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838200"/>
            <a:ext cx="86106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</a:rPr>
              <a:t>1. Đại từ xưng hô là từ được người nói dùng để tự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</a:rPr>
              <a:t> chỉ mình hay chỉ người khác khi giao tiếp: </a:t>
            </a:r>
            <a:r>
              <a:rPr lang="en-US" altLang="vi-VN">
                <a:solidFill>
                  <a:srgbClr val="FF3300"/>
                </a:solidFill>
                <a:latin typeface="Times New Roman" panose="02020603050405020304" pitchFamily="18" charset="0"/>
              </a:rPr>
              <a:t>tôi,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3300"/>
                </a:solidFill>
                <a:latin typeface="Times New Roman" panose="02020603050405020304" pitchFamily="18" charset="0"/>
              </a:rPr>
              <a:t>chúng tôi; mày, chúng mày; nó, chúng nó, ....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33CF43E1-C6DA-4BC0-8476-8A92FEB83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590800"/>
            <a:ext cx="8610600" cy="205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800">
                <a:latin typeface="Times New Roman" panose="02020603050405020304" pitchFamily="18" charset="0"/>
              </a:rPr>
              <a:t>  </a:t>
            </a:r>
            <a:r>
              <a:rPr lang="en-US" altLang="vi-VN">
                <a:latin typeface="Times New Roman" panose="02020603050405020304" pitchFamily="18" charset="0"/>
              </a:rPr>
              <a:t>2. Bên cạnh các từ nói trên , người Việt Nam còn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</a:rPr>
              <a:t>Dùng nhiều danh từ chỉ người làm đại từ xưng hô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</a:rPr>
              <a:t>Để thể hiện rõ thứ bậc, tuổi tác, giới tính: </a:t>
            </a:r>
            <a:r>
              <a:rPr lang="en-US" altLang="vi-VN">
                <a:solidFill>
                  <a:srgbClr val="FF3300"/>
                </a:solidFill>
                <a:latin typeface="Times New Roman" panose="02020603050405020304" pitchFamily="18" charset="0"/>
              </a:rPr>
              <a:t>ông, bà,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3300"/>
                </a:solidFill>
                <a:latin typeface="Times New Roman" panose="02020603050405020304" pitchFamily="18" charset="0"/>
              </a:rPr>
              <a:t>anh, chị, em, cháu, thầy, bạn, …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532D2EF2-9503-41BC-85F1-96484DD26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876800"/>
            <a:ext cx="86106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</a:rPr>
              <a:t>3. Khi xưng hô, cần chú ý chọn từ cho lịch sự, thể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</a:rPr>
              <a:t>Hiện đúng mối quan hệ giữa mình với người nghe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latin typeface="Times New Roman" panose="02020603050405020304" pitchFamily="18" charset="0"/>
              </a:rPr>
              <a:t>Và người được nhắc tới.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>
            <a:extLst>
              <a:ext uri="{FF2B5EF4-FFF2-40B4-BE49-F238E27FC236}">
                <a16:creationId xmlns:a16="http://schemas.microsoft.com/office/drawing/2014/main" id="{F3431E80-EEA3-42D0-8105-628E9A01E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915400" y="433273"/>
            <a:ext cx="1371600" cy="12344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897364E7-6A51-4A8C-A961-BE6CD37E7C1B}"/>
              </a:ext>
            </a:extLst>
          </p:cNvPr>
          <p:cNvSpPr/>
          <p:nvPr/>
        </p:nvSpPr>
        <p:spPr>
          <a:xfrm>
            <a:off x="4610100" y="633413"/>
            <a:ext cx="3467100" cy="966787"/>
          </a:xfrm>
          <a:prstGeom prst="cloudCallout">
            <a:avLst>
              <a:gd name="adj1" fmla="val -90111"/>
              <a:gd name="adj2" fmla="val 1793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i="1" dirty="0">
                <a:solidFill>
                  <a:srgbClr val="0000FF"/>
                </a:solidFill>
              </a:rPr>
              <a:t>- </a:t>
            </a:r>
            <a:r>
              <a:rPr lang="en-US" sz="2800" i="1" dirty="0" err="1">
                <a:solidFill>
                  <a:srgbClr val="0000FF"/>
                </a:solidFill>
              </a:rPr>
              <a:t>Chào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err="1">
                <a:solidFill>
                  <a:srgbClr val="0000FF"/>
                </a:solidFill>
              </a:rPr>
              <a:t>bác</a:t>
            </a:r>
            <a:r>
              <a:rPr lang="en-US" sz="2800" i="1" dirty="0">
                <a:solidFill>
                  <a:srgbClr val="0000FF"/>
                </a:solidFill>
              </a:rPr>
              <a:t> !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235BC55-3FCD-442F-87FA-5F6EB206D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584" t="13765"/>
          <a:stretch/>
        </p:blipFill>
        <p:spPr bwMode="auto">
          <a:xfrm>
            <a:off x="8915400" y="2109675"/>
            <a:ext cx="1371600" cy="12712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7F30B9B-7E54-4023-BCD1-8AEF1927B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9792" t="12450"/>
          <a:stretch/>
        </p:blipFill>
        <p:spPr bwMode="auto">
          <a:xfrm>
            <a:off x="8915400" y="3787064"/>
            <a:ext cx="1371600" cy="12944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343B8287-38D8-4107-87C8-AB32C3F7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915401" y="5481976"/>
            <a:ext cx="1371600" cy="10712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73F81332-67DB-43DF-A459-E9020B109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52400"/>
            <a:ext cx="609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Chim gặp bác chào mào: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28BB9D9A-C474-4C0A-9FB3-470350F3D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09725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Chim gặp cô sơn ca: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D30BAC07-4754-41B7-BD66-542880992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209925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Chim gặp anh chích chòe: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61DC3D8C-9BA6-47DA-9DF1-A0EB603A5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810125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Chim gặp chị sáo nâu:</a:t>
            </a:r>
          </a:p>
        </p:txBody>
      </p:sp>
      <p:sp>
        <p:nvSpPr>
          <p:cNvPr id="21" name="Cloud Callout 20">
            <a:extLst>
              <a:ext uri="{FF2B5EF4-FFF2-40B4-BE49-F238E27FC236}">
                <a16:creationId xmlns:a16="http://schemas.microsoft.com/office/drawing/2014/main" id="{A2051967-DC6C-48B5-B7E7-FAC4C0E6CAAF}"/>
              </a:ext>
            </a:extLst>
          </p:cNvPr>
          <p:cNvSpPr/>
          <p:nvPr/>
        </p:nvSpPr>
        <p:spPr>
          <a:xfrm>
            <a:off x="4610100" y="2157413"/>
            <a:ext cx="3467100" cy="966787"/>
          </a:xfrm>
          <a:prstGeom prst="cloudCallout">
            <a:avLst>
              <a:gd name="adj1" fmla="val -79855"/>
              <a:gd name="adj2" fmla="val 3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i="1" dirty="0">
                <a:solidFill>
                  <a:srgbClr val="0000FF"/>
                </a:solidFill>
              </a:rPr>
              <a:t>- </a:t>
            </a:r>
            <a:r>
              <a:rPr lang="en-US" sz="2800" i="1" dirty="0" err="1">
                <a:solidFill>
                  <a:srgbClr val="0000FF"/>
                </a:solidFill>
              </a:rPr>
              <a:t>Chào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err="1">
                <a:solidFill>
                  <a:srgbClr val="0000FF"/>
                </a:solidFill>
              </a:rPr>
              <a:t>cô</a:t>
            </a:r>
            <a:r>
              <a:rPr lang="en-US" sz="2800" i="1" dirty="0">
                <a:solidFill>
                  <a:srgbClr val="0000FF"/>
                </a:solidFill>
              </a:rPr>
              <a:t> !</a:t>
            </a:r>
          </a:p>
        </p:txBody>
      </p:sp>
      <p:sp>
        <p:nvSpPr>
          <p:cNvPr id="22" name="Cloud Callout 21">
            <a:extLst>
              <a:ext uri="{FF2B5EF4-FFF2-40B4-BE49-F238E27FC236}">
                <a16:creationId xmlns:a16="http://schemas.microsoft.com/office/drawing/2014/main" id="{E5AE7715-9323-422C-864E-ED612405E17E}"/>
              </a:ext>
            </a:extLst>
          </p:cNvPr>
          <p:cNvSpPr/>
          <p:nvPr/>
        </p:nvSpPr>
        <p:spPr>
          <a:xfrm>
            <a:off x="4762500" y="3833813"/>
            <a:ext cx="3467100" cy="966787"/>
          </a:xfrm>
          <a:prstGeom prst="cloudCallout">
            <a:avLst>
              <a:gd name="adj1" fmla="val -67034"/>
              <a:gd name="adj2" fmla="val -84515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i="1" dirty="0">
                <a:solidFill>
                  <a:srgbClr val="0000FF"/>
                </a:solidFill>
              </a:rPr>
              <a:t>- </a:t>
            </a:r>
            <a:r>
              <a:rPr lang="en-US" sz="2800" i="1" dirty="0" err="1">
                <a:solidFill>
                  <a:srgbClr val="0000FF"/>
                </a:solidFill>
              </a:rPr>
              <a:t>Chào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err="1">
                <a:solidFill>
                  <a:srgbClr val="0000FF"/>
                </a:solidFill>
              </a:rPr>
              <a:t>anh</a:t>
            </a:r>
            <a:r>
              <a:rPr lang="en-US" sz="2800" i="1" dirty="0">
                <a:solidFill>
                  <a:srgbClr val="0000FF"/>
                </a:solidFill>
              </a:rPr>
              <a:t> !</a:t>
            </a:r>
          </a:p>
        </p:txBody>
      </p:sp>
      <p:sp>
        <p:nvSpPr>
          <p:cNvPr id="23" name="Cloud Callout 22">
            <a:extLst>
              <a:ext uri="{FF2B5EF4-FFF2-40B4-BE49-F238E27FC236}">
                <a16:creationId xmlns:a16="http://schemas.microsoft.com/office/drawing/2014/main" id="{80417825-6867-43F0-A0ED-40D60CD615D4}"/>
              </a:ext>
            </a:extLst>
          </p:cNvPr>
          <p:cNvSpPr/>
          <p:nvPr/>
        </p:nvSpPr>
        <p:spPr>
          <a:xfrm>
            <a:off x="4762500" y="5357813"/>
            <a:ext cx="3467100" cy="966787"/>
          </a:xfrm>
          <a:prstGeom prst="cloudCallout">
            <a:avLst>
              <a:gd name="adj1" fmla="val -68133"/>
              <a:gd name="adj2" fmla="val -190849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i="1" dirty="0">
                <a:solidFill>
                  <a:srgbClr val="0000FF"/>
                </a:solidFill>
              </a:rPr>
              <a:t>- </a:t>
            </a:r>
            <a:r>
              <a:rPr lang="en-US" sz="2800" i="1" dirty="0" err="1">
                <a:solidFill>
                  <a:srgbClr val="0000FF"/>
                </a:solidFill>
              </a:rPr>
              <a:t>Chào</a:t>
            </a:r>
            <a:r>
              <a:rPr lang="en-US" sz="2800" i="1" dirty="0">
                <a:solidFill>
                  <a:srgbClr val="0000FF"/>
                </a:solidFill>
              </a:rPr>
              <a:t> </a:t>
            </a:r>
            <a:r>
              <a:rPr lang="en-US" sz="2800" i="1" dirty="0" err="1">
                <a:solidFill>
                  <a:srgbClr val="0000FF"/>
                </a:solidFill>
              </a:rPr>
              <a:t>chị</a:t>
            </a:r>
            <a:r>
              <a:rPr lang="en-US" sz="2800" i="1" dirty="0">
                <a:solidFill>
                  <a:srgbClr val="0000FF"/>
                </a:solidFill>
              </a:rPr>
              <a:t> !</a:t>
            </a:r>
          </a:p>
        </p:txBody>
      </p:sp>
      <p:pic>
        <p:nvPicPr>
          <p:cNvPr id="24" name="Picture 2" descr="C:\Users\hunglk\Documents\HỘI GIẢNG 20.11\Chim vành khuyên\Chim vành khuyên.jpg">
            <a:hlinkClick r:id="rId6" action="ppaction://hlinkfile"/>
            <a:extLst>
              <a:ext uri="{FF2B5EF4-FFF2-40B4-BE49-F238E27FC236}">
                <a16:creationId xmlns:a16="http://schemas.microsoft.com/office/drawing/2014/main" id="{2AA421ED-D526-4C16-A2C4-F027277D3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4092" y="2438401"/>
            <a:ext cx="2503109" cy="19958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D13D17-24A3-4A03-9C08-64D0A1F60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725" y="4316413"/>
            <a:ext cx="1447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</a:rPr>
              <a:t>Chim vành khuyên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3D1F2A-19A4-4BE4-AD0B-BB0E029EFB61}"/>
              </a:ext>
            </a:extLst>
          </p:cNvPr>
          <p:cNvCxnSpPr/>
          <p:nvPr/>
        </p:nvCxnSpPr>
        <p:spPr>
          <a:xfrm>
            <a:off x="6400800" y="1295400"/>
            <a:ext cx="6667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4A2A04-6459-41A1-9CA7-9C4E627C34AA}"/>
              </a:ext>
            </a:extLst>
          </p:cNvPr>
          <p:cNvCxnSpPr/>
          <p:nvPr/>
        </p:nvCxnSpPr>
        <p:spPr>
          <a:xfrm>
            <a:off x="6524625" y="2819400"/>
            <a:ext cx="3333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5D8E0C-DC26-464E-BB6F-2FF0E9CCB04B}"/>
              </a:ext>
            </a:extLst>
          </p:cNvPr>
          <p:cNvCxnSpPr/>
          <p:nvPr/>
        </p:nvCxnSpPr>
        <p:spPr>
          <a:xfrm>
            <a:off x="6553200" y="4495800"/>
            <a:ext cx="6667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475129-2788-4601-9337-0D63E16F3108}"/>
              </a:ext>
            </a:extLst>
          </p:cNvPr>
          <p:cNvCxnSpPr/>
          <p:nvPr/>
        </p:nvCxnSpPr>
        <p:spPr>
          <a:xfrm>
            <a:off x="6623050" y="6018213"/>
            <a:ext cx="4635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>
            <a:extLst>
              <a:ext uri="{FF2B5EF4-FFF2-40B4-BE49-F238E27FC236}">
                <a16:creationId xmlns:a16="http://schemas.microsoft.com/office/drawing/2014/main" id="{3C14DC09-1922-4399-AEB4-40F4836FC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869">
            <a:off x="1851025" y="-985838"/>
            <a:ext cx="8369300" cy="73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圆角 13">
            <a:extLst>
              <a:ext uri="{FF2B5EF4-FFF2-40B4-BE49-F238E27FC236}">
                <a16:creationId xmlns:a16="http://schemas.microsoft.com/office/drawing/2014/main" id="{2BBCDBB5-EA55-49F6-887C-A396248BAA42}"/>
              </a:ext>
            </a:extLst>
          </p:cNvPr>
          <p:cNvSpPr/>
          <p:nvPr/>
        </p:nvSpPr>
        <p:spPr>
          <a:xfrm>
            <a:off x="3070225" y="2108200"/>
            <a:ext cx="5873750" cy="987425"/>
          </a:xfrm>
          <a:prstGeom prst="roundRect">
            <a:avLst/>
          </a:prstGeom>
          <a:solidFill>
            <a:srgbClr val="B7C986">
              <a:alpha val="84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/>
          </a:p>
        </p:txBody>
      </p:sp>
      <p:grpSp>
        <p:nvGrpSpPr>
          <p:cNvPr id="3076" name="组合 3">
            <a:extLst>
              <a:ext uri="{FF2B5EF4-FFF2-40B4-BE49-F238E27FC236}">
                <a16:creationId xmlns:a16="http://schemas.microsoft.com/office/drawing/2014/main" id="{A07838F5-F0F6-483E-AAFA-B8472C009A69}"/>
              </a:ext>
            </a:extLst>
          </p:cNvPr>
          <p:cNvGrpSpPr>
            <a:grpSpLocks/>
          </p:cNvGrpSpPr>
          <p:nvPr/>
        </p:nvGrpSpPr>
        <p:grpSpPr bwMode="auto">
          <a:xfrm>
            <a:off x="2489200" y="4056063"/>
            <a:ext cx="7010400" cy="2844800"/>
            <a:chOff x="2178296" y="3110568"/>
            <a:chExt cx="8289199" cy="3834581"/>
          </a:xfrm>
        </p:grpSpPr>
        <p:pic>
          <p:nvPicPr>
            <p:cNvPr id="3080" name="图片 4">
              <a:extLst>
                <a:ext uri="{FF2B5EF4-FFF2-40B4-BE49-F238E27FC236}">
                  <a16:creationId xmlns:a16="http://schemas.microsoft.com/office/drawing/2014/main" id="{69B9E033-42F8-4041-B3E9-F31B8AC61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296" y="3110568"/>
              <a:ext cx="1600551" cy="378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图片 5">
              <a:extLst>
                <a:ext uri="{FF2B5EF4-FFF2-40B4-BE49-F238E27FC236}">
                  <a16:creationId xmlns:a16="http://schemas.microsoft.com/office/drawing/2014/main" id="{B1E51F0D-EFF0-4BEA-A0DC-856197584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887" y="4828067"/>
              <a:ext cx="2108662" cy="209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图片 6">
              <a:extLst>
                <a:ext uri="{FF2B5EF4-FFF2-40B4-BE49-F238E27FC236}">
                  <a16:creationId xmlns:a16="http://schemas.microsoft.com/office/drawing/2014/main" id="{4E16D732-97D8-4711-8729-49D833E71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545" y="4747508"/>
              <a:ext cx="1524334" cy="2197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图片 7">
              <a:extLst>
                <a:ext uri="{FF2B5EF4-FFF2-40B4-BE49-F238E27FC236}">
                  <a16:creationId xmlns:a16="http://schemas.microsoft.com/office/drawing/2014/main" id="{2FE6A730-71E4-45A8-B852-F05CA9E5E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9105" y="4533318"/>
              <a:ext cx="1778390" cy="2362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文本框 26">
            <a:extLst>
              <a:ext uri="{FF2B5EF4-FFF2-40B4-BE49-F238E27FC236}">
                <a16:creationId xmlns:a16="http://schemas.microsoft.com/office/drawing/2014/main" id="{AAB230AC-14DE-40CD-B48B-E5C5D82DD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417" y="2109043"/>
            <a:ext cx="520631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sz="6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KHỞI ĐỘNG</a:t>
            </a:r>
            <a:endParaRPr lang="zh-CN" altLang="en-US" sz="6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Cambria" panose="02040503050406030204" pitchFamily="18" charset="0"/>
              <a:ea typeface="Microsoft YaHei UI" panose="020B0503020204020204" pitchFamily="34" charset="-122"/>
              <a:sym typeface="+mn-ea"/>
            </a:endParaRPr>
          </a:p>
        </p:txBody>
      </p:sp>
      <p:pic>
        <p:nvPicPr>
          <p:cNvPr id="3078" name="图片 20">
            <a:extLst>
              <a:ext uri="{FF2B5EF4-FFF2-40B4-BE49-F238E27FC236}">
                <a16:creationId xmlns:a16="http://schemas.microsoft.com/office/drawing/2014/main" id="{B768A988-9278-432E-818B-ECB5B8EFF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" y="20053"/>
            <a:ext cx="205898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14">
            <a:extLst>
              <a:ext uri="{FF2B5EF4-FFF2-40B4-BE49-F238E27FC236}">
                <a16:creationId xmlns:a16="http://schemas.microsoft.com/office/drawing/2014/main" id="{09FFA5CC-0E03-4BE3-8B6D-0E5250E9F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0">
            <a:off x="9232900" y="4056063"/>
            <a:ext cx="26955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70" name="WordArt 114">
            <a:extLst>
              <a:ext uri="{FF2B5EF4-FFF2-40B4-BE49-F238E27FC236}">
                <a16:creationId xmlns:a16="http://schemas.microsoft.com/office/drawing/2014/main" id="{C870B08C-FFE0-42BD-96A4-535896EB81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228600"/>
            <a:ext cx="2667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3315" name="Text Box 123">
            <a:extLst>
              <a:ext uri="{FF2B5EF4-FFF2-40B4-BE49-F238E27FC236}">
                <a16:creationId xmlns:a16="http://schemas.microsoft.com/office/drawing/2014/main" id="{3CFC9BDD-88F6-4177-9CF2-9DD3C400D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6096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3316" name="Text Box 143">
            <a:extLst>
              <a:ext uri="{FF2B5EF4-FFF2-40B4-BE49-F238E27FC236}">
                <a16:creationId xmlns:a16="http://schemas.microsoft.com/office/drawing/2014/main" id="{6DCFA87A-F176-4178-A13E-83F62559A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25" y="1143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3317" name="Text Box 148">
            <a:extLst>
              <a:ext uri="{FF2B5EF4-FFF2-40B4-BE49-F238E27FC236}">
                <a16:creationId xmlns:a16="http://schemas.microsoft.com/office/drawing/2014/main" id="{24DB4EE6-5226-43B3-9A95-CDB53AF13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2025" y="2968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3318" name="Text Box 150">
            <a:extLst>
              <a:ext uri="{FF2B5EF4-FFF2-40B4-BE49-F238E27FC236}">
                <a16:creationId xmlns:a16="http://schemas.microsoft.com/office/drawing/2014/main" id="{115C91E2-781C-4D38-A216-99093D8CA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7650" y="1905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vi-VN" altLang="vi-VN" sz="24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9" name="Text Box 158">
            <a:extLst>
              <a:ext uri="{FF2B5EF4-FFF2-40B4-BE49-F238E27FC236}">
                <a16:creationId xmlns:a16="http://schemas.microsoft.com/office/drawing/2014/main" id="{7DA667A4-A258-4877-B185-185797230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943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2400">
              <a:solidFill>
                <a:srgbClr val="66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20" name="Rectangle 179">
            <a:extLst>
              <a:ext uri="{FF2B5EF4-FFF2-40B4-BE49-F238E27FC236}">
                <a16:creationId xmlns:a16="http://schemas.microsoft.com/office/drawing/2014/main" id="{2C918004-5899-4C0D-93F0-30A8BB38E4F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315200" y="1752601"/>
            <a:ext cx="2895600" cy="43735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vi-VN" sz="1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vi-VN" sz="1400"/>
          </a:p>
        </p:txBody>
      </p:sp>
      <p:sp>
        <p:nvSpPr>
          <p:cNvPr id="45348" name="Text Box 292">
            <a:extLst>
              <a:ext uri="{FF2B5EF4-FFF2-40B4-BE49-F238E27FC236}">
                <a16:creationId xmlns:a16="http://schemas.microsoft.com/office/drawing/2014/main" id="{45058227-4F59-46FC-96D4-E89C9BB99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800100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5400" i="1">
                <a:solidFill>
                  <a:srgbClr val="990000"/>
                </a:solidFill>
                <a:latin typeface="Times New Roman" panose="02020603050405020304" pitchFamily="18" charset="0"/>
              </a:rPr>
              <a:t>1. Tìm các đại từ xưng hô và nhận xét về thái độ, tình cảm của nhân vật khi dùng mỗi đại từ trong đoạn văn sau :</a:t>
            </a:r>
          </a:p>
        </p:txBody>
      </p:sp>
      <p:sp>
        <p:nvSpPr>
          <p:cNvPr id="45351" name="Line 295">
            <a:extLst>
              <a:ext uri="{FF2B5EF4-FFF2-40B4-BE49-F238E27FC236}">
                <a16:creationId xmlns:a16="http://schemas.microsoft.com/office/drawing/2014/main" id="{6D1B98AA-81E5-43B0-8660-2C9F55D6A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1600200"/>
            <a:ext cx="4114800" cy="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352" name="Line 296">
            <a:extLst>
              <a:ext uri="{FF2B5EF4-FFF2-40B4-BE49-F238E27FC236}">
                <a16:creationId xmlns:a16="http://schemas.microsoft.com/office/drawing/2014/main" id="{80A41A31-5034-4BC8-A6C1-0D30C6D1D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362200"/>
            <a:ext cx="52578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353" name="Line 297">
            <a:extLst>
              <a:ext uri="{FF2B5EF4-FFF2-40B4-BE49-F238E27FC236}">
                <a16:creationId xmlns:a16="http://schemas.microsoft.com/office/drawing/2014/main" id="{5576002C-DA4D-474D-AA5A-3188E1012D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3200400"/>
            <a:ext cx="22860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354" name="Line 298">
            <a:extLst>
              <a:ext uri="{FF2B5EF4-FFF2-40B4-BE49-F238E27FC236}">
                <a16:creationId xmlns:a16="http://schemas.microsoft.com/office/drawing/2014/main" id="{ACA96912-EFD8-41A7-BB1F-A284729EAE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2362200"/>
            <a:ext cx="22860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367" name="WordArt 311">
            <a:extLst>
              <a:ext uri="{FF2B5EF4-FFF2-40B4-BE49-F238E27FC236}">
                <a16:creationId xmlns:a16="http://schemas.microsoft.com/office/drawing/2014/main" id="{EB826399-29FE-40D5-94B9-17FCEF6AB5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4724400"/>
            <a:ext cx="4572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(Học sinh đọc SGK)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1">
            <a:extLst>
              <a:ext uri="{FF2B5EF4-FFF2-40B4-BE49-F238E27FC236}">
                <a16:creationId xmlns:a16="http://schemas.microsoft.com/office/drawing/2014/main" id="{2A5B25EE-37A6-4A76-A0B2-19C1AA4FE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1744663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149514" name="Picture 10" descr="126818705_89c69864e6">
            <a:extLst>
              <a:ext uri="{FF2B5EF4-FFF2-40B4-BE49-F238E27FC236}">
                <a16:creationId xmlns:a16="http://schemas.microsoft.com/office/drawing/2014/main" id="{58D08CBB-3408-462C-ABBD-5A46ED22B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1" r="53000"/>
          <a:stretch>
            <a:fillRect/>
          </a:stretch>
        </p:blipFill>
        <p:spPr bwMode="auto">
          <a:xfrm>
            <a:off x="1552575" y="2438400"/>
            <a:ext cx="4343400" cy="44196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5" name="Picture 11" descr="126818705_89c69864e6">
            <a:extLst>
              <a:ext uri="{FF2B5EF4-FFF2-40B4-BE49-F238E27FC236}">
                <a16:creationId xmlns:a16="http://schemas.microsoft.com/office/drawing/2014/main" id="{807DD211-D8FF-487F-BAD4-3BD95CB2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0" t="29100" b="2771"/>
          <a:stretch>
            <a:fillRect/>
          </a:stretch>
        </p:blipFill>
        <p:spPr bwMode="auto">
          <a:xfrm>
            <a:off x="5915025" y="2438400"/>
            <a:ext cx="4724400" cy="4419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8725" name="Group 5">
            <a:extLst>
              <a:ext uri="{FF2B5EF4-FFF2-40B4-BE49-F238E27FC236}">
                <a16:creationId xmlns:a16="http://schemas.microsoft.com/office/drawing/2014/main" id="{B6F57A65-4133-4AB1-9AF9-A3E6A29A3911}"/>
              </a:ext>
            </a:extLst>
          </p:cNvPr>
          <p:cNvGrpSpPr>
            <a:grpSpLocks/>
          </p:cNvGrpSpPr>
          <p:nvPr/>
        </p:nvGrpSpPr>
        <p:grpSpPr bwMode="auto">
          <a:xfrm>
            <a:off x="1647825" y="76200"/>
            <a:ext cx="4572000" cy="1828800"/>
            <a:chOff x="48" y="96"/>
            <a:chExt cx="2880" cy="1152"/>
          </a:xfrm>
        </p:grpSpPr>
        <p:sp>
          <p:nvSpPr>
            <p:cNvPr id="14356" name="AutoShape 6">
              <a:extLst>
                <a:ext uri="{FF2B5EF4-FFF2-40B4-BE49-F238E27FC236}">
                  <a16:creationId xmlns:a16="http://schemas.microsoft.com/office/drawing/2014/main" id="{3B88C7F0-C558-4892-94DC-C62A17DE6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96"/>
              <a:ext cx="2880" cy="1152"/>
            </a:xfrm>
            <a:prstGeom prst="wedgeRoundRectCallout">
              <a:avLst>
                <a:gd name="adj1" fmla="val 29968"/>
                <a:gd name="adj2" fmla="val 123440"/>
                <a:gd name="adj3" fmla="val 16667"/>
              </a:avLst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400"/>
            </a:p>
          </p:txBody>
        </p:sp>
        <p:sp>
          <p:nvSpPr>
            <p:cNvPr id="14357" name="Rectangle 7">
              <a:extLst>
                <a:ext uri="{FF2B5EF4-FFF2-40B4-BE49-F238E27FC236}">
                  <a16:creationId xmlns:a16="http://schemas.microsoft.com/office/drawing/2014/main" id="{5C3EE0B3-0F36-49D8-A3AA-4F2C1BB31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104"/>
              <a:ext cx="273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/>
                <a:t>- Anh đừng giễu  tôi!  Anh với   tôi  thử chạy thi coi ai hơn!</a:t>
              </a:r>
            </a:p>
          </p:txBody>
        </p:sp>
      </p:grpSp>
      <p:grpSp>
        <p:nvGrpSpPr>
          <p:cNvPr id="158728" name="Group 8">
            <a:extLst>
              <a:ext uri="{FF2B5EF4-FFF2-40B4-BE49-F238E27FC236}">
                <a16:creationId xmlns:a16="http://schemas.microsoft.com/office/drawing/2014/main" id="{078574B2-55DB-425A-BE37-5A4F47DEE9AB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0"/>
            <a:ext cx="4343400" cy="2286000"/>
            <a:chOff x="3120" y="0"/>
            <a:chExt cx="2592" cy="1440"/>
          </a:xfrm>
        </p:grpSpPr>
        <p:sp>
          <p:nvSpPr>
            <p:cNvPr id="14354" name="AutoShape 9">
              <a:extLst>
                <a:ext uri="{FF2B5EF4-FFF2-40B4-BE49-F238E27FC236}">
                  <a16:creationId xmlns:a16="http://schemas.microsoft.com/office/drawing/2014/main" id="{DA1EC22E-9DEF-4C65-A4ED-A844C80CF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0"/>
              <a:ext cx="2592" cy="1440"/>
            </a:xfrm>
            <a:prstGeom prst="wedgeRoundRectCallout">
              <a:avLst>
                <a:gd name="adj1" fmla="val -2315"/>
                <a:gd name="adj2" fmla="val 91319"/>
                <a:gd name="adj3" fmla="val 16667"/>
              </a:avLst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400"/>
            </a:p>
          </p:txBody>
        </p:sp>
        <p:sp>
          <p:nvSpPr>
            <p:cNvPr id="14355" name="Text Box 10">
              <a:extLst>
                <a:ext uri="{FF2B5EF4-FFF2-40B4-BE49-F238E27FC236}">
                  <a16:creationId xmlns:a16="http://schemas.microsoft.com/office/drawing/2014/main" id="{8DFFD75D-8A2E-4E03-9CAA-11D0AC6D2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0"/>
              <a:ext cx="2448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/>
                <a:t>- </a:t>
              </a:r>
              <a:r>
                <a:rPr lang="en-US" altLang="vi-VN" sz="3600"/>
                <a:t>Đã gọi là chậm như rùa  mà cũng đòi tập chạy à!</a:t>
              </a:r>
              <a:endParaRPr lang="en-US" altLang="vi-VN" sz="6600"/>
            </a:p>
          </p:txBody>
        </p:sp>
      </p:grpSp>
      <p:grpSp>
        <p:nvGrpSpPr>
          <p:cNvPr id="158731" name="Group 11">
            <a:extLst>
              <a:ext uri="{FF2B5EF4-FFF2-40B4-BE49-F238E27FC236}">
                <a16:creationId xmlns:a16="http://schemas.microsoft.com/office/drawing/2014/main" id="{11661840-916F-4052-876E-6CAF3FB320E9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0"/>
            <a:ext cx="4343400" cy="2286000"/>
            <a:chOff x="3120" y="0"/>
            <a:chExt cx="2592" cy="1440"/>
          </a:xfrm>
        </p:grpSpPr>
        <p:sp>
          <p:nvSpPr>
            <p:cNvPr id="14352" name="AutoShape 12">
              <a:extLst>
                <a:ext uri="{FF2B5EF4-FFF2-40B4-BE49-F238E27FC236}">
                  <a16:creationId xmlns:a16="http://schemas.microsoft.com/office/drawing/2014/main" id="{6DFB9E7F-E93F-4CC0-AB12-7137E098A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0"/>
              <a:ext cx="2592" cy="1440"/>
            </a:xfrm>
            <a:prstGeom prst="wedgeRoundRectCallout">
              <a:avLst>
                <a:gd name="adj1" fmla="val -2315"/>
                <a:gd name="adj2" fmla="val 91319"/>
                <a:gd name="adj3" fmla="val 16667"/>
              </a:avLst>
            </a:prstGeom>
            <a:solidFill>
              <a:srgbClr val="FFFF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400"/>
            </a:p>
          </p:txBody>
        </p:sp>
        <p:sp>
          <p:nvSpPr>
            <p:cNvPr id="14353" name="Text Box 13">
              <a:extLst>
                <a:ext uri="{FF2B5EF4-FFF2-40B4-BE49-F238E27FC236}">
                  <a16:creationId xmlns:a16="http://schemas.microsoft.com/office/drawing/2014/main" id="{5A75C043-E4E9-4BC6-ADBB-853D14191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0"/>
              <a:ext cx="2448" cy="1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>
                  <a:solidFill>
                    <a:srgbClr val="000099"/>
                  </a:solidFill>
                </a:rPr>
                <a:t>- Rùa mà dám chạy thi với thỏ sao? Ta chấp chú em  một nửa đường đó.</a:t>
              </a:r>
            </a:p>
          </p:txBody>
        </p:sp>
      </p:grpSp>
      <p:sp>
        <p:nvSpPr>
          <p:cNvPr id="158734" name="Text Box 14">
            <a:extLst>
              <a:ext uri="{FF2B5EF4-FFF2-40B4-BE49-F238E27FC236}">
                <a16:creationId xmlns:a16="http://schemas.microsoft.com/office/drawing/2014/main" id="{509C66C5-9DE4-429E-A2E1-F761ED62E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90489"/>
            <a:ext cx="121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</a:rPr>
              <a:t>Anh</a:t>
            </a:r>
          </a:p>
        </p:txBody>
      </p:sp>
      <p:sp>
        <p:nvSpPr>
          <p:cNvPr id="158735" name="Text Box 15">
            <a:extLst>
              <a:ext uri="{FF2B5EF4-FFF2-40B4-BE49-F238E27FC236}">
                <a16:creationId xmlns:a16="http://schemas.microsoft.com/office/drawing/2014/main" id="{B8A0120F-77FC-48F3-A568-C1326AD3B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0489"/>
            <a:ext cx="205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</a:rPr>
              <a:t>tôi</a:t>
            </a:r>
          </a:p>
        </p:txBody>
      </p:sp>
      <p:sp>
        <p:nvSpPr>
          <p:cNvPr id="158736" name="Text Box 16">
            <a:extLst>
              <a:ext uri="{FF2B5EF4-FFF2-40B4-BE49-F238E27FC236}">
                <a16:creationId xmlns:a16="http://schemas.microsoft.com/office/drawing/2014/main" id="{4759A3EC-24B3-474F-8520-2D9994002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138" y="577850"/>
            <a:ext cx="2057401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</a:rPr>
              <a:t>Anh</a:t>
            </a:r>
          </a:p>
        </p:txBody>
      </p:sp>
      <p:sp>
        <p:nvSpPr>
          <p:cNvPr id="158737" name="Text Box 17">
            <a:extLst>
              <a:ext uri="{FF2B5EF4-FFF2-40B4-BE49-F238E27FC236}">
                <a16:creationId xmlns:a16="http://schemas.microsoft.com/office/drawing/2014/main" id="{6414B029-9D24-45F5-9857-5A68565E8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577850"/>
            <a:ext cx="205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</a:rPr>
              <a:t>tôi</a:t>
            </a:r>
          </a:p>
        </p:txBody>
      </p:sp>
      <p:sp>
        <p:nvSpPr>
          <p:cNvPr id="158738" name="Text Box 18">
            <a:extLst>
              <a:ext uri="{FF2B5EF4-FFF2-40B4-BE49-F238E27FC236}">
                <a16:creationId xmlns:a16="http://schemas.microsoft.com/office/drawing/2014/main" id="{D039BA55-5B3F-4B2B-9382-30BB9C44B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825" y="487364"/>
            <a:ext cx="838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</a:rPr>
              <a:t>Ta</a:t>
            </a:r>
          </a:p>
        </p:txBody>
      </p:sp>
      <p:sp>
        <p:nvSpPr>
          <p:cNvPr id="158739" name="Text Box 19">
            <a:extLst>
              <a:ext uri="{FF2B5EF4-FFF2-40B4-BE49-F238E27FC236}">
                <a16:creationId xmlns:a16="http://schemas.microsoft.com/office/drawing/2014/main" id="{42281BA2-E1C5-4DA0-829C-F383B74D0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025" y="976314"/>
            <a:ext cx="1981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</a:rPr>
              <a:t>chú em</a:t>
            </a:r>
          </a:p>
        </p:txBody>
      </p:sp>
      <p:sp>
        <p:nvSpPr>
          <p:cNvPr id="46130" name="Text Box 50">
            <a:extLst>
              <a:ext uri="{FF2B5EF4-FFF2-40B4-BE49-F238E27FC236}">
                <a16:creationId xmlns:a16="http://schemas.microsoft.com/office/drawing/2014/main" id="{C3B6DD2F-8914-43AB-8748-5D4806635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484814"/>
            <a:ext cx="4724400" cy="13731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Thỏ xưng là </a:t>
            </a:r>
            <a:r>
              <a:rPr lang="en-US" altLang="vi-V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vi-VN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gọi rùa là </a:t>
            </a:r>
            <a:r>
              <a:rPr lang="en-US" altLang="vi-V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em</a:t>
            </a:r>
            <a:r>
              <a:rPr lang="en-US" altLang="vi-VN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Thái độ của thỏ: kiêu căng, coi thường rùa</a:t>
            </a:r>
            <a:r>
              <a:rPr lang="en-US" altLang="vi-VN" sz="280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6133" name="Text Box 53">
            <a:extLst>
              <a:ext uri="{FF2B5EF4-FFF2-40B4-BE49-F238E27FC236}">
                <a16:creationId xmlns:a16="http://schemas.microsoft.com/office/drawing/2014/main" id="{4E27467C-000F-4EFD-B69C-CC7A1CD41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484814"/>
            <a:ext cx="4343400" cy="13731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Rùa xưng là </a:t>
            </a:r>
            <a:r>
              <a:rPr lang="en-US" altLang="vi-V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gọi thỏ là </a:t>
            </a:r>
            <a:r>
              <a:rPr lang="en-US" altLang="vi-V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Thái độ của rùa: tự trọng, lịch sự với thỏ.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5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5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8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8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8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8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15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4" grpId="0"/>
      <p:bldP spid="158735" grpId="0"/>
      <p:bldP spid="158736" grpId="0"/>
      <p:bldP spid="158737" grpId="0"/>
      <p:bldP spid="158738" grpId="0"/>
      <p:bldP spid="158739" grpId="0"/>
      <p:bldP spid="46130" grpId="0" animBg="1"/>
      <p:bldP spid="461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tải xuống (1)">
            <a:extLst>
              <a:ext uri="{FF2B5EF4-FFF2-40B4-BE49-F238E27FC236}">
                <a16:creationId xmlns:a16="http://schemas.microsoft.com/office/drawing/2014/main" id="{EE994535-E43C-4569-9442-8C40FE62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338"/>
            <a:ext cx="6096000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WordArt 3">
            <a:extLst>
              <a:ext uri="{FF2B5EF4-FFF2-40B4-BE49-F238E27FC236}">
                <a16:creationId xmlns:a16="http://schemas.microsoft.com/office/drawing/2014/main" id="{6D61A00F-D3B7-47DA-A65A-352ED8328F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1295400"/>
            <a:ext cx="845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.......... cho ......... mượn quyển sách?</a:t>
            </a:r>
            <a:endParaRPr lang="en-US" sz="36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8964" name="WordArt 4">
            <a:extLst>
              <a:ext uri="{FF2B5EF4-FFF2-40B4-BE49-F238E27FC236}">
                <a16:creationId xmlns:a16="http://schemas.microsoft.com/office/drawing/2014/main" id="{D029C6D0-4F1A-4D0E-BC09-11230D2AAA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3733800"/>
            <a:ext cx="8382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........... cảm ơn .............!</a:t>
            </a:r>
            <a:endParaRPr lang="en-US" sz="36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8965" name="WordArt 5">
            <a:extLst>
              <a:ext uri="{FF2B5EF4-FFF2-40B4-BE49-F238E27FC236}">
                <a16:creationId xmlns:a16="http://schemas.microsoft.com/office/drawing/2014/main" id="{1998EAAB-EAE8-4A1B-B6D2-6100B6CBF0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2590800"/>
            <a:ext cx="8001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.......... mời .............. ăn cơm.</a:t>
            </a:r>
            <a:endParaRPr lang="en-US" sz="36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8966" name="WordArt 6">
            <a:extLst>
              <a:ext uri="{FF2B5EF4-FFF2-40B4-BE49-F238E27FC236}">
                <a16:creationId xmlns:a16="http://schemas.microsoft.com/office/drawing/2014/main" id="{23CA6E06-235C-4F2E-85A3-6D6B06E2AA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0"/>
            <a:ext cx="8382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Trò chơi: Chọn đại từ xưng hô lịch sự thích hợp vào chỗ chấm?</a:t>
            </a:r>
            <a:endParaRPr lang="en-US" sz="36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8967" name="WordArt 7">
            <a:extLst>
              <a:ext uri="{FF2B5EF4-FFF2-40B4-BE49-F238E27FC236}">
                <a16:creationId xmlns:a16="http://schemas.microsoft.com/office/drawing/2014/main" id="{479183E1-F1F5-4D3F-BE75-40D05379A4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5029200"/>
            <a:ext cx="8763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........... xin  ...............vào  lớp ạ. </a:t>
            </a:r>
          </a:p>
        </p:txBody>
      </p:sp>
      <p:sp>
        <p:nvSpPr>
          <p:cNvPr id="168968" name="WordArt 8">
            <a:extLst>
              <a:ext uri="{FF2B5EF4-FFF2-40B4-BE49-F238E27FC236}">
                <a16:creationId xmlns:a16="http://schemas.microsoft.com/office/drawing/2014/main" id="{3865AFA1-6E8C-4659-B72A-1BC051B77E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1524000"/>
            <a:ext cx="1371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Cậu</a:t>
            </a:r>
          </a:p>
        </p:txBody>
      </p:sp>
      <p:sp>
        <p:nvSpPr>
          <p:cNvPr id="168969" name="WordArt 9">
            <a:extLst>
              <a:ext uri="{FF2B5EF4-FFF2-40B4-BE49-F238E27FC236}">
                <a16:creationId xmlns:a16="http://schemas.microsoft.com/office/drawing/2014/main" id="{0E9AE780-91C0-497F-8345-05B1988463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1524000"/>
            <a:ext cx="1066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Tớ</a:t>
            </a:r>
          </a:p>
        </p:txBody>
      </p:sp>
      <p:sp>
        <p:nvSpPr>
          <p:cNvPr id="168970" name="WordArt 10">
            <a:extLst>
              <a:ext uri="{FF2B5EF4-FFF2-40B4-BE49-F238E27FC236}">
                <a16:creationId xmlns:a16="http://schemas.microsoft.com/office/drawing/2014/main" id="{E436609C-130C-44F2-B379-607114CADB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2590800"/>
            <a:ext cx="1371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168971" name="WordArt 11">
            <a:extLst>
              <a:ext uri="{FF2B5EF4-FFF2-40B4-BE49-F238E27FC236}">
                <a16:creationId xmlns:a16="http://schemas.microsoft.com/office/drawing/2014/main" id="{E92A6296-D1AE-4EC9-805D-A5EB92C6ED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1600" y="2438400"/>
            <a:ext cx="2209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Bố, mẹ</a:t>
            </a:r>
          </a:p>
        </p:txBody>
      </p:sp>
      <p:sp>
        <p:nvSpPr>
          <p:cNvPr id="168972" name="WordArt 12">
            <a:extLst>
              <a:ext uri="{FF2B5EF4-FFF2-40B4-BE49-F238E27FC236}">
                <a16:creationId xmlns:a16="http://schemas.microsoft.com/office/drawing/2014/main" id="{ADDB5DAB-E42D-490E-9F85-1B3E4292BF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3733800"/>
            <a:ext cx="1905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Cháu</a:t>
            </a:r>
          </a:p>
        </p:txBody>
      </p:sp>
      <p:sp>
        <p:nvSpPr>
          <p:cNvPr id="168973" name="WordArt 13">
            <a:extLst>
              <a:ext uri="{FF2B5EF4-FFF2-40B4-BE49-F238E27FC236}">
                <a16:creationId xmlns:a16="http://schemas.microsoft.com/office/drawing/2014/main" id="{4CC2CE57-0D06-48D7-BE1B-B1A626B62D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62800" y="3581400"/>
            <a:ext cx="289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Ông, bà</a:t>
            </a:r>
          </a:p>
        </p:txBody>
      </p:sp>
      <p:sp>
        <p:nvSpPr>
          <p:cNvPr id="168974" name="WordArt 14">
            <a:extLst>
              <a:ext uri="{FF2B5EF4-FFF2-40B4-BE49-F238E27FC236}">
                <a16:creationId xmlns:a16="http://schemas.microsoft.com/office/drawing/2014/main" id="{B63F843B-372F-49E2-8D83-3C698C05E1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5105400"/>
            <a:ext cx="1600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</a:p>
        </p:txBody>
      </p:sp>
      <p:sp>
        <p:nvSpPr>
          <p:cNvPr id="168975" name="WordArt 15">
            <a:extLst>
              <a:ext uri="{FF2B5EF4-FFF2-40B4-BE49-F238E27FC236}">
                <a16:creationId xmlns:a16="http://schemas.microsoft.com/office/drawing/2014/main" id="{751F5BA4-6D1B-4C70-8ED3-9D2A5EF031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4857750"/>
            <a:ext cx="2667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Thầy (cô)</a:t>
            </a:r>
          </a:p>
        </p:txBody>
      </p:sp>
      <p:sp>
        <p:nvSpPr>
          <p:cNvPr id="168976" name="WordArt 16">
            <a:extLst>
              <a:ext uri="{FF2B5EF4-FFF2-40B4-BE49-F238E27FC236}">
                <a16:creationId xmlns:a16="http://schemas.microsoft.com/office/drawing/2014/main" id="{4A3107AA-6E24-4770-9C0D-D1B2D0313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1600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Đằng ấy</a:t>
            </a:r>
          </a:p>
        </p:txBody>
      </p:sp>
      <p:sp>
        <p:nvSpPr>
          <p:cNvPr id="168977" name="WordArt 17">
            <a:extLst>
              <a:ext uri="{FF2B5EF4-FFF2-40B4-BE49-F238E27FC236}">
                <a16:creationId xmlns:a16="http://schemas.microsoft.com/office/drawing/2014/main" id="{4F43CE14-A603-40D7-96D7-A3FFEC05AE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95800" y="1447800"/>
            <a:ext cx="1295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68978" name="WordArt 18">
            <a:extLst>
              <a:ext uri="{FF2B5EF4-FFF2-40B4-BE49-F238E27FC236}">
                <a16:creationId xmlns:a16="http://schemas.microsoft.com/office/drawing/2014/main" id="{C9F9D0B6-A8CB-4E3D-9474-686BDCEFB4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1385888"/>
            <a:ext cx="1600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Bạn</a:t>
            </a:r>
          </a:p>
        </p:txBody>
      </p:sp>
      <p:sp>
        <p:nvSpPr>
          <p:cNvPr id="168979" name="WordArt 19">
            <a:extLst>
              <a:ext uri="{FF2B5EF4-FFF2-40B4-BE49-F238E27FC236}">
                <a16:creationId xmlns:a16="http://schemas.microsoft.com/office/drawing/2014/main" id="{EDC8A5D3-35AD-43FA-B5A6-1FEB77467E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1509713"/>
            <a:ext cx="137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Tớ</a:t>
            </a:r>
          </a:p>
        </p:txBody>
      </p:sp>
      <p:sp>
        <p:nvSpPr>
          <p:cNvPr id="168980" name="WordArt 20">
            <a:extLst>
              <a:ext uri="{FF2B5EF4-FFF2-40B4-BE49-F238E27FC236}">
                <a16:creationId xmlns:a16="http://schemas.microsoft.com/office/drawing/2014/main" id="{5A0D32C0-2D7C-42ED-B7DD-CC4D708909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2590800"/>
            <a:ext cx="1371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</a:p>
        </p:txBody>
      </p:sp>
      <p:sp>
        <p:nvSpPr>
          <p:cNvPr id="168981" name="WordArt 21">
            <a:extLst>
              <a:ext uri="{FF2B5EF4-FFF2-40B4-BE49-F238E27FC236}">
                <a16:creationId xmlns:a16="http://schemas.microsoft.com/office/drawing/2014/main" id="{5B177264-F5B6-49D4-8212-CDB116D892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1600" y="2514600"/>
            <a:ext cx="2209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Anh, Chị</a:t>
            </a:r>
          </a:p>
        </p:txBody>
      </p:sp>
      <p:sp>
        <p:nvSpPr>
          <p:cNvPr id="168982" name="WordArt 22">
            <a:extLst>
              <a:ext uri="{FF2B5EF4-FFF2-40B4-BE49-F238E27FC236}">
                <a16:creationId xmlns:a16="http://schemas.microsoft.com/office/drawing/2014/main" id="{E080D9AD-419A-4F64-8679-A27C4607BA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8763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Để lời nói đảm bảo tính lịch sự, cần lựa chọn </a:t>
            </a:r>
          </a:p>
          <a:p>
            <a:pPr algn="ctr"/>
            <a:r>
              <a:rPr lang="vi-VN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từ xưng hô phù hợp với thứ bậc, tuổi tác, giới tính ...</a:t>
            </a:r>
            <a:endParaRPr lang="en-US" sz="36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5">
            <a:extLst>
              <a:ext uri="{FF2B5EF4-FFF2-40B4-BE49-F238E27FC236}">
                <a16:creationId xmlns:a16="http://schemas.microsoft.com/office/drawing/2014/main" id="{A67A29C8-1E3F-4A63-B41F-9DB7B8938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9067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i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Chọn các đại từ xưng hô </a:t>
            </a:r>
            <a:r>
              <a:rPr lang="en-US" altLang="vi-VN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tôi, nó, chúng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thích hợp với mỗi ô trống:</a:t>
            </a:r>
          </a:p>
        </p:txBody>
      </p:sp>
      <p:sp>
        <p:nvSpPr>
          <p:cNvPr id="16387" name="TextBox 2">
            <a:extLst>
              <a:ext uri="{FF2B5EF4-FFF2-40B4-BE49-F238E27FC236}">
                <a16:creationId xmlns:a16="http://schemas.microsoft.com/office/drawing/2014/main" id="{AC1661BE-D1A7-4300-8DE5-AA71A15D8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614" y="1187450"/>
            <a:ext cx="9069387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Chao  hốt hoảng kể với các bạn: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           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và Tu Hú đang bay dọc một con sông lớn, chợt Tu Hú gọi: “ Kìa, cái trụ chống trời”. </a:t>
            </a:r>
            <a:r>
              <a:rPr lang="en-US" altLang="vi-VN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 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ngước nhìn lên. Trước mắt là những ống thép dọc ngang nối nhau chạy vút tận mây xanh.     </a:t>
            </a:r>
            <a:r>
              <a:rPr lang="en-US" altLang="vi-VN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         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tựa như một cái cầu xe lửa đồ sộ không phải bắc ngang sông, mà dựng đứng trên trời cao.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Thấy vậy, Bồ Các mới à lên một tiếng rồi thong thả nói: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-              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cũng từng bay qua cái trụ đó.                cao hơn tất cả những ống khói, những trụ buồm, cột điện mà                </a:t>
            </a:r>
            <a:r>
              <a:rPr lang="en-US" altLang="vi-VN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thường gặp. Đó là trụ điện cao thế mới được xây dựng.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 Mọi người hiểu rõ sự thực, sung sướng thở phào. Ai nấy cười to vì thấy Bồ Chao đã quá sợ sệt.</a:t>
            </a:r>
          </a:p>
        </p:txBody>
      </p:sp>
      <p:sp>
        <p:nvSpPr>
          <p:cNvPr id="16388" name="Rectangle 16">
            <a:extLst>
              <a:ext uri="{FF2B5EF4-FFF2-40B4-BE49-F238E27FC236}">
                <a16:creationId xmlns:a16="http://schemas.microsoft.com/office/drawing/2014/main" id="{8BAA4F51-E71E-48AD-94A0-28CCD1CD1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1671638"/>
            <a:ext cx="1066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6389" name="Rectangle 17">
            <a:extLst>
              <a:ext uri="{FF2B5EF4-FFF2-40B4-BE49-F238E27FC236}">
                <a16:creationId xmlns:a16="http://schemas.microsoft.com/office/drawing/2014/main" id="{C7ACD5E0-1880-4C48-B28A-ACCE35022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813" y="2133600"/>
            <a:ext cx="10668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6390" name="Rectangle 18">
            <a:extLst>
              <a:ext uri="{FF2B5EF4-FFF2-40B4-BE49-F238E27FC236}">
                <a16:creationId xmlns:a16="http://schemas.microsoft.com/office/drawing/2014/main" id="{8A3C10B5-E04B-4DD5-ADA7-F302A6A88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3043238"/>
            <a:ext cx="1143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6391" name="Rectangle 19">
            <a:extLst>
              <a:ext uri="{FF2B5EF4-FFF2-40B4-BE49-F238E27FC236}">
                <a16:creationId xmlns:a16="http://schemas.microsoft.com/office/drawing/2014/main" id="{9D585BC9-A140-4C1F-8D56-410DD6FFC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419600"/>
            <a:ext cx="1143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6392" name="Rectangle 20">
            <a:extLst>
              <a:ext uri="{FF2B5EF4-FFF2-40B4-BE49-F238E27FC236}">
                <a16:creationId xmlns:a16="http://schemas.microsoft.com/office/drawing/2014/main" id="{D75ADA3E-3D40-4DBF-BDB3-33266544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414838"/>
            <a:ext cx="1143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6393" name="Rectangle 21">
            <a:extLst>
              <a:ext uri="{FF2B5EF4-FFF2-40B4-BE49-F238E27FC236}">
                <a16:creationId xmlns:a16="http://schemas.microsoft.com/office/drawing/2014/main" id="{4DD7A5DC-F505-4088-A87F-96323ABD5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910138"/>
            <a:ext cx="1600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FB0B2996-4AA5-4D25-8C21-2D7EF65D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9" y="299243"/>
            <a:ext cx="12018962" cy="1143001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0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3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E24821D0-2475-4455-ADE8-9C17B79BF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41488"/>
            <a:ext cx="11658600" cy="4525962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400"/>
              <a:t>      </a:t>
            </a:r>
            <a:r>
              <a:rPr lang="en-US" altLang="en-US" sz="2800">
                <a:latin typeface="Cambria" panose="02040503050406030204" pitchFamily="18" charset="0"/>
              </a:rPr>
              <a:t>Bồ Chao hốt hoảng kể với các bạn: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latin typeface="Cambria" panose="02040503050406030204" pitchFamily="18" charset="0"/>
              </a:rPr>
              <a:t>    -         </a:t>
            </a:r>
            <a:r>
              <a:rPr lang="en-US" altLang="en-US" sz="2800" b="1">
                <a:solidFill>
                  <a:srgbClr val="0000FF"/>
                </a:solidFill>
                <a:latin typeface="Cambria" panose="02040503050406030204" pitchFamily="18" charset="0"/>
              </a:rPr>
              <a:t>Tôi</a:t>
            </a:r>
            <a:r>
              <a:rPr lang="en-US" altLang="en-US" sz="2800">
                <a:latin typeface="Cambria" panose="02040503050406030204" pitchFamily="18" charset="0"/>
              </a:rPr>
              <a:t>        và Tu Hú đang bay dọc một con sông lớn, chợt Tu Hú gọi: “Kìa, cái trụ chống trời.”     </a:t>
            </a:r>
            <a:r>
              <a:rPr lang="en-US" altLang="en-US" sz="2800" b="1">
                <a:solidFill>
                  <a:srgbClr val="0000FF"/>
                </a:solidFill>
                <a:latin typeface="Cambria" panose="02040503050406030204" pitchFamily="18" charset="0"/>
              </a:rPr>
              <a:t>Tôi</a:t>
            </a:r>
            <a:r>
              <a:rPr lang="en-US" altLang="en-US" sz="2800">
                <a:latin typeface="Cambria" panose="02040503050406030204" pitchFamily="18" charset="0"/>
              </a:rPr>
              <a:t>          ngước nhìn lên. Trước mắt là những ống thép dọc ngang nối nhau chạy vút tận mây xanh.        </a:t>
            </a:r>
            <a:r>
              <a:rPr lang="en-US" altLang="en-US" sz="2800">
                <a:solidFill>
                  <a:srgbClr val="0000FF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Cambria" panose="02040503050406030204" pitchFamily="18" charset="0"/>
              </a:rPr>
              <a:t>Nó         </a:t>
            </a:r>
            <a:r>
              <a:rPr lang="en-US" altLang="en-US" sz="2800">
                <a:latin typeface="Cambria" panose="02040503050406030204" pitchFamily="18" charset="0"/>
              </a:rPr>
              <a:t>tựa như một cái cầu xe lửa đồ sộ không phải bắc ngang sông, mà dựng đứng trên trời cao.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latin typeface="Cambria" panose="02040503050406030204" pitchFamily="18" charset="0"/>
              </a:rPr>
              <a:t>     Thấy vậy, Bồ Các mới à lên một tiếng rồi thong thả nói: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latin typeface="Cambria" panose="02040503050406030204" pitchFamily="18" charset="0"/>
              </a:rPr>
              <a:t>    -         </a:t>
            </a:r>
            <a:r>
              <a:rPr lang="en-US" altLang="en-US" sz="2800" b="1">
                <a:solidFill>
                  <a:srgbClr val="0000FF"/>
                </a:solidFill>
                <a:latin typeface="Cambria" panose="02040503050406030204" pitchFamily="18" charset="0"/>
              </a:rPr>
              <a:t>Tôi</a:t>
            </a:r>
            <a:r>
              <a:rPr lang="en-US" altLang="en-US" sz="2800">
                <a:latin typeface="Cambria" panose="02040503050406030204" pitchFamily="18" charset="0"/>
              </a:rPr>
              <a:t>        cũng từng bay qua cái trụ đó.     </a:t>
            </a:r>
            <a:r>
              <a:rPr lang="en-US" altLang="en-US" sz="2800" b="1">
                <a:solidFill>
                  <a:srgbClr val="0000FF"/>
                </a:solidFill>
                <a:latin typeface="Cambria" panose="02040503050406030204" pitchFamily="18" charset="0"/>
              </a:rPr>
              <a:t>Nó</a:t>
            </a:r>
            <a:r>
              <a:rPr lang="en-US" altLang="en-US" sz="2800">
                <a:latin typeface="Cambria" panose="02040503050406030204" pitchFamily="18" charset="0"/>
              </a:rPr>
              <a:t>          cao hơn tất cả những ống khói, những trụ buồm, cột điện mà 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Cambria" panose="02040503050406030204" pitchFamily="18" charset="0"/>
              </a:rPr>
              <a:t>chúng ta  </a:t>
            </a:r>
            <a:r>
              <a:rPr lang="en-US" altLang="en-US" sz="2800">
                <a:latin typeface="Cambria" panose="02040503050406030204" pitchFamily="18" charset="0"/>
              </a:rPr>
              <a:t>thường gặp. Đó là trụ điện cao thế mới được xây dựng.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>
                <a:latin typeface="Cambria" panose="02040503050406030204" pitchFamily="18" charset="0"/>
              </a:rPr>
              <a:t>     Mọi người hiểu rõ sự thực, sung sướng thở phào. Ai nấy cười to vì thấy Bồ Chao đã quá sợ sệt.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CE9710-31E7-4434-81E3-6FF2872715BB}"/>
              </a:ext>
            </a:extLst>
          </p:cNvPr>
          <p:cNvSpPr/>
          <p:nvPr/>
        </p:nvSpPr>
        <p:spPr>
          <a:xfrm>
            <a:off x="819150" y="2206626"/>
            <a:ext cx="1752600" cy="312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(1)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25B54C-6213-4F7A-8144-0ED1D0BBC011}"/>
              </a:ext>
            </a:extLst>
          </p:cNvPr>
          <p:cNvSpPr/>
          <p:nvPr/>
        </p:nvSpPr>
        <p:spPr>
          <a:xfrm>
            <a:off x="2900363" y="2539208"/>
            <a:ext cx="1447800" cy="382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48AE4B-E359-4068-8DB7-972997FECC2E}"/>
              </a:ext>
            </a:extLst>
          </p:cNvPr>
          <p:cNvSpPr/>
          <p:nvPr/>
        </p:nvSpPr>
        <p:spPr>
          <a:xfrm>
            <a:off x="5895975" y="2809875"/>
            <a:ext cx="17145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(3)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7F8050-651B-46C8-AA61-99BC99B549B0}"/>
              </a:ext>
            </a:extLst>
          </p:cNvPr>
          <p:cNvSpPr/>
          <p:nvPr/>
        </p:nvSpPr>
        <p:spPr>
          <a:xfrm>
            <a:off x="819150" y="4064001"/>
            <a:ext cx="1638300" cy="434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(4)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36F7EC-4764-48BE-8CCB-8A897E81126F}"/>
              </a:ext>
            </a:extLst>
          </p:cNvPr>
          <p:cNvSpPr/>
          <p:nvPr/>
        </p:nvSpPr>
        <p:spPr>
          <a:xfrm>
            <a:off x="6705600" y="4064001"/>
            <a:ext cx="1428750" cy="434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(5)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87EAAC-DDB1-4CCF-8AE2-17843B72A62B}"/>
              </a:ext>
            </a:extLst>
          </p:cNvPr>
          <p:cNvSpPr/>
          <p:nvPr/>
        </p:nvSpPr>
        <p:spPr>
          <a:xfrm>
            <a:off x="325438" y="4905375"/>
            <a:ext cx="1341437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(6)</a:t>
            </a:r>
          </a:p>
        </p:txBody>
      </p:sp>
      <p:pic>
        <p:nvPicPr>
          <p:cNvPr id="2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8498" y="922156"/>
            <a:ext cx="2283502" cy="1284470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A80196A-2BE6-4735-BEB3-C7C420101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763"/>
            <a:ext cx="5032375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2EA1C43D-FADD-49F7-BA7C-5BC22058E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300" y="351072"/>
            <a:ext cx="32766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Nhiệm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vụ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1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: Con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hãy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xây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dựng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một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đoạn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hội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thoại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ngắn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sử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dụng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các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đại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từ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xưng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hô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chỉ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nói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nghe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được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nhắc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tới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61E5869D-11FA-49E1-B490-E59800B33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-533400"/>
            <a:ext cx="6238875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69F4655C-B0D7-43B7-9D81-46209C683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537" y="508416"/>
            <a:ext cx="3581400" cy="5078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Nhiệm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vụ</a:t>
            </a:r>
            <a:r>
              <a:rPr lang="en-US" alt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2: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Gạch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dưới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các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đại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từ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đoạn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văn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nhận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xét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độ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tình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cảm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nhân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vật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khi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dùng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mỗi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đại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từ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trong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đoạn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hội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thoại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ngắn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đó</a:t>
            </a:r>
            <a:r>
              <a:rPr lang="en-US" altLang="en-US" sz="3600" i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4967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C6F8C20-6F4A-43F5-91CD-E64A3A02A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1905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21E59A9E-C4E3-4E0B-A43B-4A2D96EDA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685800"/>
            <a:ext cx="5372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">
            <a:extLst>
              <a:ext uri="{FF2B5EF4-FFF2-40B4-BE49-F238E27FC236}">
                <a16:creationId xmlns:a16="http://schemas.microsoft.com/office/drawing/2014/main" id="{CCEA6CEF-64B9-4547-9E8D-DC84C3B9A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236663"/>
            <a:ext cx="619125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0C929992-4B39-4400-A315-B1C7D4E294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5775" y="4495800"/>
            <a:ext cx="2730500" cy="15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7" name="AutoShape 17">
            <a:extLst>
              <a:ext uri="{FF2B5EF4-FFF2-40B4-BE49-F238E27FC236}">
                <a16:creationId xmlns:a16="http://schemas.microsoft.com/office/drawing/2014/main" id="{24FAD522-F46D-4F86-8588-7D8B90162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124200"/>
            <a:ext cx="4114800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" name="Text Box 18">
            <a:extLst>
              <a:ext uri="{FF2B5EF4-FFF2-40B4-BE49-F238E27FC236}">
                <a16:creationId xmlns:a16="http://schemas.microsoft.com/office/drawing/2014/main" id="{09F7CE0F-7378-4EED-9B7A-47D184034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9588"/>
            <a:ext cx="8229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Cậu, Thanh                   B. Cậu, tớ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Lan, tớ                         D. Cậu, gia đình </a:t>
            </a:r>
          </a:p>
        </p:txBody>
      </p:sp>
      <p:sp>
        <p:nvSpPr>
          <p:cNvPr id="87059" name="Text Box 19">
            <a:extLst>
              <a:ext uri="{FF2B5EF4-FFF2-40B4-BE49-F238E27FC236}">
                <a16:creationId xmlns:a16="http://schemas.microsoft.com/office/drawing/2014/main" id="{3D441D27-F5A4-4712-B65C-8253EFE4A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51550"/>
            <a:ext cx="1449388" cy="585788"/>
          </a:xfrm>
          <a:prstGeom prst="rect">
            <a:avLst/>
          </a:prstGeom>
          <a:solidFill>
            <a:srgbClr val="FFCC66"/>
          </a:solidFill>
          <a:ln w="38100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16">
            <a:extLst>
              <a:ext uri="{FF2B5EF4-FFF2-40B4-BE49-F238E27FC236}">
                <a16:creationId xmlns:a16="http://schemas.microsoft.com/office/drawing/2014/main" id="{8B1D3B37-4384-4F9C-A6FC-259EC7DEB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193675"/>
            <a:ext cx="8686800" cy="2357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Lan:   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Cuối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tuần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Thanh: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Tớ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59"/>
                  </p:tgtEl>
                </p:cond>
              </p:nextCondLst>
            </p:seq>
          </p:childTnLst>
        </p:cTn>
      </p:par>
    </p:tnLst>
    <p:bldLst>
      <p:bldP spid="87057" grpId="0" animBg="1"/>
      <p:bldP spid="8705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7" name="AutoShape 17">
            <a:extLst>
              <a:ext uri="{FF2B5EF4-FFF2-40B4-BE49-F238E27FC236}">
                <a16:creationId xmlns:a16="http://schemas.microsoft.com/office/drawing/2014/main" id="{5D2D4B9A-F788-455F-A018-5152E5956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4191000"/>
            <a:ext cx="3695700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7058" name="Text Box 18">
            <a:extLst>
              <a:ext uri="{FF2B5EF4-FFF2-40B4-BE49-F238E27FC236}">
                <a16:creationId xmlns:a16="http://schemas.microsoft.com/office/drawing/2014/main" id="{A86A79EB-C892-4C96-8620-C804DF1B7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322638"/>
            <a:ext cx="8229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mẹ, em                  B. mẹ, hoa hồng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C. thích hoa hồng      D. em, thích hoa hồng</a:t>
            </a:r>
          </a:p>
        </p:txBody>
      </p:sp>
      <p:sp>
        <p:nvSpPr>
          <p:cNvPr id="87059" name="Text Box 19">
            <a:extLst>
              <a:ext uri="{FF2B5EF4-FFF2-40B4-BE49-F238E27FC236}">
                <a16:creationId xmlns:a16="http://schemas.microsoft.com/office/drawing/2014/main" id="{D6B26FC2-9478-4801-B09C-460F80DC5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51550"/>
            <a:ext cx="1449388" cy="585788"/>
          </a:xfrm>
          <a:prstGeom prst="rect">
            <a:avLst/>
          </a:prstGeom>
          <a:solidFill>
            <a:srgbClr val="FFCC66"/>
          </a:solidFill>
          <a:ln w="38100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id="{A86FC9CB-51DE-44A1-82FF-C58AAEA05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760413"/>
            <a:ext cx="103251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2: </a:t>
            </a:r>
            <a:r>
              <a:rPr lang="en-US" altLang="en-US" sz="36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 thích hoa hồng. Em cũng </a:t>
            </a:r>
            <a:r>
              <a:rPr lang="en-US" altLang="en-US" sz="36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</a:t>
            </a:r>
            <a:r>
              <a:rPr lang="en-US" altLang="en-US" sz="36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thay thế cho từ ngữ nào trong những câu trên?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87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7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59"/>
                  </p:tgtEl>
                </p:cond>
              </p:nextCondLst>
            </p:seq>
          </p:childTnLst>
        </p:cTn>
      </p:par>
    </p:tnLst>
    <p:bldLst>
      <p:bldP spid="87057" grpId="0" animBg="1"/>
      <p:bldP spid="870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7" name="AutoShape 17">
            <a:extLst>
              <a:ext uri="{FF2B5EF4-FFF2-40B4-BE49-F238E27FC236}">
                <a16:creationId xmlns:a16="http://schemas.microsoft.com/office/drawing/2014/main" id="{053F65CB-D41E-4BD0-9114-328B9A734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3581400"/>
            <a:ext cx="9067800" cy="19812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7059" name="Text Box 19">
            <a:extLst>
              <a:ext uri="{FF2B5EF4-FFF2-40B4-BE49-F238E27FC236}">
                <a16:creationId xmlns:a16="http://schemas.microsoft.com/office/drawing/2014/main" id="{0BF45019-86DF-4F7B-AAB4-98E74547D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051550"/>
            <a:ext cx="1449388" cy="585788"/>
          </a:xfrm>
          <a:prstGeom prst="rect">
            <a:avLst/>
          </a:prstGeom>
          <a:solidFill>
            <a:srgbClr val="FFCC66"/>
          </a:solidFill>
          <a:ln w="38100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eaLnBrk="1" hangingPunct="1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C6A8FBF4-7144-4A02-9AEA-F0702CAE2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90600"/>
            <a:ext cx="87725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Đại từ là từ để xưng hô.</a:t>
            </a:r>
          </a:p>
        </p:txBody>
      </p:sp>
      <p:sp>
        <p:nvSpPr>
          <p:cNvPr id="6149" name="Rectangle 7">
            <a:extLst>
              <a:ext uri="{FF2B5EF4-FFF2-40B4-BE49-F238E27FC236}">
                <a16:creationId xmlns:a16="http://schemas.microsoft.com/office/drawing/2014/main" id="{343EF0F8-AA7F-4517-9B4B-CB33A060D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5" y="228600"/>
            <a:ext cx="815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3: Thế nào là đại từ?</a:t>
            </a:r>
          </a:p>
          <a:p>
            <a:pPr algn="ctr" eaLnBrk="1" hangingPunct="1">
              <a:buFontTx/>
              <a:buNone/>
            </a:pPr>
            <a:endParaRPr lang="en-US" altLang="en-US" b="1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8">
            <a:extLst>
              <a:ext uri="{FF2B5EF4-FFF2-40B4-BE49-F238E27FC236}">
                <a16:creationId xmlns:a16="http://schemas.microsoft.com/office/drawing/2014/main" id="{C2F45266-9681-4668-A585-8F6B03546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800" y="1574800"/>
            <a:ext cx="11534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Đại từ là từ để thay thế cho danh từ, động từ,tính từ.</a:t>
            </a: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37F912AE-393F-401D-A64C-6E38312FF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0"/>
            <a:ext cx="9067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C. Đại từ là từ để xưng hô hoặc thay thế cho danh từ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động từ, tính từ.</a:t>
            </a:r>
          </a:p>
        </p:txBody>
      </p:sp>
      <p:sp>
        <p:nvSpPr>
          <p:cNvPr id="31" name="Text Box 18">
            <a:extLst>
              <a:ext uri="{FF2B5EF4-FFF2-40B4-BE49-F238E27FC236}">
                <a16:creationId xmlns:a16="http://schemas.microsoft.com/office/drawing/2014/main" id="{E450C133-E576-4A28-BC72-898BB4E4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05200"/>
            <a:ext cx="10439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D. Đại từ là từ để xưng hô hoặc thay thế cho danh từ,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động từ, tính từ (hoặc cụm danh từ, cụm động từ,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cụm tính từ) trong câu cho khỏi lặp lại các từ ngữ ấy.</a:t>
            </a: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1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1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7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59"/>
                  </p:tgtEl>
                </p:cond>
              </p:nextCondLst>
            </p:seq>
          </p:childTnLst>
        </p:cTn>
      </p:par>
    </p:tnLst>
    <p:bldLst>
      <p:bldP spid="87057" grpId="0" animBg="1"/>
      <p:bldP spid="870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53DD8DF8-73DB-4FF1-A12B-9F8403DC4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altLang="en-US" sz="4400" b="1" dirty="0"/>
          </a:p>
          <a:p>
            <a:pPr marL="0" indent="0">
              <a:buFontTx/>
              <a:buNone/>
            </a:pPr>
            <a:endParaRPr lang="en-US" altLang="en-US" sz="4400" b="1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DE754D0-0337-419E-8BD8-59DBD18C1DAB}"/>
              </a:ext>
            </a:extLst>
          </p:cNvPr>
          <p:cNvSpPr/>
          <p:nvPr/>
        </p:nvSpPr>
        <p:spPr>
          <a:xfrm rot="19871011">
            <a:off x="4038600" y="2438400"/>
            <a:ext cx="1905000" cy="990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08AC-0926-49F8-94FB-9D5627486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209800"/>
            <a:ext cx="38100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Dùng để xưng hô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F6A2E-F224-42A3-9289-EB8050FEA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419600"/>
            <a:ext cx="38100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Dùng để thay thế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64687C7-F7F0-48C5-A638-B6AE3A691EE5}"/>
              </a:ext>
            </a:extLst>
          </p:cNvPr>
          <p:cNvSpPr/>
          <p:nvPr/>
        </p:nvSpPr>
        <p:spPr>
          <a:xfrm rot="1357751">
            <a:off x="4083050" y="3786188"/>
            <a:ext cx="1905000" cy="9906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577319-DB0F-4387-8D96-C4BC9CD26493}"/>
              </a:ext>
            </a:extLst>
          </p:cNvPr>
          <p:cNvSpPr/>
          <p:nvPr/>
        </p:nvSpPr>
        <p:spPr>
          <a:xfrm>
            <a:off x="1676400" y="2286000"/>
            <a:ext cx="2670175" cy="2532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800" b="1" dirty="0" err="1">
                <a:solidFill>
                  <a:srgbClr val="FFFF00"/>
                </a:solidFill>
                <a:latin typeface="Cambria" panose="02040503050406030204" pitchFamily="18" charset="0"/>
              </a:rPr>
              <a:t>Đại</a:t>
            </a:r>
            <a:r>
              <a:rPr lang="en-US" altLang="en-US" sz="4800" b="1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Cambria" panose="02040503050406030204" pitchFamily="18" charset="0"/>
              </a:rPr>
              <a:t>từ</a:t>
            </a:r>
            <a:endParaRPr lang="en-US" altLang="en-US" sz="48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504DF-EE5B-4116-9DBE-2692DF116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280F4-099F-4B24-88C5-D78D03D62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Powerpoint đẹp tạo nên một Slide chuyên nghiệp">
            <a:extLst>
              <a:ext uri="{FF2B5EF4-FFF2-40B4-BE49-F238E27FC236}">
                <a16:creationId xmlns:a16="http://schemas.microsoft.com/office/drawing/2014/main" id="{3FF6DC0D-ABC7-4302-BC25-719D53B57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0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261F5E-0152-4770-8E41-2CB0C88C3F02}"/>
              </a:ext>
            </a:extLst>
          </p:cNvPr>
          <p:cNvSpPr/>
          <p:nvPr/>
        </p:nvSpPr>
        <p:spPr>
          <a:xfrm>
            <a:off x="3381923" y="1690688"/>
            <a:ext cx="5428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LUYỆN TỪ VÀ CÂU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438BCB-9778-4208-A21C-2D5856701240}"/>
              </a:ext>
            </a:extLst>
          </p:cNvPr>
          <p:cNvSpPr/>
          <p:nvPr/>
        </p:nvSpPr>
        <p:spPr>
          <a:xfrm>
            <a:off x="3175652" y="2806700"/>
            <a:ext cx="5269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ĐẠI TỪ XƯNG HÔ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5214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71696" descr="21">
            <a:extLst>
              <a:ext uri="{FF2B5EF4-FFF2-40B4-BE49-F238E27FC236}">
                <a16:creationId xmlns:a16="http://schemas.microsoft.com/office/drawing/2014/main" id="{005A74F2-1949-46DD-978E-C3EF3853C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9" b="4726"/>
          <a:stretch>
            <a:fillRect/>
          </a:stretch>
        </p:blipFill>
        <p:spPr bwMode="auto">
          <a:xfrm>
            <a:off x="106363" y="442913"/>
            <a:ext cx="12023725" cy="787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图片 71683" descr="PPT素材-06">
            <a:extLst>
              <a:ext uri="{FF2B5EF4-FFF2-40B4-BE49-F238E27FC236}">
                <a16:creationId xmlns:a16="http://schemas.microsoft.com/office/drawing/2014/main" id="{8E192360-7F9F-438F-A72B-B388467DD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38" y="1774825"/>
            <a:ext cx="6672263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图片 71686" descr="11">
            <a:extLst>
              <a:ext uri="{FF2B5EF4-FFF2-40B4-BE49-F238E27FC236}">
                <a16:creationId xmlns:a16="http://schemas.microsoft.com/office/drawing/2014/main" id="{68293833-2489-46EC-9471-5193AF5D8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679700"/>
            <a:ext cx="733742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图片 71687" descr="8">
            <a:extLst>
              <a:ext uri="{FF2B5EF4-FFF2-40B4-BE49-F238E27FC236}">
                <a16:creationId xmlns:a16="http://schemas.microsoft.com/office/drawing/2014/main" id="{DE2F3097-5D8A-476E-A415-8754FF733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84138"/>
            <a:ext cx="774541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1" name="文本框 71690">
            <a:extLst>
              <a:ext uri="{FF2B5EF4-FFF2-40B4-BE49-F238E27FC236}">
                <a16:creationId xmlns:a16="http://schemas.microsoft.com/office/drawing/2014/main" id="{1F70FD38-6F0E-4F72-A175-D0B4A4D17C55}"/>
              </a:ext>
            </a:extLst>
          </p:cNvPr>
          <p:cNvSpPr txBox="1"/>
          <p:nvPr/>
        </p:nvSpPr>
        <p:spPr>
          <a:xfrm>
            <a:off x="7878763" y="1481138"/>
            <a:ext cx="2790825" cy="449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38">
              <a:spcBef>
                <a:spcPct val="50000"/>
              </a:spcBef>
              <a:defRPr/>
            </a:pPr>
            <a:endParaRPr lang="zh-CN" altLang="en-US" sz="2316" dirty="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>
            <a:extLst>
              <a:ext uri="{FF2B5EF4-FFF2-40B4-BE49-F238E27FC236}">
                <a16:creationId xmlns:a16="http://schemas.microsoft.com/office/drawing/2014/main" id="{EAB1ECFC-3CA4-4172-A3D1-B9CE5DEB9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051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1">
            <a:extLst>
              <a:ext uri="{FF2B5EF4-FFF2-40B4-BE49-F238E27FC236}">
                <a16:creationId xmlns:a16="http://schemas.microsoft.com/office/drawing/2014/main" id="{CA3B930A-FB6D-4436-B100-F01F1A47B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2411413"/>
            <a:ext cx="2792412" cy="666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700" b="1">
                <a:solidFill>
                  <a:srgbClr val="FF0000"/>
                </a:solidFill>
                <a:latin typeface="Cambria Math" panose="02040503050406030204" pitchFamily="18" charset="0"/>
              </a:rPr>
              <a:t>MỤC TIÊU</a:t>
            </a:r>
          </a:p>
        </p:txBody>
      </p:sp>
      <p:sp>
        <p:nvSpPr>
          <p:cNvPr id="9225" name="Rectangle 2">
            <a:extLst>
              <a:ext uri="{FF2B5EF4-FFF2-40B4-BE49-F238E27FC236}">
                <a16:creationId xmlns:a16="http://schemas.microsoft.com/office/drawing/2014/main" id="{061A00E4-8446-4076-8DEA-91A67EB2C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238" y="223838"/>
            <a:ext cx="7034212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>
              <a:lnSpc>
                <a:spcPct val="114000"/>
              </a:lnSpc>
              <a:spcBef>
                <a:spcPct val="0"/>
              </a:spcBef>
              <a:buClr>
                <a:srgbClr val="000000"/>
              </a:buClr>
              <a:buSzPts val="2900"/>
              <a:buFontTx/>
              <a:buNone/>
            </a:pPr>
            <a:r>
              <a:rPr lang="en-US" alt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Nêu </a:t>
            </a:r>
            <a:r>
              <a:rPr lang="vi-VN" alt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được khái niệm về đại từ xưng hô</a:t>
            </a:r>
            <a:r>
              <a:rPr lang="en-US" alt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, cách sử dụng ĐT xưng hô trong giao tiếp.</a:t>
            </a:r>
          </a:p>
        </p:txBody>
      </p:sp>
      <p:sp>
        <p:nvSpPr>
          <p:cNvPr id="9226" name="Rectangle 3">
            <a:extLst>
              <a:ext uri="{FF2B5EF4-FFF2-40B4-BE49-F238E27FC236}">
                <a16:creationId xmlns:a16="http://schemas.microsoft.com/office/drawing/2014/main" id="{ED1B6DDD-50AC-4AC3-B1D8-F01848EAD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3048000"/>
            <a:ext cx="673576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700" b="1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Vận dụng hiểu biết về ĐT xưng hô để làm bài tập</a:t>
            </a:r>
            <a:endParaRPr lang="en-US" altLang="en-US" sz="37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891DD8A6-CCB4-42EB-81AD-2F5A61F23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-685800"/>
            <a:ext cx="5372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>
            <a:extLst>
              <a:ext uri="{FF2B5EF4-FFF2-40B4-BE49-F238E27FC236}">
                <a16:creationId xmlns:a16="http://schemas.microsoft.com/office/drawing/2014/main" id="{ED9F6FF4-A21F-4C8D-9378-819EED220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8"/>
          <a:stretch>
            <a:fillRect/>
          </a:stretch>
        </p:blipFill>
        <p:spPr bwMode="auto">
          <a:xfrm>
            <a:off x="8610600" y="3968750"/>
            <a:ext cx="26670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1">
            <a:extLst>
              <a:ext uri="{FF2B5EF4-FFF2-40B4-BE49-F238E27FC236}">
                <a16:creationId xmlns:a16="http://schemas.microsoft.com/office/drawing/2014/main" id="{46B60CD3-8729-4069-843F-702236E94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2624138"/>
            <a:ext cx="812323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+ Những từ nào chỉ </a:t>
            </a:r>
            <a:r>
              <a:rPr lang="en-US" altLang="en-US" b="1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nói</a:t>
            </a:r>
            <a:r>
              <a:rPr lang="en-US" altLang="en-US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+ Những từ nào chỉ </a:t>
            </a:r>
            <a:r>
              <a:rPr lang="en-US" altLang="en-US" b="1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nghe</a:t>
            </a:r>
            <a:r>
              <a:rPr lang="en-US" altLang="en-US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+ Từ nào chỉ </a:t>
            </a:r>
            <a:r>
              <a:rPr lang="en-US" altLang="en-US" b="1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hay vật được nhắc tới</a:t>
            </a:r>
            <a:r>
              <a:rPr lang="en-US" altLang="en-US">
                <a:solidFill>
                  <a:srgbClr val="66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1B62D7EC-4443-4F1E-82D0-F584B5E57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476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mẩu chuyện tr.105 SGK.</a:t>
            </a:r>
          </a:p>
        </p:txBody>
      </p:sp>
      <p:pic>
        <p:nvPicPr>
          <p:cNvPr id="2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2BDCA918-A2D7-4EB0-A482-38DCD8A248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3706" y="5232797"/>
            <a:ext cx="2178050" cy="1225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1773</Words>
  <Application>Microsoft Office PowerPoint</Application>
  <PresentationFormat>Widescreen</PresentationFormat>
  <Paragraphs>186</Paragraphs>
  <Slides>26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黑体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Chọn các đại từ xưng hô tôi, nó, chúng ta thích hợp với mỗi ô trống: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thuy</dc:creator>
  <cp:lastModifiedBy>Tran Phuong Anh</cp:lastModifiedBy>
  <cp:revision>3</cp:revision>
  <dcterms:created xsi:type="dcterms:W3CDTF">2021-11-06T08:39:33Z</dcterms:created>
  <dcterms:modified xsi:type="dcterms:W3CDTF">2021-11-15T15:38:20Z</dcterms:modified>
</cp:coreProperties>
</file>