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7" r:id="rId3"/>
    <p:sldMasterId id="2147483712" r:id="rId4"/>
  </p:sldMasterIdLst>
  <p:notesMasterIdLst>
    <p:notesMasterId r:id="rId32"/>
  </p:notesMasterIdLst>
  <p:sldIdLst>
    <p:sldId id="281" r:id="rId5"/>
    <p:sldId id="259" r:id="rId6"/>
    <p:sldId id="279" r:id="rId7"/>
    <p:sldId id="258" r:id="rId8"/>
    <p:sldId id="260" r:id="rId9"/>
    <p:sldId id="261" r:id="rId10"/>
    <p:sldId id="262" r:id="rId11"/>
    <p:sldId id="263" r:id="rId12"/>
    <p:sldId id="264" r:id="rId13"/>
    <p:sldId id="286" r:id="rId14"/>
    <p:sldId id="288" r:id="rId15"/>
    <p:sldId id="289" r:id="rId16"/>
    <p:sldId id="268" r:id="rId17"/>
    <p:sldId id="269" r:id="rId18"/>
    <p:sldId id="270" r:id="rId19"/>
    <p:sldId id="271" r:id="rId20"/>
    <p:sldId id="272" r:id="rId21"/>
    <p:sldId id="275" r:id="rId22"/>
    <p:sldId id="276" r:id="rId23"/>
    <p:sldId id="277" r:id="rId24"/>
    <p:sldId id="290" r:id="rId25"/>
    <p:sldId id="282" r:id="rId26"/>
    <p:sldId id="283" r:id="rId27"/>
    <p:sldId id="284" r:id="rId28"/>
    <p:sldId id="285" r:id="rId29"/>
    <p:sldId id="292" r:id="rId30"/>
    <p:sldId id="29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366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26133-887E-46A5-AE55-94F7CDC6ACDF}" type="datetimeFigureOut">
              <a:rPr lang="en-US" smtClean="0"/>
              <a:pPr/>
              <a:t>05/14/2020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23CFD-0C66-41B2-9AF5-472E2FF084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61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23CFD-0C66-41B2-9AF5-472E2FF084D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10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23CFD-0C66-41B2-9AF5-472E2FF084D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9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CE069B-9674-484C-A617-D2A37B80357C}" type="slidenum">
              <a:rPr lang="vi-VN" smtClean="0"/>
              <a:pPr>
                <a:defRPr/>
              </a:pPr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4197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EB5BFE9-DEA3-477B-A0AC-204E7ADB7C42}" type="slidenum">
              <a:rPr lang="vi-VN" smtClean="0"/>
              <a:pPr>
                <a:defRPr/>
              </a:pPr>
              <a:t>14</a:t>
            </a:fld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658042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223CFD-0C66-41B2-9AF5-472E2FF084D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05/14/2020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5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05/14/2020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6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05/14/2020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94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D4B8E5-6810-4543-AE1A-AA7D9A1D2C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04545"/>
      </p:ext>
    </p:extLst>
  </p:cSld>
  <p:clrMapOvr>
    <a:masterClrMapping/>
  </p:clrMapOvr>
  <p:transition>
    <p:zoom/>
    <p:sndAc>
      <p:stSnd>
        <p:snd r:embed="rId1" name="breez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A7BAD-267B-4C5C-8F2E-6DC36B4490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89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04273-439D-4EE4-999B-D47A4EA4B9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08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BFCF0-6D8A-462A-90BD-BBD15AB85E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47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A9A5C-BDA2-4B14-934F-DFF2E41D47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47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98AAE-4A20-4861-AA3B-B327CE51A3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69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DEEEB-57F4-4F91-BD3E-7670584547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93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0845B-3D98-4300-9F69-88FF8358A9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8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05/14/2020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6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0E4BA-BF4E-4312-A2A4-1BED42CE43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89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B5D08-4697-4B2F-AA58-A1AF9E52DE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27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685D1-A76B-4188-88BF-1645B5A849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45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396E3-DBF4-4621-B69F-AE7D9E30E6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93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FCA69DD-D41A-4492-B332-DF3956DBE1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A7BAD-267B-4C5C-8F2E-6DC36B4490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34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04273-439D-4EE4-999B-D47A4EA4B9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116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BFCF0-6D8A-462A-90BD-BBD15AB85E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72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A9A5C-BDA2-4B14-934F-DFF2E41D47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39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98AAE-4A20-4861-AA3B-B327CE51A3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2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05/14/2020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19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DEEEB-57F4-4F91-BD3E-7670584547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18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0845B-3D98-4300-9F69-88FF8358A9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25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0E4BA-BF4E-4312-A2A4-1BED42CE43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42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B5D08-4697-4B2F-AA58-A1AF9E52DE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5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685D1-A76B-4188-88BF-1645B5A849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9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396E3-DBF4-4621-B69F-AE7D9E30E6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63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FCA69DD-D41A-4492-B332-DF3956DBE1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7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B3D76-4FB1-47E4-9996-777A830B5D18}" type="datetime1">
              <a:rPr lang="en-US" altLang="zh-CN"/>
              <a:pPr>
                <a:defRPr/>
              </a:pPr>
              <a:t>05/14/2020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F8E6-7094-497A-BCD9-E2A6D590E7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6980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2E43F-6E3C-41CC-8133-64EE106A78C4}" type="datetime1">
              <a:rPr lang="en-US" altLang="zh-CN"/>
              <a:pPr>
                <a:defRPr/>
              </a:pPr>
              <a:t>05/14/2020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3A97B-88E4-4285-B4BC-98CFCC016CC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5938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D4077-8642-43ED-BDCF-A9E5AC4AD827}" type="datetime1">
              <a:rPr lang="en-US" altLang="zh-CN"/>
              <a:pPr>
                <a:defRPr/>
              </a:pPr>
              <a:t>05/14/2020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A6546-4660-4C79-8BB0-245E95BAEB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10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05/14/2020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40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1296B-57D2-40A9-8DA3-A2D35C185595}" type="datetime1">
              <a:rPr lang="en-US" altLang="zh-CN"/>
              <a:pPr>
                <a:defRPr/>
              </a:pPr>
              <a:t>05/14/2020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3DBEE-EE34-491A-B609-D370AD7D5C6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32222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D2245-2024-4829-822D-5440B96363F2}" type="datetime1">
              <a:rPr lang="en-US" altLang="zh-CN"/>
              <a:pPr>
                <a:defRPr/>
              </a:pPr>
              <a:t>05/14/2020</a:t>
            </a:fld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D0AE6-8099-49BE-AD21-1AEB3A404F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3399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8EEE4-5C44-4FA5-938A-97DD619AD191}" type="datetime1">
              <a:rPr lang="en-US" altLang="zh-CN"/>
              <a:pPr>
                <a:defRPr/>
              </a:pPr>
              <a:t>05/14/2020</a:t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B3272-A7BD-4361-9D02-97C7E7CE367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0090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39FBF-ED73-4054-BA42-D1D35D5F9CC5}" type="datetime1">
              <a:rPr lang="en-US" altLang="zh-CN"/>
              <a:pPr>
                <a:defRPr/>
              </a:pPr>
              <a:t>05/14/2020</a:t>
            </a:fld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D7720-0132-4965-8EF7-A22C02E807D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9376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050CA-4F2A-413A-AF83-F495876A2191}" type="datetime1">
              <a:rPr lang="en-US" altLang="zh-CN"/>
              <a:pPr>
                <a:defRPr/>
              </a:pPr>
              <a:t>05/14/2020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E272B-638C-440B-A942-850F253C862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18152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A7D88-8681-406A-B144-3193F5803A9F}" type="datetime1">
              <a:rPr lang="en-US" altLang="zh-CN"/>
              <a:pPr>
                <a:defRPr/>
              </a:pPr>
              <a:t>05/14/2020</a:t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74459-316F-4119-9D95-F17D3B12598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4313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926D8-6E72-4748-882E-8B6D4CAF6539}" type="datetime1">
              <a:rPr lang="en-US" altLang="zh-CN"/>
              <a:pPr>
                <a:defRPr/>
              </a:pPr>
              <a:t>05/14/2020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90ECE-771C-437A-8036-9BD4F86C7AA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6686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D5227-54D2-4A0A-BC26-D92506FCBE45}" type="datetime1">
              <a:rPr lang="en-US" altLang="zh-CN"/>
              <a:pPr>
                <a:defRPr/>
              </a:pPr>
              <a:t>05/14/2020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FDA8E-1CCD-456F-A6FC-8499863EF4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278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05/14/2020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2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05/14/2020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26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05/14/2020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5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05/14/2020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1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9E9A6-FB2F-48FA-A095-D3A9919CEDF9}" type="datetimeFigureOut">
              <a:rPr lang="en-US" smtClean="0"/>
              <a:pPr/>
              <a:t>05/14/2020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66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9E9A6-FB2F-48FA-A095-D3A9919CEDF9}" type="datetimeFigureOut">
              <a:rPr lang="en-US" smtClean="0"/>
              <a:pPr/>
              <a:t>05/14/2020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9643-E10C-4870-9252-55470311B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1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DF4825-D525-46C7-8B28-E290222C307E}" type="slidenum">
              <a:rPr lang="en-US" sz="14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7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NTH@TD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DF4825-D525-46C7-8B28-E290222C307E}" type="slidenum">
              <a:rPr lang="en-US" sz="14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4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D2E84-0CA0-4E37-B289-61B5D5C986FE}" type="datetime1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05/14/2020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884E49-AADE-4446-87C5-FED52AC63CD3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79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7" Type="http://schemas.openxmlformats.org/officeDocument/2006/relationships/image" Target="../media/image59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2.jpeg"/><Relationship Id="rId7" Type="http://schemas.openxmlformats.org/officeDocument/2006/relationships/image" Target="../media/image6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5.gif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2.jpeg"/><Relationship Id="rId7" Type="http://schemas.openxmlformats.org/officeDocument/2006/relationships/image" Target="../media/image6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2.jpeg"/><Relationship Id="rId7" Type="http://schemas.openxmlformats.org/officeDocument/2006/relationships/image" Target="../media/image6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5.gif"/><Relationship Id="rId5" Type="http://schemas.openxmlformats.org/officeDocument/2006/relationships/image" Target="../media/image69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31.xml"/><Relationship Id="rId1" Type="http://schemas.openxmlformats.org/officeDocument/2006/relationships/audio" Target="file:///C:\Users\trantrong\Documents\Downloads\Music\Be%20Nhin%20Bien%20-%20Viet%20Thu%20%5bNCT%2002634325532755131304%5d.mp3" TargetMode="Externa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7.gif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5.png"/><Relationship Id="rId7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8.jpeg"/><Relationship Id="rId7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2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jpeg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30.jpeg"/><Relationship Id="rId4" Type="http://schemas.openxmlformats.org/officeDocument/2006/relationships/image" Target="../media/image15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pic>
        <p:nvPicPr>
          <p:cNvPr id="101380" name="Picture 4" descr="448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 descr="Vinh-Hong-H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304800" y="381000"/>
            <a:ext cx="7772400" cy="64135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Më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réng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vèn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tõ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: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Tõ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ng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÷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vÒ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s«ng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Time" pitchFamily="34" charset="0"/>
              </a:rPr>
              <a:t>biÓn</a:t>
            </a:r>
            <a:r>
              <a:rPr lang="en-US" sz="3600" b="1" dirty="0" smtClean="0">
                <a:solidFill>
                  <a:srgbClr val="0000FF"/>
                </a:solidFill>
                <a:latin typeface=".VnTime" pitchFamily="34" charset="0"/>
              </a:rPr>
              <a:t>.</a:t>
            </a:r>
          </a:p>
        </p:txBody>
      </p:sp>
      <p:pic>
        <p:nvPicPr>
          <p:cNvPr id="101401" name="Picture 25" descr="hanhdttyeub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402" name="Rectangle 26"/>
          <p:cNvSpPr>
            <a:spLocks noChangeArrowheads="1"/>
          </p:cNvSpPr>
          <p:nvPr/>
        </p:nvSpPr>
        <p:spPr bwMode="auto">
          <a:xfrm>
            <a:off x="88900" y="5372100"/>
            <a:ext cx="9144000" cy="1371600"/>
          </a:xfrm>
          <a:prstGeom prst="rect">
            <a:avLst/>
          </a:prstGeom>
          <a:gradFill rotWithShape="1">
            <a:gsLst>
              <a:gs pos="0">
                <a:srgbClr val="6699FF"/>
              </a:gs>
              <a:gs pos="50000">
                <a:schemeClr val="bg1"/>
              </a:gs>
              <a:gs pos="100000">
                <a:srgbClr val="6699FF"/>
              </a:gs>
            </a:gsLst>
            <a:lin ang="5400000" scaled="1"/>
          </a:gradFill>
          <a:ln w="476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01403" name="Text Box 27"/>
          <p:cNvSpPr txBox="1">
            <a:spLocks noChangeArrowheads="1"/>
          </p:cNvSpPr>
          <p:nvPr/>
        </p:nvSpPr>
        <p:spPr bwMode="auto">
          <a:xfrm>
            <a:off x="-7620000" y="5829300"/>
            <a:ext cx="16687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2.5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457200" y="196850"/>
            <a:ext cx="800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b="1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i="1" dirty="0" err="1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</p:txBody>
      </p:sp>
      <p:sp>
        <p:nvSpPr>
          <p:cNvPr id="101405" name="Text Box 29"/>
          <p:cNvSpPr txBox="1">
            <a:spLocks noChangeArrowheads="1"/>
          </p:cNvSpPr>
          <p:nvPr/>
        </p:nvSpPr>
        <p:spPr bwMode="auto">
          <a:xfrm>
            <a:off x="2286000" y="1273314"/>
            <a:ext cx="525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TỪ VÀ CÂU</a:t>
            </a:r>
          </a:p>
        </p:txBody>
      </p:sp>
      <p:pic>
        <p:nvPicPr>
          <p:cNvPr id="101406" name="Picture 30" descr="Yacht-03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95600"/>
            <a:ext cx="2667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408" name="Picture 32" descr="Yacht-04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62200"/>
            <a:ext cx="1752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59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" dur="20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5" dur="2000"/>
                                        <p:tgtEl>
                                          <p:spTgt spid="101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2000"/>
                                        <p:tgtEl>
                                          <p:spTgt spid="101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1" dur="2000"/>
                                        <p:tgtEl>
                                          <p:spTgt spid="101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1013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 animBg="1"/>
      <p:bldP spid="101402" grpId="0" animBg="1"/>
      <p:bldP spid="101403" grpId="0"/>
      <p:bldP spid="101404" grpId="0"/>
      <p:bldP spid="10140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8"/>
          <p:cNvSpPr>
            <a:spLocks noChangeArrowheads="1"/>
          </p:cNvSpPr>
          <p:nvPr/>
        </p:nvSpPr>
        <p:spPr bwMode="auto">
          <a:xfrm>
            <a:off x="152400" y="838200"/>
            <a:ext cx="8839200" cy="1143000"/>
          </a:xfrm>
          <a:prstGeom prst="ellipse">
            <a:avLst/>
          </a:prstGeom>
          <a:gradFill rotWithShape="1">
            <a:gsLst>
              <a:gs pos="0">
                <a:srgbClr val="3399FF"/>
              </a:gs>
              <a:gs pos="50000">
                <a:srgbClr val="EFFCA2"/>
              </a:gs>
              <a:gs pos="100000">
                <a:srgbClr val="3399FF"/>
              </a:gs>
            </a:gsLst>
            <a:lin ang="5400000" scaled="1"/>
          </a:gradFill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4000"/>
          </a:p>
        </p:txBody>
      </p:sp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914400" y="1054100"/>
            <a:ext cx="7848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1" descr="sứ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67000"/>
            <a:ext cx="2743200" cy="30924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3" descr="r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67000"/>
            <a:ext cx="3124200" cy="30924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4" descr="tom-r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67000"/>
            <a:ext cx="2590800" cy="30924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6"/>
          <p:cNvSpPr txBox="1">
            <a:spLocks noChangeArrowheads="1"/>
          </p:cNvSpPr>
          <p:nvPr/>
        </p:nvSpPr>
        <p:spPr bwMode="auto">
          <a:xfrm>
            <a:off x="685800" y="5759450"/>
            <a:ext cx="152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9" name="Text Box 69"/>
          <p:cNvSpPr txBox="1">
            <a:spLocks noChangeArrowheads="1"/>
          </p:cNvSpPr>
          <p:nvPr/>
        </p:nvSpPr>
        <p:spPr bwMode="auto">
          <a:xfrm>
            <a:off x="2133600" y="5759450"/>
            <a:ext cx="1828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Sứa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70"/>
          <p:cNvSpPr txBox="1">
            <a:spLocks noChangeArrowheads="1"/>
          </p:cNvSpPr>
          <p:nvPr/>
        </p:nvSpPr>
        <p:spPr bwMode="auto">
          <a:xfrm>
            <a:off x="3352800" y="5759450"/>
            <a:ext cx="2514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3946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D6813819845B4220B39B42C244DE315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557655" y="5274403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D6813819845B4220B39B42C244DE315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626927" y="-704166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50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một số con vật sống dưới biển nước mặ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mphuong.những con vật sống dưới nướ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812"/>
            <a:ext cx="9143999" cy="68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4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a voi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V_Wallpaper08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ca ki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648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shark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4495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1524000" y="2971800"/>
            <a:ext cx="243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5562600" y="297180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vằn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6" name="Text Box 10"/>
          <p:cNvSpPr txBox="1">
            <a:spLocks noChangeArrowheads="1"/>
          </p:cNvSpPr>
          <p:nvPr/>
        </p:nvSpPr>
        <p:spPr bwMode="auto">
          <a:xfrm>
            <a:off x="6019800" y="62484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1752600" y="6287869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kiếm</a:t>
            </a:r>
          </a:p>
        </p:txBody>
      </p:sp>
    </p:spTree>
    <p:extLst>
      <p:ext uri="{BB962C8B-B14F-4D97-AF65-F5344CB8AC3E}">
        <p14:creationId xmlns:p14="http://schemas.microsoft.com/office/powerpoint/2010/main" val="21948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7176" grpId="0"/>
      <p:bldP spid="71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C:\Users\Welcome\Downloads\81120101559398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4196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C:\Users\Welcome\Downloads\261120080104514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6958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3505200" y="5876925"/>
            <a:ext cx="2590800" cy="70788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6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Welcome\Downloads\4085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50292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Welcome\Downloads\000000417041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57150"/>
            <a:ext cx="394335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Welcome\Downloads\75249018-7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429000"/>
            <a:ext cx="502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1295400" y="2743200"/>
            <a:ext cx="2133600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0" y="6172200"/>
            <a:ext cx="1752600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cẩu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3" name="TextBox 7"/>
          <p:cNvSpPr txBox="1">
            <a:spLocks noChangeArrowheads="1"/>
          </p:cNvSpPr>
          <p:nvPr/>
        </p:nvSpPr>
        <p:spPr bwMode="auto">
          <a:xfrm>
            <a:off x="5181600" y="6135469"/>
            <a:ext cx="2133600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92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92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9221" grpId="1" animBg="1"/>
      <p:bldP spid="9222" grpId="0" animBg="1"/>
      <p:bldP spid="9222" grpId="1" animBg="1"/>
      <p:bldP spid="9223" grpId="0" animBg="1"/>
      <p:bldP spid="92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3" descr="medium_qtv1238228557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495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3" descr="imagesCAHLAF4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8" descr="imagesCANA1YW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4"/>
          <p:cNvSpPr txBox="1">
            <a:spLocks noChangeArrowheads="1"/>
          </p:cNvSpPr>
          <p:nvPr/>
        </p:nvSpPr>
        <p:spPr bwMode="auto">
          <a:xfrm>
            <a:off x="914400" y="2590800"/>
            <a:ext cx="2286000" cy="7078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2" name="Text Box 44"/>
          <p:cNvSpPr txBox="1">
            <a:spLocks noChangeArrowheads="1"/>
          </p:cNvSpPr>
          <p:nvPr/>
        </p:nvSpPr>
        <p:spPr bwMode="auto">
          <a:xfrm>
            <a:off x="457200" y="6172200"/>
            <a:ext cx="1871663" cy="7078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L­ươn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3" name="Text Box 54"/>
          <p:cNvSpPr txBox="1">
            <a:spLocks noChangeArrowheads="1"/>
          </p:cNvSpPr>
          <p:nvPr/>
        </p:nvSpPr>
        <p:spPr bwMode="auto">
          <a:xfrm>
            <a:off x="5943600" y="2630269"/>
            <a:ext cx="2133600" cy="7078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4" name="Picture 8" descr="10cach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495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5" name="Text Box 44"/>
          <p:cNvSpPr txBox="1">
            <a:spLocks noChangeArrowheads="1"/>
          </p:cNvSpPr>
          <p:nvPr/>
        </p:nvSpPr>
        <p:spPr bwMode="auto">
          <a:xfrm>
            <a:off x="5562600" y="6080125"/>
            <a:ext cx="2514600" cy="7078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vược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315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2" grpId="0" animBg="1"/>
      <p:bldP spid="39943" grpId="0" animBg="1"/>
      <p:bldP spid="399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2" descr="ca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91440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hu mo v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648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/>
          <p:cNvSpPr>
            <a:spLocks/>
          </p:cNvSpPr>
          <p:nvPr/>
        </p:nvSpPr>
        <p:spPr bwMode="auto">
          <a:xfrm>
            <a:off x="6881813" y="4041775"/>
            <a:ext cx="1587" cy="74613"/>
          </a:xfrm>
          <a:prstGeom prst="callout1">
            <a:avLst>
              <a:gd name="adj1" fmla="val 251065"/>
              <a:gd name="adj2" fmla="val -4800000"/>
              <a:gd name="adj3" fmla="val 251065"/>
              <a:gd name="adj4" fmla="val -480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Thú mỏ vịt</a:t>
            </a:r>
          </a:p>
          <a:p>
            <a:pPr algn="ctr"/>
            <a:endParaRPr lang="en-US" sz="4800" b="1">
              <a:latin typeface="Times New Roman" pitchFamily="18" charset="0"/>
            </a:endParaRPr>
          </a:p>
        </p:txBody>
      </p:sp>
      <p:sp>
        <p:nvSpPr>
          <p:cNvPr id="4" name="AutoShape 3"/>
          <p:cNvSpPr>
            <a:spLocks/>
          </p:cNvSpPr>
          <p:nvPr/>
        </p:nvSpPr>
        <p:spPr bwMode="auto">
          <a:xfrm>
            <a:off x="6881813" y="4114800"/>
            <a:ext cx="74612" cy="74613"/>
          </a:xfrm>
          <a:prstGeom prst="callout1">
            <a:avLst>
              <a:gd name="adj1" fmla="val 153190"/>
              <a:gd name="adj2" fmla="val -102130"/>
              <a:gd name="adj3" fmla="val 153190"/>
              <a:gd name="adj4" fmla="val -10213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itchFamily="18" charset="0"/>
              </a:rPr>
              <a:t>Thú mỏ vịt</a:t>
            </a:r>
          </a:p>
          <a:p>
            <a:pPr algn="ctr"/>
            <a:endParaRPr lang="en-US" sz="4800" b="1">
              <a:latin typeface="Times New Roman" pitchFamily="18" charset="0"/>
            </a:endParaRPr>
          </a:p>
        </p:txBody>
      </p:sp>
      <p:pic>
        <p:nvPicPr>
          <p:cNvPr id="38919" name="Picture 23" descr="IMAG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600"/>
            <a:ext cx="4419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876800" y="3352800"/>
            <a:ext cx="16764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 i="1">
                <a:solidFill>
                  <a:srgbClr val="FFFF00"/>
                </a:solidFill>
                <a:latin typeface="Times New Roman" pitchFamily="18" charset="0"/>
              </a:rPr>
              <a:t>Cá ngựa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3352800"/>
            <a:ext cx="12954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FFFF00"/>
                </a:solidFill>
                <a:latin typeface="Times New Roman" pitchFamily="18" charset="0"/>
              </a:rPr>
              <a:t>Thú</a:t>
            </a: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itchFamily="18" charset="0"/>
              </a:rPr>
              <a:t>mỏ</a:t>
            </a:r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itchFamily="18" charset="0"/>
              </a:rPr>
              <a:t>vịt</a:t>
            </a:r>
            <a:endParaRPr lang="en-US" sz="40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10800000">
            <a:off x="762000" y="2438400"/>
            <a:ext cx="2119313" cy="609600"/>
          </a:xfrm>
          <a:prstGeom prst="wedgeRoundRectCallout">
            <a:avLst>
              <a:gd name="adj1" fmla="val -4611"/>
              <a:gd name="adj2" fmla="val 99477"/>
              <a:gd name="adj3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/>
          <a:lstStyle/>
          <a:p>
            <a:pPr algn="ctr"/>
            <a:r>
              <a:rPr lang="en-US" sz="4400" b="1" i="1" dirty="0" err="1">
                <a:solidFill>
                  <a:srgbClr val="FFFF00"/>
                </a:solidFill>
                <a:latin typeface="Times New Roman" pitchFamily="18" charset="0"/>
              </a:rPr>
              <a:t>Cá</a:t>
            </a:r>
            <a:r>
              <a:rPr lang="en-US" sz="4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itchFamily="18" charset="0"/>
              </a:rPr>
              <a:t>sấu</a:t>
            </a:r>
            <a:endParaRPr lang="en-US" sz="44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615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389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23850" y="3079750"/>
            <a:ext cx="85915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sz="3200" dirty="0">
                <a:solidFill>
                  <a:srgbClr val="0000FF"/>
                </a:solidFill>
                <a:latin typeface=".VnTime" pitchFamily="34" charset="0"/>
              </a:rPr>
              <a:t>   </a:t>
            </a:r>
            <a:r>
              <a:rPr lang="en-US" sz="3200" b="1" i="1" dirty="0" err="1">
                <a:latin typeface="VNI-Times" pitchFamily="2" charset="0"/>
              </a:rPr>
              <a:t>Traêng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treân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soâng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treân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ñoàng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treân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laøng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queâ</a:t>
            </a:r>
            <a:r>
              <a:rPr lang="en-US" sz="3200" b="1" i="1" dirty="0">
                <a:latin typeface="VNI-Times" pitchFamily="2" charset="0"/>
              </a:rPr>
              <a:t>, </a:t>
            </a:r>
            <a:r>
              <a:rPr lang="en-US" sz="3200" b="1" i="1" dirty="0" err="1">
                <a:latin typeface="VNI-Times" pitchFamily="2" charset="0"/>
              </a:rPr>
              <a:t>toâi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ñaõ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thaáy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nhieàu</a:t>
            </a:r>
            <a:r>
              <a:rPr lang="en-US" sz="3200" b="1" dirty="0">
                <a:latin typeface="VNI-Times" pitchFamily="2" charset="0"/>
              </a:rPr>
              <a:t>. </a:t>
            </a:r>
            <a:r>
              <a:rPr lang="en-US" sz="3200" b="1" dirty="0" err="1">
                <a:latin typeface="VNI-Times" pitchFamily="2" charset="0"/>
              </a:rPr>
              <a:t>Chæ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coù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traêng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treân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bieån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luùc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môùi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moïc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thì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ñaây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laø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laàn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ñaàu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tieân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toâi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ñöôïc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thaáy</a:t>
            </a:r>
            <a:r>
              <a:rPr lang="en-US" sz="3200" b="1" dirty="0">
                <a:latin typeface="VNI-Times" pitchFamily="2" charset="0"/>
              </a:rPr>
              <a:t>. </a:t>
            </a:r>
            <a:r>
              <a:rPr lang="en-US" sz="3200" b="1" dirty="0" err="1">
                <a:latin typeface="VNI-Times" pitchFamily="2" charset="0"/>
              </a:rPr>
              <a:t>Maøu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traêng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nhö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maøu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loøng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ñoû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tröùng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moãi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luùc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moät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saùng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hoàng</a:t>
            </a:r>
            <a:r>
              <a:rPr lang="en-US" sz="3200" b="1" dirty="0">
                <a:latin typeface="VNI-Times" pitchFamily="2" charset="0"/>
              </a:rPr>
              <a:t> </a:t>
            </a:r>
            <a:r>
              <a:rPr lang="en-US" sz="3200" b="1" dirty="0" err="1">
                <a:latin typeface="VNI-Times" pitchFamily="2" charset="0"/>
              </a:rPr>
              <a:t>leân</a:t>
            </a:r>
            <a:r>
              <a:rPr lang="en-US" sz="3200" b="1" dirty="0">
                <a:latin typeface="VNI-Times" pitchFamily="2" charset="0"/>
              </a:rPr>
              <a:t>. </a:t>
            </a:r>
            <a:r>
              <a:rPr lang="en-US" sz="3200" b="1" i="1" dirty="0" err="1">
                <a:latin typeface="VNI-Times" pitchFamily="2" charset="0"/>
              </a:rPr>
              <a:t>Caøng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leân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cao</a:t>
            </a:r>
            <a:r>
              <a:rPr lang="en-US" sz="3200" b="1" i="1" dirty="0">
                <a:latin typeface="VNI-Times" pitchFamily="2" charset="0"/>
              </a:rPr>
              <a:t>, </a:t>
            </a:r>
            <a:r>
              <a:rPr lang="en-US" sz="3200" b="1" i="1" dirty="0" err="1">
                <a:latin typeface="VNI-Times" pitchFamily="2" charset="0"/>
              </a:rPr>
              <a:t>traêng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caøng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nhoû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daàn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caøng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vaøng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daàn</a:t>
            </a:r>
            <a:r>
              <a:rPr lang="en-US" sz="3200" b="1" i="1" dirty="0">
                <a:latin typeface="VNI-Times" pitchFamily="2" charset="0"/>
              </a:rPr>
              <a:t>  </a:t>
            </a:r>
            <a:r>
              <a:rPr lang="en-US" sz="3200" b="1" i="1" dirty="0" err="1">
                <a:latin typeface="VNI-Times" pitchFamily="2" charset="0"/>
              </a:rPr>
              <a:t>caøng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nheï</a:t>
            </a:r>
            <a:r>
              <a:rPr lang="en-US" sz="3200" b="1" i="1" dirty="0">
                <a:latin typeface="VNI-Times" pitchFamily="2" charset="0"/>
              </a:rPr>
              <a:t> </a:t>
            </a:r>
            <a:r>
              <a:rPr lang="en-US" sz="3200" b="1" i="1" dirty="0" err="1">
                <a:latin typeface="VNI-Times" pitchFamily="2" charset="0"/>
              </a:rPr>
              <a:t>daàn</a:t>
            </a:r>
            <a:r>
              <a:rPr lang="en-US" sz="3200" b="1" i="1" dirty="0">
                <a:latin typeface="VNI-Times" pitchFamily="2" charset="0"/>
              </a:rPr>
              <a:t>.</a:t>
            </a: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152400" y="1828800"/>
            <a:ext cx="1447800" cy="609600"/>
          </a:xfrm>
          <a:prstGeom prst="wedgeRoundRectCallout">
            <a:avLst>
              <a:gd name="adj1" fmla="val 67106"/>
              <a:gd name="adj2" fmla="val 263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 b="1">
                <a:latin typeface=".VnTime" pitchFamily="34" charset="0"/>
              </a:rPr>
              <a:t>Bµi 3: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1600200" y="1905000"/>
            <a:ext cx="7010399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Nh</a:t>
            </a:r>
            <a:r>
              <a:rPr lang="en-US" sz="2400" b="1" dirty="0" err="1">
                <a:solidFill>
                  <a:schemeClr val="accent2"/>
                </a:solidFill>
              </a:rPr>
              <a:t>ữ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ng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chç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nµo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trong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c©u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1 vµ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c©u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4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cßn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thiÕu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dÊu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.VnTime" pitchFamily="34" charset="0"/>
              </a:rPr>
              <a:t>phÈy</a:t>
            </a:r>
            <a:r>
              <a:rPr lang="en-US" sz="2800" b="1" dirty="0">
                <a:solidFill>
                  <a:srgbClr val="333399"/>
                </a:solidFill>
                <a:latin typeface=".VnTime" pitchFamily="34" charset="0"/>
              </a:rPr>
              <a:t>?</a:t>
            </a:r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V="1">
            <a:off x="2895600" y="2362199"/>
            <a:ext cx="2971800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6324600" y="23622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>
            <a:off x="1828800" y="2895600"/>
            <a:ext cx="2895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62200" y="304800"/>
            <a:ext cx="51816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từ và câu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9200" y="1143000"/>
            <a:ext cx="703421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NGỮ VỀ SÔNG BIỂN, DẤU PHẨY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1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46088" grpId="0" animBg="1"/>
      <p:bldP spid="46088" grpId="1" animBg="1"/>
      <p:bldP spid="46089" grpId="0"/>
      <p:bldP spid="46089" grpId="1"/>
      <p:bldP spid="46090" grpId="0" animBg="1"/>
      <p:bldP spid="46091" grpId="0" animBg="1"/>
      <p:bldP spid="460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514600" y="838200"/>
            <a:ext cx="53340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 b="1">
              <a:latin typeface=".VnTime" pitchFamily="34" charset="0"/>
            </a:endParaRPr>
          </a:p>
          <a:p>
            <a:pPr>
              <a:spcBef>
                <a:spcPct val="50000"/>
              </a:spcBef>
            </a:pPr>
            <a:endParaRPr lang="en-US" sz="2800" b="1">
              <a:latin typeface=".VnTime" pitchFamily="34" charset="0"/>
            </a:endParaRP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838200" y="2787650"/>
            <a:ext cx="7772400" cy="94615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Tră</a:t>
            </a:r>
            <a:r>
              <a:rPr lang="en-US" sz="2800" b="1" dirty="0" err="1" smtClean="0">
                <a:latin typeface=".VnTime" pitchFamily="34" charset="0"/>
              </a:rPr>
              <a:t>ng</a:t>
            </a:r>
            <a:r>
              <a:rPr lang="en-US" sz="2800" b="1" dirty="0" smtClean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trªn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s«ng</a:t>
            </a:r>
            <a:r>
              <a:rPr lang="en-US" sz="2800" b="1" dirty="0">
                <a:latin typeface=".VnTime" pitchFamily="34" charset="0"/>
              </a:rPr>
              <a:t>  </a:t>
            </a:r>
            <a:r>
              <a:rPr lang="en-US" sz="2800" b="1" dirty="0" err="1">
                <a:latin typeface=".VnTime" pitchFamily="34" charset="0"/>
              </a:rPr>
              <a:t>trªn</a:t>
            </a:r>
            <a:r>
              <a:rPr lang="en-US" sz="2800" b="1" dirty="0">
                <a:latin typeface=".VnTime" pitchFamily="34" charset="0"/>
              </a:rPr>
              <a:t> ®</a:t>
            </a:r>
            <a:r>
              <a:rPr lang="en-US" sz="2800" b="1" dirty="0" err="1">
                <a:latin typeface=".VnTime" pitchFamily="34" charset="0"/>
              </a:rPr>
              <a:t>ång</a:t>
            </a:r>
            <a:r>
              <a:rPr lang="en-US" sz="2800" b="1" dirty="0">
                <a:latin typeface=".VnTime" pitchFamily="34" charset="0"/>
              </a:rPr>
              <a:t>  </a:t>
            </a:r>
            <a:r>
              <a:rPr lang="en-US" sz="2800" b="1" dirty="0" err="1">
                <a:latin typeface=".VnTime" pitchFamily="34" charset="0"/>
              </a:rPr>
              <a:t>trªn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lµng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qu</a:t>
            </a:r>
            <a:r>
              <a:rPr lang="en-US" sz="2800" b="1" dirty="0">
                <a:latin typeface=".VnTime" pitchFamily="34" charset="0"/>
              </a:rPr>
              <a:t>ª, </a:t>
            </a:r>
            <a:r>
              <a:rPr lang="en-US" sz="2800" b="1" dirty="0" err="1">
                <a:latin typeface=".VnTime" pitchFamily="34" charset="0"/>
              </a:rPr>
              <a:t>t«i</a:t>
            </a:r>
            <a:r>
              <a:rPr lang="en-US" sz="2800" b="1" dirty="0">
                <a:latin typeface=".VnTime" pitchFamily="34" charset="0"/>
              </a:rPr>
              <a:t> ®· </a:t>
            </a:r>
            <a:r>
              <a:rPr lang="en-US" sz="2800" b="1" dirty="0" err="1">
                <a:latin typeface=".VnTime" pitchFamily="34" charset="0"/>
              </a:rPr>
              <a:t>thÊy</a:t>
            </a:r>
            <a:r>
              <a:rPr lang="en-US" sz="2800" b="1" dirty="0">
                <a:latin typeface=".VnTime" pitchFamily="34" charset="0"/>
              </a:rPr>
              <a:t> </a:t>
            </a:r>
            <a:r>
              <a:rPr lang="en-US" sz="2800" b="1" dirty="0" err="1">
                <a:latin typeface=".VnTime" pitchFamily="34" charset="0"/>
              </a:rPr>
              <a:t>nhiÒu</a:t>
            </a:r>
            <a:r>
              <a:rPr lang="en-US" sz="2800" b="1" dirty="0">
                <a:latin typeface=".VnTime" pitchFamily="34" charset="0"/>
              </a:rPr>
              <a:t>.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3308350" y="2819400"/>
            <a:ext cx="273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CC00FF"/>
                </a:solidFill>
                <a:latin typeface=".VnTime" pitchFamily="34" charset="0"/>
              </a:rPr>
              <a:t>,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4953000" y="2819400"/>
            <a:ext cx="273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CC00FF"/>
                </a:solidFill>
                <a:latin typeface=".VnTime" pitchFamily="34" charset="0"/>
              </a:rPr>
              <a:t>,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914400" y="2133600"/>
            <a:ext cx="1295400" cy="51911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FF"/>
                </a:solidFill>
                <a:latin typeface=".VnTime" pitchFamily="34" charset="0"/>
              </a:rPr>
              <a:t>C©u 1: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7116966" y="4048780"/>
            <a:ext cx="2744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C00FF"/>
                </a:solidFill>
                <a:latin typeface=".VnTime" pitchFamily="34" charset="0"/>
              </a:rPr>
              <a:t>,</a:t>
            </a:r>
            <a:endParaRPr lang="en-US" sz="2800" b="1" dirty="0">
              <a:solidFill>
                <a:srgbClr val="CC00FF"/>
              </a:solidFill>
              <a:latin typeface=".VnTime" pitchFamily="34" charset="0"/>
            </a:endParaRPr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1708150" y="4572000"/>
            <a:ext cx="273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C00FF"/>
                </a:solidFill>
                <a:latin typeface=".VnTime" pitchFamily="34" charset="0"/>
              </a:rPr>
              <a:t>,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2200" y="304800"/>
            <a:ext cx="51816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từ và câu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9200" y="1143000"/>
            <a:ext cx="7034213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 NGỮ VỀ SÔNG BIỂN, DẤU PHẨY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38862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dần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028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481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481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481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70" decel="100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70" decel="100000"/>
                                        <p:tgtEl>
                                          <p:spTgt spid="481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  <p:bldP spid="48135" grpId="0"/>
      <p:bldP spid="48136" grpId="0"/>
      <p:bldP spid="48137" grpId="0" animBg="1"/>
      <p:bldP spid="48140" grpId="0"/>
      <p:bldP spid="481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3" name="Picture 16" descr="b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304800" y="-98425"/>
            <a:ext cx="19050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1"/>
          <p:cNvSpPr>
            <a:spLocks noChangeArrowheads="1" noChangeShapeType="1" noTextEdit="1"/>
          </p:cNvSpPr>
          <p:nvPr/>
        </p:nvSpPr>
        <p:spPr bwMode="auto">
          <a:xfrm>
            <a:off x="2286000" y="457200"/>
            <a:ext cx="4572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TỪ VÀ CÂU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WordArt 71"/>
          <p:cNvSpPr>
            <a:spLocks noChangeArrowheads="1" noChangeShapeType="1" noTextEdit="1"/>
          </p:cNvSpPr>
          <p:nvPr/>
        </p:nvSpPr>
        <p:spPr bwMode="auto">
          <a:xfrm>
            <a:off x="647699" y="2590800"/>
            <a:ext cx="8115301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99FF33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TỪ NGỮ VỀ SÔNG BIỂN. DẤU PHẨY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99FF33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63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152400" y="1066800"/>
            <a:ext cx="88392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b="1" u="sng" dirty="0" err="1"/>
              <a:t>Bài</a:t>
            </a:r>
            <a:r>
              <a:rPr lang="en-US" sz="2800" b="1" u="sng" dirty="0"/>
              <a:t> 3:</a:t>
            </a:r>
            <a:r>
              <a:rPr lang="en-US" sz="2800" b="1" dirty="0"/>
              <a:t> </a:t>
            </a:r>
            <a:r>
              <a:rPr lang="en-US" sz="2800" b="1" dirty="0" err="1"/>
              <a:t>Đoạn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hoàn</a:t>
            </a:r>
            <a:r>
              <a:rPr lang="en-US" sz="2800" b="1" dirty="0"/>
              <a:t> </a:t>
            </a:r>
            <a:r>
              <a:rPr lang="en-US" sz="2800" b="1" dirty="0" err="1"/>
              <a:t>chỉnh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i="1" dirty="0"/>
              <a:t>	</a:t>
            </a:r>
            <a:r>
              <a:rPr lang="en-US" sz="2800" i="1" dirty="0" err="1"/>
              <a:t>Trăng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sông</a:t>
            </a:r>
            <a:r>
              <a:rPr lang="en-US" sz="2800" b="1" i="1" dirty="0"/>
              <a:t> </a:t>
            </a:r>
            <a:r>
              <a:rPr lang="en-US" sz="2800" b="1" i="1" dirty="0">
                <a:solidFill>
                  <a:srgbClr val="FF3300"/>
                </a:solidFill>
              </a:rPr>
              <a:t>,</a:t>
            </a:r>
            <a:r>
              <a:rPr lang="en-US" sz="2800" b="1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đồng</a:t>
            </a:r>
            <a:r>
              <a:rPr lang="en-US" sz="2800" b="1" i="1" dirty="0"/>
              <a:t> </a:t>
            </a:r>
            <a:r>
              <a:rPr lang="en-US" sz="2800" b="1" i="1" dirty="0">
                <a:solidFill>
                  <a:srgbClr val="FF3300"/>
                </a:solidFill>
              </a:rPr>
              <a:t>,</a:t>
            </a:r>
            <a:r>
              <a:rPr lang="en-US" sz="2800" b="1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làng</a:t>
            </a:r>
            <a:r>
              <a:rPr lang="en-US" sz="2800" i="1" dirty="0"/>
              <a:t> </a:t>
            </a:r>
            <a:r>
              <a:rPr lang="en-US" sz="2800" i="1" dirty="0" err="1"/>
              <a:t>quê</a:t>
            </a:r>
            <a:r>
              <a:rPr lang="en-US" sz="2800" i="1" dirty="0"/>
              <a:t>, </a:t>
            </a:r>
            <a:r>
              <a:rPr lang="en-US" sz="2800" i="1" dirty="0" err="1"/>
              <a:t>tôi</a:t>
            </a:r>
            <a:r>
              <a:rPr lang="en-US" sz="2800" i="1" dirty="0"/>
              <a:t> </a:t>
            </a:r>
            <a:r>
              <a:rPr lang="en-US" sz="2800" i="1" dirty="0" err="1"/>
              <a:t>đã</a:t>
            </a:r>
            <a:r>
              <a:rPr lang="en-US" sz="2800" i="1" dirty="0"/>
              <a:t> </a:t>
            </a:r>
            <a:r>
              <a:rPr lang="en-US" sz="2800" i="1" dirty="0" err="1"/>
              <a:t>thấy</a:t>
            </a:r>
            <a:r>
              <a:rPr lang="en-US" sz="2800" i="1" dirty="0"/>
              <a:t> </a:t>
            </a:r>
            <a:r>
              <a:rPr lang="en-US" sz="2800" i="1" dirty="0" err="1"/>
              <a:t>nhiều</a:t>
            </a:r>
            <a:r>
              <a:rPr lang="en-US" sz="2800" dirty="0"/>
              <a:t>.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trăng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mọc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.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trăng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lòng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. </a:t>
            </a:r>
            <a:r>
              <a:rPr lang="en-US" sz="2800" i="1" dirty="0" err="1"/>
              <a:t>Càng</a:t>
            </a:r>
            <a:r>
              <a:rPr lang="en-US" sz="2800" i="1" dirty="0"/>
              <a:t> </a:t>
            </a:r>
            <a:r>
              <a:rPr lang="en-US" sz="2800" i="1" dirty="0" err="1"/>
              <a:t>lên</a:t>
            </a:r>
            <a:r>
              <a:rPr lang="en-US" sz="2800" i="1" dirty="0"/>
              <a:t> </a:t>
            </a:r>
            <a:r>
              <a:rPr lang="en-US" sz="2800" i="1" dirty="0" err="1"/>
              <a:t>cao</a:t>
            </a:r>
            <a:r>
              <a:rPr lang="en-US" sz="2800" i="1" dirty="0"/>
              <a:t>, </a:t>
            </a:r>
            <a:r>
              <a:rPr lang="en-US" sz="2800" i="1" dirty="0" err="1"/>
              <a:t>trăng</a:t>
            </a:r>
            <a:r>
              <a:rPr lang="en-US" sz="2800" i="1" dirty="0"/>
              <a:t> </a:t>
            </a:r>
            <a:r>
              <a:rPr lang="en-US" sz="2800" i="1" dirty="0" err="1"/>
              <a:t>càng</a:t>
            </a:r>
            <a:r>
              <a:rPr lang="en-US" sz="2800" i="1" dirty="0"/>
              <a:t> </a:t>
            </a:r>
            <a:r>
              <a:rPr lang="en-US" sz="2800" i="1" dirty="0" err="1"/>
              <a:t>nhỏ</a:t>
            </a:r>
            <a:r>
              <a:rPr lang="en-US" sz="2800" i="1" dirty="0"/>
              <a:t> </a:t>
            </a:r>
            <a:r>
              <a:rPr lang="en-US" sz="2800" i="1" dirty="0" err="1"/>
              <a:t>dần</a:t>
            </a:r>
            <a:r>
              <a:rPr lang="en-US" sz="2800" b="1" i="1" dirty="0"/>
              <a:t> </a:t>
            </a:r>
            <a:r>
              <a:rPr lang="en-US" sz="2800" b="1" i="1" dirty="0">
                <a:solidFill>
                  <a:srgbClr val="FF3300"/>
                </a:solidFill>
              </a:rPr>
              <a:t>,</a:t>
            </a:r>
            <a:r>
              <a:rPr lang="en-US" sz="2800" b="1" i="1" dirty="0"/>
              <a:t> </a:t>
            </a:r>
            <a:r>
              <a:rPr lang="en-US" sz="2800" i="1" dirty="0" err="1"/>
              <a:t>càng</a:t>
            </a:r>
            <a:r>
              <a:rPr lang="en-US" sz="2800" i="1" dirty="0"/>
              <a:t> </a:t>
            </a:r>
            <a:r>
              <a:rPr lang="en-US" sz="2800" i="1" dirty="0" err="1"/>
              <a:t>vàng</a:t>
            </a:r>
            <a:r>
              <a:rPr lang="en-US" sz="2800" i="1" dirty="0"/>
              <a:t> </a:t>
            </a:r>
            <a:r>
              <a:rPr lang="en-US" sz="2800" i="1" dirty="0" err="1"/>
              <a:t>dần</a:t>
            </a:r>
            <a:r>
              <a:rPr lang="en-US" sz="2800" b="1" i="1" dirty="0"/>
              <a:t> </a:t>
            </a:r>
            <a:r>
              <a:rPr lang="en-US" sz="2800" b="1" i="1" dirty="0">
                <a:solidFill>
                  <a:srgbClr val="FF3300"/>
                </a:solidFill>
              </a:rPr>
              <a:t>,</a:t>
            </a:r>
            <a:r>
              <a:rPr lang="en-US" sz="2800" b="1" i="1" dirty="0"/>
              <a:t> </a:t>
            </a:r>
            <a:r>
              <a:rPr lang="en-US" sz="2800" i="1" dirty="0" err="1"/>
              <a:t>càng</a:t>
            </a:r>
            <a:r>
              <a:rPr lang="en-US" sz="2800" i="1" dirty="0"/>
              <a:t> </a:t>
            </a:r>
            <a:r>
              <a:rPr lang="en-US" sz="2800" i="1" dirty="0" err="1"/>
              <a:t>nhẹ</a:t>
            </a:r>
            <a:r>
              <a:rPr lang="en-US" sz="2800" i="1" dirty="0"/>
              <a:t> </a:t>
            </a:r>
            <a:r>
              <a:rPr lang="en-US" sz="2800" i="1" dirty="0" err="1"/>
              <a:t>dần</a:t>
            </a:r>
            <a:r>
              <a:rPr lang="en-US" sz="2800" i="1" dirty="0"/>
              <a:t>.</a:t>
            </a:r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/>
              <a:t>Theo </a:t>
            </a:r>
            <a:r>
              <a:rPr lang="en-US" sz="2800" dirty="0" err="1"/>
              <a:t>Trần</a:t>
            </a:r>
            <a:r>
              <a:rPr lang="en-US" sz="2800" dirty="0"/>
              <a:t> </a:t>
            </a:r>
            <a:r>
              <a:rPr lang="en-US" sz="2800" dirty="0" err="1"/>
              <a:t>Hoài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  <a:p>
            <a:endParaRPr lang="vi-VN" sz="2800" dirty="0"/>
          </a:p>
        </p:txBody>
      </p:sp>
      <p:pic>
        <p:nvPicPr>
          <p:cNvPr id="15363" name="Picture 9" descr="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43400"/>
            <a:ext cx="15716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3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6019800"/>
            <a:ext cx="10096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9" descr="animated%20cartoon%20animal%20cow%20boy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410200"/>
            <a:ext cx="13335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1600" y="4953000"/>
            <a:ext cx="12954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4467225"/>
            <a:ext cx="15716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animated_cartoon_animal%20rabbit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0"/>
            <a:ext cx="121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5029200"/>
            <a:ext cx="15716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animated_cartoon_animal%20rabbit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105400"/>
            <a:ext cx="1133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b1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10200"/>
            <a:ext cx="7524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4" descr="3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6162675"/>
            <a:ext cx="10096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20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8"/>
          <p:cNvSpPr txBox="1">
            <a:spLocks noChangeArrowheads="1"/>
          </p:cNvSpPr>
          <p:nvPr/>
        </p:nvSpPr>
        <p:spPr bwMode="auto">
          <a:xfrm>
            <a:off x="609600" y="609600"/>
            <a:ext cx="784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zh-CN" sz="2800" smtClean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Rectangle 19"/>
          <p:cNvSpPr>
            <a:spLocks noChangeArrowheads="1"/>
          </p:cNvSpPr>
          <p:nvPr/>
        </p:nvSpPr>
        <p:spPr bwMode="auto">
          <a:xfrm>
            <a:off x="152400" y="152400"/>
            <a:ext cx="853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u="sng" smtClean="0">
                <a:solidFill>
                  <a:srgbClr val="000099"/>
                </a:solidFill>
                <a:latin typeface="Times New Roman" panose="02020603050405020304" pitchFamily="18" charset="0"/>
              </a:rPr>
              <a:t>Bài 1</a:t>
            </a:r>
            <a:r>
              <a:rPr lang="en-US" altLang="zh-CN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: Hãy xếp tên các loài cá vẽ dưới đây vào nhóm thích hợp:</a:t>
            </a:r>
          </a:p>
        </p:txBody>
      </p:sp>
      <p:graphicFrame>
        <p:nvGraphicFramePr>
          <p:cNvPr id="65599" name="Group 63"/>
          <p:cNvGraphicFramePr>
            <a:graphicFrameLocks noGrp="1"/>
          </p:cNvGraphicFramePr>
          <p:nvPr/>
        </p:nvGraphicFramePr>
        <p:xfrm>
          <a:off x="76200" y="838200"/>
          <a:ext cx="8643938" cy="1353120"/>
        </p:xfrm>
        <a:graphic>
          <a:graphicData uri="http://schemas.openxmlformats.org/drawingml/2006/table">
            <a:tbl>
              <a:tblPr/>
              <a:tblGrid>
                <a:gridCol w="3462337"/>
                <a:gridCol w="5181601"/>
              </a:tblGrid>
              <a:tr h="4569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mặn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biển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T="45672" marB="456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ngọt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ở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sông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ao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56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M: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nục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chuồn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chim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672" marB="4567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M: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chép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mè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trê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quả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chuối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lóc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663" name="Rectangle 21"/>
          <p:cNvSpPr>
            <a:spLocks noChangeArrowheads="1"/>
          </p:cNvSpPr>
          <p:nvPr/>
        </p:nvSpPr>
        <p:spPr bwMode="auto">
          <a:xfrm>
            <a:off x="0" y="2514600"/>
            <a:ext cx="64770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u="sng" smtClean="0">
                <a:solidFill>
                  <a:srgbClr val="000099"/>
                </a:solidFill>
                <a:latin typeface="Times New Roman" panose="02020603050405020304" pitchFamily="18" charset="0"/>
              </a:rPr>
              <a:t>Bài 2</a:t>
            </a:r>
            <a:r>
              <a:rPr lang="en-US" altLang="zh-CN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: Kể tên các con vật sống ở dưới nước:</a:t>
            </a:r>
          </a:p>
        </p:txBody>
      </p:sp>
      <p:sp>
        <p:nvSpPr>
          <p:cNvPr id="27664" name="Rectangle 23"/>
          <p:cNvSpPr>
            <a:spLocks noChangeArrowheads="1"/>
          </p:cNvSpPr>
          <p:nvPr/>
        </p:nvSpPr>
        <p:spPr bwMode="auto">
          <a:xfrm>
            <a:off x="288925" y="3200400"/>
            <a:ext cx="876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chép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mè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trôi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trắm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chày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trê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đỉa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rắn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diếc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ốc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trạch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trai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hến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trùng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trục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ba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ba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rùa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mập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nụ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nục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hồi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thờn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bơn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voi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mập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heo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kiếm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cẩu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(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chó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),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lươn</a:t>
            </a:r>
            <a:r>
              <a:rPr lang="en-US" altLang="zh-CN" sz="24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… </a:t>
            </a: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-533400" y="4924425"/>
            <a:ext cx="952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zh-CN" sz="2400" b="1" u="sng" smtClean="0">
                <a:solidFill>
                  <a:srgbClr val="000099"/>
                </a:solidFill>
                <a:latin typeface="Times New Roman" panose="02020603050405020304" pitchFamily="18" charset="0"/>
              </a:rPr>
              <a:t>Bài 3</a:t>
            </a:r>
            <a:r>
              <a:rPr lang="en-US" altLang="zh-CN" sz="2400" b="1" smtClean="0">
                <a:solidFill>
                  <a:srgbClr val="000099"/>
                </a:solidFill>
                <a:latin typeface="Times New Roman" panose="02020603050405020304" pitchFamily="18" charset="0"/>
              </a:rPr>
              <a:t>: Những chỗ nào trong câu 1 và câu 4 còn thiếu dấu phẩy?</a:t>
            </a:r>
          </a:p>
        </p:txBody>
      </p:sp>
      <p:sp>
        <p:nvSpPr>
          <p:cNvPr id="27666" name="Rectangle 19"/>
          <p:cNvSpPr>
            <a:spLocks noChangeArrowheads="1"/>
          </p:cNvSpPr>
          <p:nvPr/>
        </p:nvSpPr>
        <p:spPr bwMode="auto">
          <a:xfrm>
            <a:off x="323850" y="4876800"/>
            <a:ext cx="88201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24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zh-CN" sz="2400" b="1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Trăng trên sông</a:t>
            </a:r>
            <a:r>
              <a:rPr lang="en-US" altLang="zh-CN" sz="24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zh-CN" sz="2400" b="1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 trên đồng</a:t>
            </a:r>
            <a:r>
              <a:rPr lang="en-US" altLang="zh-CN" sz="24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zh-CN" sz="2400" b="1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 trên làng quê, tôi đã thấy nhiều</a:t>
            </a:r>
            <a:r>
              <a:rPr lang="en-US" altLang="zh-CN" sz="2400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r>
              <a:rPr lang="en-US" altLang="zh-CN" sz="2400" smtClean="0">
                <a:solidFill>
                  <a:prstClr val="black"/>
                </a:solidFill>
                <a:latin typeface="Times New Roman" panose="02020603050405020304" pitchFamily="18" charset="0"/>
              </a:rPr>
              <a:t> Chỉ có trăng trên biển lúc mới mọc thì đây là lần đầu tiên tôi được thấy. Màu trăng như màu lòng đỏ trứng mỗi lúc một sáng hồng lên</a:t>
            </a:r>
            <a:r>
              <a:rPr lang="en-US" altLang="zh-CN" sz="2400" b="1" smtClean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altLang="zh-CN" sz="2400" b="1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Càng lên cao, trăng càng nhỏ dần</a:t>
            </a:r>
            <a:r>
              <a:rPr lang="en-US" altLang="zh-CN" sz="24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zh-CN" sz="2400" b="1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 càng vàng dần</a:t>
            </a:r>
            <a:r>
              <a:rPr lang="en-US" altLang="zh-CN" sz="24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zh-CN" sz="2400" b="1" i="1" smtClean="0">
                <a:solidFill>
                  <a:prstClr val="black"/>
                </a:solidFill>
                <a:latin typeface="Times New Roman" panose="02020603050405020304" pitchFamily="18" charset="0"/>
              </a:rPr>
              <a:t> càng nhẹ dần.</a:t>
            </a:r>
          </a:p>
        </p:txBody>
      </p:sp>
    </p:spTree>
    <p:extLst>
      <p:ext uri="{BB962C8B-B14F-4D97-AF65-F5344CB8AC3E}">
        <p14:creationId xmlns:p14="http://schemas.microsoft.com/office/powerpoint/2010/main" val="2542382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pic>
        <p:nvPicPr>
          <p:cNvPr id="93188" name="Picture 4" descr="aivazovsky98t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5" descr="OY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60198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1295400" y="1143000"/>
            <a:ext cx="3657600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CC0000"/>
                </a:solidFill>
                <a:latin typeface=".VnTime" pitchFamily="34" charset="0"/>
              </a:rPr>
              <a:t>§è </a:t>
            </a:r>
            <a:r>
              <a:rPr lang="en-US" sz="3200" b="1" u="sng" dirty="0" err="1" smtClean="0">
                <a:solidFill>
                  <a:srgbClr val="CC0000"/>
                </a:solidFill>
                <a:latin typeface=".VnTime" pitchFamily="34" charset="0"/>
              </a:rPr>
              <a:t>vui</a:t>
            </a:r>
            <a:r>
              <a:rPr lang="en-US" sz="3200" b="1" u="sng" dirty="0" smtClean="0">
                <a:solidFill>
                  <a:srgbClr val="CC0000"/>
                </a:solidFill>
                <a:latin typeface=".VnTime" pitchFamily="34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3200" b="1" u="sng" dirty="0" smtClean="0">
              <a:solidFill>
                <a:srgbClr val="CC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0000FF"/>
                </a:solidFill>
              </a:rPr>
              <a:t>Thi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đoán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tên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loài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cá</a:t>
            </a:r>
            <a:r>
              <a:rPr lang="en-US" sz="3600" b="1" dirty="0" smtClean="0">
                <a:solidFill>
                  <a:srgbClr val="0000FF"/>
                </a:solidFill>
              </a:rPr>
              <a:t>.</a:t>
            </a:r>
            <a:r>
              <a:rPr lang="en-US" sz="3600" b="1" dirty="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648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931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931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pic>
        <p:nvPicPr>
          <p:cNvPr id="87045" name="Picture 5" descr="hn[44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cau ca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7" name="Freeform 7"/>
          <p:cNvSpPr>
            <a:spLocks/>
          </p:cNvSpPr>
          <p:nvPr/>
        </p:nvSpPr>
        <p:spPr bwMode="auto">
          <a:xfrm>
            <a:off x="6629400" y="3200400"/>
            <a:ext cx="457200" cy="1752600"/>
          </a:xfrm>
          <a:custGeom>
            <a:avLst/>
            <a:gdLst>
              <a:gd name="T0" fmla="*/ 48 w 288"/>
              <a:gd name="T1" fmla="*/ 0 h 1104"/>
              <a:gd name="T2" fmla="*/ 0 w 288"/>
              <a:gd name="T3" fmla="*/ 384 h 1104"/>
              <a:gd name="T4" fmla="*/ 48 w 288"/>
              <a:gd name="T5" fmla="*/ 816 h 1104"/>
              <a:gd name="T6" fmla="*/ 288 w 288"/>
              <a:gd name="T7" fmla="*/ 912 h 1104"/>
              <a:gd name="T8" fmla="*/ 48 w 288"/>
              <a:gd name="T9" fmla="*/ 1104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1104">
                <a:moveTo>
                  <a:pt x="48" y="0"/>
                </a:moveTo>
                <a:cubicBezTo>
                  <a:pt x="24" y="124"/>
                  <a:pt x="0" y="248"/>
                  <a:pt x="0" y="384"/>
                </a:cubicBezTo>
                <a:cubicBezTo>
                  <a:pt x="0" y="520"/>
                  <a:pt x="0" y="728"/>
                  <a:pt x="48" y="816"/>
                </a:cubicBezTo>
                <a:cubicBezTo>
                  <a:pt x="96" y="904"/>
                  <a:pt x="288" y="864"/>
                  <a:pt x="288" y="912"/>
                </a:cubicBezTo>
                <a:cubicBezTo>
                  <a:pt x="288" y="960"/>
                  <a:pt x="88" y="1072"/>
                  <a:pt x="48" y="1104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>
            <a:off x="3505200" y="304800"/>
            <a:ext cx="5486400" cy="1828800"/>
          </a:xfrm>
          <a:prstGeom prst="cloudCallout">
            <a:avLst>
              <a:gd name="adj1" fmla="val -26213"/>
              <a:gd name="adj2" fmla="val 67537"/>
            </a:avLst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4648200" y="381000"/>
            <a:ext cx="3124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i="1" smtClean="0">
                <a:solidFill>
                  <a:srgbClr val="0000FF"/>
                </a:solidFill>
                <a:latin typeface=".VnTime" pitchFamily="34" charset="0"/>
              </a:rPr>
              <a:t>C</a:t>
            </a:r>
            <a:r>
              <a:rPr lang="en-US" sz="3200" b="1" i="1" smtClean="0">
                <a:solidFill>
                  <a:srgbClr val="0000FF"/>
                </a:solidFill>
              </a:rPr>
              <a:t>á gì là gạo nấu cùng nước sôi?</a:t>
            </a:r>
          </a:p>
        </p:txBody>
      </p:sp>
      <p:pic>
        <p:nvPicPr>
          <p:cNvPr id="87062" name="Picture 22" descr="anchov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31046"/>
            <a:ext cx="2895600" cy="20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3" name="Picture 23" descr="Chao cac em hoc sinh_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64" name="Rectangle 24"/>
          <p:cNvSpPr>
            <a:spLocks noChangeArrowheads="1"/>
          </p:cNvSpPr>
          <p:nvPr/>
        </p:nvSpPr>
        <p:spPr bwMode="auto">
          <a:xfrm>
            <a:off x="838200" y="1022350"/>
            <a:ext cx="1412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660066"/>
                </a:solidFill>
                <a:latin typeface=".VnTime" pitchFamily="34" charset="0"/>
              </a:rPr>
              <a:t>§è </a:t>
            </a:r>
            <a:r>
              <a:rPr lang="en-US" sz="3200" b="1" u="sng" dirty="0" err="1" smtClean="0">
                <a:solidFill>
                  <a:srgbClr val="660066"/>
                </a:solidFill>
                <a:latin typeface=".VnTime" pitchFamily="34" charset="0"/>
              </a:rPr>
              <a:t>vui</a:t>
            </a:r>
            <a:r>
              <a:rPr lang="en-US" sz="3200" b="1" u="sng" dirty="0" smtClean="0">
                <a:solidFill>
                  <a:srgbClr val="660066"/>
                </a:solidFill>
                <a:latin typeface=".VnTime" pitchFamily="34" charset="0"/>
              </a:rPr>
              <a:t>:</a:t>
            </a:r>
          </a:p>
        </p:txBody>
      </p:sp>
      <p:pic>
        <p:nvPicPr>
          <p:cNvPr id="87065" name="Picture 25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752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6" name="Picture 26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63394">
            <a:off x="3352800" y="5638800"/>
            <a:ext cx="1143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7" name="Picture 27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979">
            <a:off x="7772400" y="40386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68" name="Picture 28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3257">
            <a:off x="1371600" y="4038600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70" name="Picture 30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5588">
            <a:off x="6781800" y="3124200"/>
            <a:ext cx="1143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71" name="AutoShape 31"/>
          <p:cNvSpPr>
            <a:spLocks noChangeArrowheads="1"/>
          </p:cNvSpPr>
          <p:nvPr/>
        </p:nvSpPr>
        <p:spPr bwMode="auto">
          <a:xfrm>
            <a:off x="685800" y="1905000"/>
            <a:ext cx="762000" cy="685800"/>
          </a:xfrm>
          <a:prstGeom prst="smileyFace">
            <a:avLst>
              <a:gd name="adj" fmla="val 4653"/>
            </a:avLst>
          </a:prstGeom>
          <a:solidFill>
            <a:schemeClr val="accent2"/>
          </a:solidFill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grpSp>
        <p:nvGrpSpPr>
          <p:cNvPr id="87081" name="Group 41"/>
          <p:cNvGrpSpPr>
            <a:grpSpLocks/>
          </p:cNvGrpSpPr>
          <p:nvPr/>
        </p:nvGrpSpPr>
        <p:grpSpPr bwMode="auto">
          <a:xfrm>
            <a:off x="457200" y="4572000"/>
            <a:ext cx="4876800" cy="2133600"/>
            <a:chOff x="2544" y="1536"/>
            <a:chExt cx="2640" cy="2160"/>
          </a:xfrm>
        </p:grpSpPr>
        <p:pic>
          <p:nvPicPr>
            <p:cNvPr id="87082" name="Picture 42" descr="cardcaptor"/>
            <p:cNvPicPr preferRelativeResize="0"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160"/>
              <a:ext cx="1075" cy="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083" name="AutoShape 43"/>
            <p:cNvSpPr>
              <a:spLocks noChangeArrowheads="1"/>
            </p:cNvSpPr>
            <p:nvPr/>
          </p:nvSpPr>
          <p:spPr bwMode="auto">
            <a:xfrm>
              <a:off x="3072" y="1536"/>
              <a:ext cx="2112" cy="1008"/>
            </a:xfrm>
            <a:prstGeom prst="cloudCallout">
              <a:avLst>
                <a:gd name="adj1" fmla="val -29310"/>
                <a:gd name="adj2" fmla="val 65875"/>
              </a:avLst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srgbClr val="FF3300"/>
                  </a:solidFill>
                  <a:latin typeface="Times New Roman" pitchFamily="18" charset="0"/>
                  <a:cs typeface="Arial" charset="0"/>
                </a:rPr>
                <a:t>Tán thành!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29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7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7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7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9" grpId="0" animBg="1"/>
      <p:bldP spid="870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pic>
        <p:nvPicPr>
          <p:cNvPr id="106511" name="Picture 15" descr="hn[44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12" name="Picture 16" descr="cau ca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13" name="Freeform 17"/>
          <p:cNvSpPr>
            <a:spLocks/>
          </p:cNvSpPr>
          <p:nvPr/>
        </p:nvSpPr>
        <p:spPr bwMode="auto">
          <a:xfrm>
            <a:off x="6629400" y="3200400"/>
            <a:ext cx="457200" cy="1752600"/>
          </a:xfrm>
          <a:custGeom>
            <a:avLst/>
            <a:gdLst>
              <a:gd name="T0" fmla="*/ 48 w 288"/>
              <a:gd name="T1" fmla="*/ 0 h 1104"/>
              <a:gd name="T2" fmla="*/ 0 w 288"/>
              <a:gd name="T3" fmla="*/ 384 h 1104"/>
              <a:gd name="T4" fmla="*/ 48 w 288"/>
              <a:gd name="T5" fmla="*/ 816 h 1104"/>
              <a:gd name="T6" fmla="*/ 288 w 288"/>
              <a:gd name="T7" fmla="*/ 912 h 1104"/>
              <a:gd name="T8" fmla="*/ 48 w 288"/>
              <a:gd name="T9" fmla="*/ 1104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1104">
                <a:moveTo>
                  <a:pt x="48" y="0"/>
                </a:moveTo>
                <a:cubicBezTo>
                  <a:pt x="24" y="124"/>
                  <a:pt x="0" y="248"/>
                  <a:pt x="0" y="384"/>
                </a:cubicBezTo>
                <a:cubicBezTo>
                  <a:pt x="0" y="520"/>
                  <a:pt x="0" y="728"/>
                  <a:pt x="48" y="816"/>
                </a:cubicBezTo>
                <a:cubicBezTo>
                  <a:pt x="96" y="904"/>
                  <a:pt x="288" y="864"/>
                  <a:pt x="288" y="912"/>
                </a:cubicBezTo>
                <a:cubicBezTo>
                  <a:pt x="288" y="960"/>
                  <a:pt x="88" y="1072"/>
                  <a:pt x="48" y="1104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06514" name="AutoShape 18"/>
          <p:cNvSpPr>
            <a:spLocks noChangeArrowheads="1"/>
          </p:cNvSpPr>
          <p:nvPr/>
        </p:nvSpPr>
        <p:spPr bwMode="auto">
          <a:xfrm>
            <a:off x="3505200" y="361950"/>
            <a:ext cx="5486400" cy="1828800"/>
          </a:xfrm>
          <a:prstGeom prst="cloudCallout">
            <a:avLst>
              <a:gd name="adj1" fmla="val -26213"/>
              <a:gd name="adj2" fmla="val 67537"/>
            </a:avLst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6515" name="Text Box 19"/>
          <p:cNvSpPr txBox="1">
            <a:spLocks noChangeArrowheads="1"/>
          </p:cNvSpPr>
          <p:nvPr/>
        </p:nvSpPr>
        <p:spPr bwMode="auto">
          <a:xfrm>
            <a:off x="4648200" y="438150"/>
            <a:ext cx="3124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i="1" smtClean="0">
                <a:solidFill>
                  <a:srgbClr val="0000FF"/>
                </a:solidFill>
                <a:latin typeface=".VnTime" pitchFamily="34" charset="0"/>
              </a:rPr>
              <a:t>C</a:t>
            </a:r>
            <a:r>
              <a:rPr lang="en-US" sz="3200" b="1" i="1" smtClean="0">
                <a:solidFill>
                  <a:srgbClr val="0000FF"/>
                </a:solidFill>
              </a:rPr>
              <a:t>á gì bay ở trên trời mênh mông?</a:t>
            </a:r>
          </a:p>
        </p:txBody>
      </p:sp>
      <p:pic>
        <p:nvPicPr>
          <p:cNvPr id="106516" name="Picture 20" descr="Chao cac em hoc sinh_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17" name="Rectangle 21"/>
          <p:cNvSpPr>
            <a:spLocks noChangeArrowheads="1"/>
          </p:cNvSpPr>
          <p:nvPr/>
        </p:nvSpPr>
        <p:spPr bwMode="auto">
          <a:xfrm>
            <a:off x="838200" y="1022350"/>
            <a:ext cx="1412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660066"/>
                </a:solidFill>
                <a:latin typeface=".VnTime" pitchFamily="34" charset="0"/>
              </a:rPr>
              <a:t>§è </a:t>
            </a:r>
            <a:r>
              <a:rPr lang="en-US" sz="3200" b="1" u="sng" dirty="0" err="1" smtClean="0">
                <a:solidFill>
                  <a:srgbClr val="660066"/>
                </a:solidFill>
                <a:latin typeface=".VnTime" pitchFamily="34" charset="0"/>
              </a:rPr>
              <a:t>vui</a:t>
            </a:r>
            <a:r>
              <a:rPr lang="en-US" sz="3200" b="1" u="sng" dirty="0" smtClean="0">
                <a:solidFill>
                  <a:srgbClr val="660066"/>
                </a:solidFill>
                <a:latin typeface=".VnTime" pitchFamily="34" charset="0"/>
              </a:rPr>
              <a:t>:</a:t>
            </a:r>
          </a:p>
        </p:txBody>
      </p:sp>
      <p:pic>
        <p:nvPicPr>
          <p:cNvPr id="106518" name="Picture 22" descr="angelfis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63394">
            <a:off x="3352800" y="5638800"/>
            <a:ext cx="1143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19" name="Picture 23" descr="angelfis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979">
            <a:off x="7772400" y="40386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20" name="Picture 24" descr="angelfis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3257">
            <a:off x="1371600" y="4038600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21" name="Picture 25" descr="angelfis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5588">
            <a:off x="6781800" y="3124200"/>
            <a:ext cx="1143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74" name="Picture 78" descr="ca chi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8951">
            <a:off x="6547155" y="4883301"/>
            <a:ext cx="2152650" cy="16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6576" name="Group 80"/>
          <p:cNvGrpSpPr>
            <a:grpSpLocks/>
          </p:cNvGrpSpPr>
          <p:nvPr/>
        </p:nvGrpSpPr>
        <p:grpSpPr bwMode="auto">
          <a:xfrm>
            <a:off x="457200" y="4572000"/>
            <a:ext cx="4876800" cy="2133600"/>
            <a:chOff x="2544" y="1536"/>
            <a:chExt cx="2640" cy="2160"/>
          </a:xfrm>
        </p:grpSpPr>
        <p:pic>
          <p:nvPicPr>
            <p:cNvPr id="106577" name="Picture 81" descr="cardcaptor"/>
            <p:cNvPicPr preferRelativeResize="0"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160"/>
              <a:ext cx="1075" cy="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6578" name="AutoShape 82"/>
            <p:cNvSpPr>
              <a:spLocks noChangeArrowheads="1"/>
            </p:cNvSpPr>
            <p:nvPr/>
          </p:nvSpPr>
          <p:spPr bwMode="auto">
            <a:xfrm>
              <a:off x="3072" y="1536"/>
              <a:ext cx="2112" cy="1008"/>
            </a:xfrm>
            <a:prstGeom prst="cloudCallout">
              <a:avLst>
                <a:gd name="adj1" fmla="val -29310"/>
                <a:gd name="adj2" fmla="val 65875"/>
              </a:avLst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srgbClr val="FF3300"/>
                  </a:solidFill>
                  <a:latin typeface="Times New Roman" pitchFamily="18" charset="0"/>
                  <a:cs typeface="Arial" charset="0"/>
                </a:rPr>
                <a:t>Tán thành!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87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6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14" grpId="0" animBg="1"/>
      <p:bldP spid="1065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NTH@TD</a:t>
            </a:r>
          </a:p>
        </p:txBody>
      </p:sp>
      <p:pic>
        <p:nvPicPr>
          <p:cNvPr id="104452" name="Picture 4" descr="hn[44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5" descr="cau ca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4" name="Picture 6" descr="ca ch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4724400"/>
            <a:ext cx="2106552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5" name="AutoShape 7"/>
          <p:cNvSpPr>
            <a:spLocks noChangeArrowheads="1"/>
          </p:cNvSpPr>
          <p:nvPr/>
        </p:nvSpPr>
        <p:spPr bwMode="auto">
          <a:xfrm>
            <a:off x="3505200" y="304800"/>
            <a:ext cx="5486400" cy="1828800"/>
          </a:xfrm>
          <a:prstGeom prst="cloudCallout">
            <a:avLst>
              <a:gd name="adj1" fmla="val -26213"/>
              <a:gd name="adj2" fmla="val 67537"/>
            </a:avLst>
          </a:prstGeom>
          <a:gradFill rotWithShape="1">
            <a:gsLst>
              <a:gs pos="0">
                <a:srgbClr val="FF66FF"/>
              </a:gs>
              <a:gs pos="50000">
                <a:schemeClr val="bg1"/>
              </a:gs>
              <a:gs pos="100000">
                <a:srgbClr val="FF66FF"/>
              </a:gs>
            </a:gsLst>
            <a:lin ang="5400000" scaled="1"/>
          </a:gra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4800600" y="517525"/>
            <a:ext cx="3505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i="1" smtClean="0">
                <a:solidFill>
                  <a:srgbClr val="CC0000"/>
                </a:solidFill>
              </a:rPr>
              <a:t>Cá gì thi để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i="1" smtClean="0">
                <a:solidFill>
                  <a:srgbClr val="CC0000"/>
                </a:solidFill>
              </a:rPr>
              <a:t>nhớ lâu?</a:t>
            </a:r>
          </a:p>
        </p:txBody>
      </p:sp>
      <p:pic>
        <p:nvPicPr>
          <p:cNvPr id="104457" name="Picture 9" descr="Chao cac em hoc sinh_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838200" y="1022350"/>
            <a:ext cx="1412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 smtClean="0">
                <a:solidFill>
                  <a:srgbClr val="660066"/>
                </a:solidFill>
                <a:latin typeface=".VnTime" pitchFamily="34" charset="0"/>
              </a:rPr>
              <a:t>§è </a:t>
            </a:r>
            <a:r>
              <a:rPr lang="en-US" sz="3200" b="1" u="sng" dirty="0" err="1" smtClean="0">
                <a:solidFill>
                  <a:srgbClr val="660066"/>
                </a:solidFill>
                <a:latin typeface=".VnTime" pitchFamily="34" charset="0"/>
              </a:rPr>
              <a:t>vui</a:t>
            </a:r>
            <a:r>
              <a:rPr lang="en-US" sz="3200" b="1" u="sng" dirty="0" smtClean="0">
                <a:solidFill>
                  <a:srgbClr val="660066"/>
                </a:solidFill>
                <a:latin typeface=".VnTime" pitchFamily="34" charset="0"/>
              </a:rPr>
              <a:t>:</a:t>
            </a:r>
          </a:p>
        </p:txBody>
      </p:sp>
      <p:pic>
        <p:nvPicPr>
          <p:cNvPr id="104459" name="Picture 11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752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60" name="Picture 12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63394">
            <a:off x="3352800" y="5638800"/>
            <a:ext cx="1143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61" name="Picture 13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979">
            <a:off x="7772400" y="4038600"/>
            <a:ext cx="914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62" name="Picture 14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63257">
            <a:off x="1371600" y="4038600"/>
            <a:ext cx="12192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63" name="Picture 15" descr="angelfish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5588">
            <a:off x="6781800" y="3124200"/>
            <a:ext cx="1143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464" name="Group 16"/>
          <p:cNvGrpSpPr>
            <a:grpSpLocks/>
          </p:cNvGrpSpPr>
          <p:nvPr/>
        </p:nvGrpSpPr>
        <p:grpSpPr bwMode="auto">
          <a:xfrm>
            <a:off x="457200" y="4572000"/>
            <a:ext cx="4876800" cy="2133600"/>
            <a:chOff x="2544" y="1536"/>
            <a:chExt cx="2640" cy="2160"/>
          </a:xfrm>
        </p:grpSpPr>
        <p:pic>
          <p:nvPicPr>
            <p:cNvPr id="104465" name="Picture 17" descr="cardcaptor"/>
            <p:cNvPicPr preferRelativeResize="0"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160"/>
              <a:ext cx="1075" cy="1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466" name="AutoShape 18"/>
            <p:cNvSpPr>
              <a:spLocks noChangeArrowheads="1"/>
            </p:cNvSpPr>
            <p:nvPr/>
          </p:nvSpPr>
          <p:spPr bwMode="auto">
            <a:xfrm>
              <a:off x="3072" y="1536"/>
              <a:ext cx="2112" cy="1008"/>
            </a:xfrm>
            <a:prstGeom prst="cloudCallout">
              <a:avLst>
                <a:gd name="adj1" fmla="val -29310"/>
                <a:gd name="adj2" fmla="val 65875"/>
              </a:avLst>
            </a:prstGeom>
            <a:solidFill>
              <a:srgbClr val="FF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srgbClr val="FF3300"/>
                  </a:solidFill>
                  <a:latin typeface="Times New Roman" pitchFamily="18" charset="0"/>
                  <a:cs typeface="Arial" charset="0"/>
                </a:rPr>
                <a:t>Tán thành!</a:t>
              </a:r>
            </a:p>
          </p:txBody>
        </p:sp>
      </p:grpSp>
      <p:sp>
        <p:nvSpPr>
          <p:cNvPr id="104467" name="Freeform 19"/>
          <p:cNvSpPr>
            <a:spLocks/>
          </p:cNvSpPr>
          <p:nvPr/>
        </p:nvSpPr>
        <p:spPr bwMode="auto">
          <a:xfrm>
            <a:off x="6705600" y="3200400"/>
            <a:ext cx="152400" cy="1892300"/>
          </a:xfrm>
          <a:custGeom>
            <a:avLst/>
            <a:gdLst>
              <a:gd name="T0" fmla="*/ 0 w 96"/>
              <a:gd name="T1" fmla="*/ 0 h 1336"/>
              <a:gd name="T2" fmla="*/ 48 w 96"/>
              <a:gd name="T3" fmla="*/ 1152 h 1336"/>
              <a:gd name="T4" fmla="*/ 96 w 96"/>
              <a:gd name="T5" fmla="*/ 1104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" h="1336">
                <a:moveTo>
                  <a:pt x="0" y="0"/>
                </a:moveTo>
                <a:cubicBezTo>
                  <a:pt x="16" y="484"/>
                  <a:pt x="32" y="968"/>
                  <a:pt x="48" y="1152"/>
                </a:cubicBezTo>
                <a:cubicBezTo>
                  <a:pt x="64" y="1336"/>
                  <a:pt x="80" y="1220"/>
                  <a:pt x="96" y="1104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6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5" grpId="0" animBg="1"/>
      <p:bldP spid="1044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4"/>
          <p:cNvGrpSpPr>
            <a:grpSpLocks/>
          </p:cNvGrpSpPr>
          <p:nvPr/>
        </p:nvGrpSpPr>
        <p:grpSpPr bwMode="auto">
          <a:xfrm rot="5400000">
            <a:off x="6600824" y="-261937"/>
            <a:ext cx="2438401" cy="2895600"/>
            <a:chOff x="0" y="3120"/>
            <a:chExt cx="1536" cy="1200"/>
          </a:xfrm>
        </p:grpSpPr>
        <p:pic>
          <p:nvPicPr>
            <p:cNvPr id="31757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8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0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47" name="Group 14"/>
          <p:cNvGrpSpPr>
            <a:grpSpLocks/>
          </p:cNvGrpSpPr>
          <p:nvPr/>
        </p:nvGrpSpPr>
        <p:grpSpPr bwMode="auto">
          <a:xfrm rot="16222948" flipH="1">
            <a:off x="134937" y="-290513"/>
            <a:ext cx="2362201" cy="2895601"/>
            <a:chOff x="0" y="3120"/>
            <a:chExt cx="1536" cy="1200"/>
          </a:xfrm>
        </p:grpSpPr>
        <p:pic>
          <p:nvPicPr>
            <p:cNvPr id="31752" name="Picture 15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04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3" name="Picture 16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367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17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120"/>
              <a:ext cx="458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5" name="Picture 18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3120"/>
              <a:ext cx="576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19" descr="hoad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20"/>
              <a:ext cx="81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8" name="Picture 76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"/>
            <a:ext cx="25146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25146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8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25146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WordArt 27"/>
          <p:cNvSpPr>
            <a:spLocks noChangeArrowheads="1" noChangeShapeType="1" noTextEdit="1"/>
          </p:cNvSpPr>
          <p:nvPr/>
        </p:nvSpPr>
        <p:spPr bwMode="auto">
          <a:xfrm>
            <a:off x="2288906" y="1412021"/>
            <a:ext cx="439111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3600" b="1" kern="10" dirty="0">
                <a:ln w="952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10" dirty="0" err="1">
                <a:ln w="9525" cap="rnd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3600" b="1" kern="10" dirty="0">
              <a:ln w="9525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288925" y="3200400"/>
            <a:ext cx="876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biển</a:t>
            </a:r>
            <a:endParaRPr lang="en-US" altLang="zh-CN" sz="40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?;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?; Ở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?;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66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zh-CN" sz="4000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39947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en-US" smtClean="0">
              <a:latin typeface="Calibri" panose="020F0502020204030204" pitchFamily="34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vi-VN" altLang="en-US" smtClean="0">
              <a:latin typeface="Calibri" panose="020F0502020204030204" pitchFamily="34" charset="0"/>
            </a:endParaRPr>
          </a:p>
        </p:txBody>
      </p:sp>
      <p:pic>
        <p:nvPicPr>
          <p:cNvPr id="25604" name="Picture 4" descr="Theme2375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35"/>
          <p:cNvSpPr>
            <a:spLocks noChangeArrowheads="1" noChangeShapeType="1" noTextEdit="1"/>
          </p:cNvSpPr>
          <p:nvPr/>
        </p:nvSpPr>
        <p:spPr bwMode="auto">
          <a:xfrm>
            <a:off x="2051050" y="5029200"/>
            <a:ext cx="5024438" cy="10636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6" name="Text Box 36"/>
          <p:cNvSpPr txBox="1">
            <a:spLocks noChangeArrowheads="1"/>
          </p:cNvSpPr>
          <p:nvPr/>
        </p:nvSpPr>
        <p:spPr bwMode="auto">
          <a:xfrm>
            <a:off x="-990600" y="0"/>
            <a:ext cx="1013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b="1">
                <a:solidFill>
                  <a:srgbClr val="800000"/>
                </a:solidFill>
              </a:rPr>
              <a:t>        </a:t>
            </a:r>
          </a:p>
        </p:txBody>
      </p:sp>
      <p:sp>
        <p:nvSpPr>
          <p:cNvPr id="25607" name="Text Box 37"/>
          <p:cNvSpPr txBox="1">
            <a:spLocks noChangeArrowheads="1"/>
          </p:cNvSpPr>
          <p:nvPr/>
        </p:nvSpPr>
        <p:spPr bwMode="auto">
          <a:xfrm>
            <a:off x="1524000" y="6858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/>
          </a:p>
        </p:txBody>
      </p:sp>
      <p:pic>
        <p:nvPicPr>
          <p:cNvPr id="26631" name="Be Nhin Bien - Viet Thu [NCT 02634325532755131304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19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41"/>
          <p:cNvSpPr txBox="1">
            <a:spLocks noChangeArrowheads="1"/>
          </p:cNvSpPr>
          <p:nvPr/>
        </p:nvSpPr>
        <p:spPr bwMode="auto">
          <a:xfrm>
            <a:off x="3429000" y="2667000"/>
            <a:ext cx="571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1800">
              <a:latin typeface="Arial" panose="020B0604020202020204" pitchFamily="34" charset="0"/>
            </a:endParaRPr>
          </a:p>
        </p:txBody>
      </p:sp>
      <p:sp>
        <p:nvSpPr>
          <p:cNvPr id="25610" name="Text Box 44"/>
          <p:cNvSpPr txBox="1">
            <a:spLocks noChangeArrowheads="1"/>
          </p:cNvSpPr>
          <p:nvPr/>
        </p:nvSpPr>
        <p:spPr bwMode="auto">
          <a:xfrm>
            <a:off x="1600200" y="62484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zh-CN" sz="1800">
              <a:latin typeface="Arial" panose="020B0604020202020204" pitchFamily="34" charset="0"/>
            </a:endParaRPr>
          </a:p>
        </p:txBody>
      </p:sp>
      <p:sp>
        <p:nvSpPr>
          <p:cNvPr id="35857" name="WordArt 17"/>
          <p:cNvSpPr>
            <a:spLocks noChangeArrowheads="1" noChangeShapeType="1" noTextEdit="1"/>
          </p:cNvSpPr>
          <p:nvPr/>
        </p:nvSpPr>
        <p:spPr bwMode="auto">
          <a:xfrm>
            <a:off x="628816" y="916291"/>
            <a:ext cx="7391400" cy="1514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9618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66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1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1"/>
                </p:tgtEl>
              </p:cMediaNode>
            </p:audio>
          </p:childTnLst>
        </p:cTn>
      </p:par>
    </p:tnLst>
    <p:bldLst>
      <p:bldP spid="358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371600" y="1600200"/>
            <a:ext cx="5791200" cy="2362200"/>
          </a:xfrm>
          <a:prstGeom prst="cloudCallout">
            <a:avLst>
              <a:gd name="adj1" fmla="val -42125"/>
              <a:gd name="adj2" fmla="val 8302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228600"/>
            <a:ext cx="5241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KIỂM TRA BÀI CŨ</a:t>
            </a:r>
            <a:endParaRPr lang="vi-VN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308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05000" y="228600"/>
            <a:ext cx="5241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KIỂM TRA BÀI CŨ</a:t>
            </a:r>
            <a:endParaRPr lang="vi-VN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1066800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2644914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1. Nam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733800"/>
            <a:ext cx="693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FC393A0D6B0F44E2BDCF0A912FDC3DC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36" y="6350"/>
            <a:ext cx="1214438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5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Welcome\Downloads\ca thu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447800"/>
            <a:ext cx="87280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Welcome\Downloads\ca nuc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4104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3581400" y="4876800"/>
            <a:ext cx="266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nục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352800" y="5257800"/>
            <a:ext cx="3505200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276599" y="4953000"/>
            <a:ext cx="2285999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a-chim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2390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048000" y="4953000"/>
            <a:ext cx="358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9" descr="Ca-che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228600"/>
            <a:ext cx="77724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124200" y="4953000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chép</a:t>
            </a:r>
          </a:p>
        </p:txBody>
      </p:sp>
      <p:pic>
        <p:nvPicPr>
          <p:cNvPr id="13" name="Picture 2" descr="C:\Users\Welcome\Downloads\images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2010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514600" y="5105400"/>
            <a:ext cx="3429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A41O1Y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743200" y="5334000"/>
            <a:ext cx="365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0" descr="Ca-qua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0"/>
            <a:ext cx="8816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1447800" y="5188803"/>
            <a:ext cx="7362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lóc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162" name="Picture 16" descr="b3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859338"/>
            <a:ext cx="175260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16" descr="b3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0" y="4800600"/>
            <a:ext cx="17240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Picture 28" descr="ca-me_9-5510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60960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55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  <p:bldP spid="8" grpId="0" animBg="1"/>
      <p:bldP spid="8" grpId="1" animBg="1"/>
      <p:bldP spid="10" grpId="0"/>
      <p:bldP spid="10" grpId="1"/>
      <p:bldP spid="12" grpId="0"/>
      <p:bldP spid="12" grpId="1"/>
      <p:bldP spid="14" grpId="0" animBg="1"/>
      <p:bldP spid="14" grpId="1" animBg="1"/>
      <p:bldP spid="16" grpId="0"/>
      <p:bldP spid="16" grpId="1"/>
      <p:bldP spid="18" grpId="0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38200" y="1905000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A41O1Y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09800"/>
            <a:ext cx="281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886200" y="4572000"/>
            <a:ext cx="12954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Ca-chi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895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a-qu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95800"/>
            <a:ext cx="3657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810000" y="2057400"/>
            <a:ext cx="160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mè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81000" y="4114800"/>
            <a:ext cx="2438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99" name="Text Box 15"/>
          <p:cNvSpPr txBox="1">
            <a:spLocks noChangeArrowheads="1"/>
          </p:cNvSpPr>
          <p:nvPr/>
        </p:nvSpPr>
        <p:spPr bwMode="auto">
          <a:xfrm>
            <a:off x="2362200" y="1219200"/>
            <a:ext cx="1905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553200" y="4267200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81000" y="6059269"/>
            <a:ext cx="198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nục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4114800" y="6096000"/>
            <a:ext cx="525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lóc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6324600" y="1828800"/>
            <a:ext cx="2209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9" descr="Ca-chep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"/>
            <a:ext cx="2971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C:\Users\Welcome\Downloads\images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29000"/>
            <a:ext cx="3124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4" name="Picture 38" descr="ca-me_9-55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4800"/>
            <a:ext cx="2590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2514600" cy="14845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777691"/>
            <a:ext cx="2895600" cy="13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2209800"/>
            <a:ext cx="91440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a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b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endParaRPr lang="en-US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14800" y="4001869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91000" y="4992469"/>
            <a:ext cx="381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304800"/>
            <a:ext cx="5181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 từ và câu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990600"/>
            <a:ext cx="810478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TỪ NGỮ VỀ SÔNG BIỂN. DẤU PHẨY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446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13"/>
          <p:cNvSpPr txBox="1">
            <a:spLocks noChangeArrowheads="1"/>
          </p:cNvSpPr>
          <p:nvPr/>
        </p:nvSpPr>
        <p:spPr bwMode="auto">
          <a:xfrm>
            <a:off x="4191000" y="16764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chép</a:t>
            </a:r>
          </a:p>
        </p:txBody>
      </p:sp>
      <p:graphicFrame>
        <p:nvGraphicFramePr>
          <p:cNvPr id="8236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478127"/>
              </p:ext>
            </p:extLst>
          </p:nvPr>
        </p:nvGraphicFramePr>
        <p:xfrm>
          <a:off x="228600" y="228600"/>
          <a:ext cx="8686800" cy="2057400"/>
        </p:xfrm>
        <a:graphic>
          <a:graphicData uri="http://schemas.openxmlformats.org/drawingml/2006/table">
            <a:tbl>
              <a:tblPr/>
              <a:tblGrid>
                <a:gridCol w="4343400"/>
                <a:gridCol w="4343400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nước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mặn</a:t>
                      </a: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Cá nước ngọt</a:t>
                      </a:r>
                      <a:endParaRPr kumimoji="0" lang="vi-VN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M: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F8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M:</a:t>
                      </a:r>
                      <a:endParaRPr kumimoji="0" lang="vi-V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8F820"/>
                    </a:solidFill>
                  </a:tcPr>
                </a:tc>
              </a:tr>
            </a:tbl>
          </a:graphicData>
        </a:graphic>
      </p:graphicFrame>
      <p:pic>
        <p:nvPicPr>
          <p:cNvPr id="5136" name="Picture 3" descr="CAABODA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FF8"/>
              </a:clrFrom>
              <a:clrTo>
                <a:srgbClr val="FCFF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5562600"/>
            <a:ext cx="2824162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6858000" y="6448425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thu</a:t>
            </a:r>
          </a:p>
        </p:txBody>
      </p:sp>
      <p:pic>
        <p:nvPicPr>
          <p:cNvPr id="7" name="Picture 2" descr="CA41O1Y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33400" y="4841875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trê</a:t>
            </a:r>
          </a:p>
        </p:txBody>
      </p:sp>
      <p:pic>
        <p:nvPicPr>
          <p:cNvPr id="10" name="Picture 5" descr="CAQGBEB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27350"/>
            <a:ext cx="2971800" cy="882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" name="Picture 8" descr="Ca-chi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86200"/>
            <a:ext cx="2743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a-qu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130800"/>
            <a:ext cx="28194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066800" y="3733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mè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239000" y="51816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chim</a:t>
            </a:r>
          </a:p>
        </p:txBody>
      </p:sp>
      <p:sp>
        <p:nvSpPr>
          <p:cNvPr id="8217" name="Text Box 15"/>
          <p:cNvSpPr txBox="1">
            <a:spLocks noChangeArrowheads="1"/>
          </p:cNvSpPr>
          <p:nvPr/>
        </p:nvSpPr>
        <p:spPr bwMode="auto">
          <a:xfrm>
            <a:off x="2362200" y="12192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581400" y="45720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5943600" y="37338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nục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2743200" y="6126163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quả(cá chuối, cá lóc)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9600" y="83820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nục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762000" y="64008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chép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029200" y="838200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81000" y="1447800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029200" y="1385888"/>
            <a:ext cx="1752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mè,</a:t>
            </a:r>
            <a:endParaRPr lang="vi-VN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524000" y="14478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172200" y="1371600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trê,</a:t>
            </a:r>
            <a:endParaRPr lang="vi-VN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9" descr="Ca-chep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0065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124200" y="144780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chim</a:t>
            </a:r>
            <a:endParaRPr lang="vi-VN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239000" y="1371600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quả</a:t>
            </a:r>
            <a:endParaRPr lang="vi-VN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2" descr="C:\Users\Welcome\Downloads\images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3917950"/>
            <a:ext cx="25876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37" name="Picture 45" descr="ca-me_9-55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03330"/>
            <a:ext cx="2819400" cy="15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8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3941 0.16212 -0.27865 0.32424 -0.35677 0.29209 C -0.4349 0.25994 -0.45018 -0.10708 -0.46875 -0.19288 C -0.48733 -0.27868 -0.46771 -0.21716 -0.46875 -0.22271 " pathEditMode="relative" ptsTypes="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3941 0.16212 -0.27865 0.32424 -0.35677 0.29209 C -0.4349 0.25994 -0.45018 -0.10708 -0.46875 -0.19288 C -0.48733 -0.27868 -0.46771 -0.21716 -0.46875 -0.22271 " pathEditMode="relative" ptsTypes="aa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007 -0.07192 -0.21997 -0.14384 -0.12691 -0.16905 C -0.03386 -0.19426 0.44965 -0.07238 0.55816 -0.15124 C 0.66666 -0.23011 0.59514 -0.43617 0.52378 -0.64223 " pathEditMode="relative" ptsTypes="aa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007 -0.07192 -0.21997 -0.14384 -0.12691 -0.16905 C -0.03386 -0.19426 0.44965 -0.07238 0.55816 -0.15124 C 0.66666 -0.23011 0.59514 -0.43617 0.52378 -0.64223 " pathEditMode="relative" ptsTypes="aa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6736 -0.00925 -0.33473 -0.01827 -0.41789 -0.12928 C -0.50105 -0.24029 -0.49983 -0.45329 -0.49861 -0.66605 " pathEditMode="relative" ptsTypes="aaA">
                                      <p:cBhvr>
                                        <p:cTn id="48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6736 -0.00925 -0.33473 -0.01827 -0.41789 -0.12928 C -0.50105 -0.24029 -0.49983 -0.45329 -0.49861 -0.66605 " pathEditMode="relative" ptsTypes="a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0.01203 C 0.00226 0.00973 0.00642 0.0176 0.01493 0.03704 C 0.01649 0.04051 0.01997 0.04746 0.01997 0.04769 C 0.02205 0.05811 0.02656 0.05903 0.02986 0.06852 C 0.03628 0.08866 0.05087 0.11829 0.06493 0.12616 C 0.0691 0.13889 0.07083 0.14074 0.07969 0.14468 C 0.08142 0.14699 0.08333 0.14908 0.08472 0.15186 C 0.08576 0.15486 0.08507 0.15811 0.08646 0.15996 C 0.0934 0.16968 0.10677 0.18125 0.11476 0.18889 C 0.12153 0.20348 0.13142 0.20973 0.14132 0.22014 C 0.14427 0.22338 0.14635 0.22824 0.14965 0.23033 C 0.15226 0.23311 0.15521 0.23287 0.15799 0.23357 C 0.1691 0.24491 0.17552 0.24422 0.18976 0.2463 C 0.25313 0.29838 0.33281 0.27061 0.40104 0.24375 C 0.40903 0.23519 0.41806 0.22454 0.4276 0.22014 C 0.43594 0.21042 0.44462 0.20139 0.45434 0.19399 C 0.46042 0.17871 0.47899 0.16644 0.48906 0.15741 C 0.50017 0.14723 0.50833 0.13797 0.51736 0.12338 C 0.5349 0.09561 0.50868 0.14445 0.52743 0.11042 C 0.53281 0.10047 0.53958 0.09213 0.5441 0.08172 C 0.5474 0.07361 0.54878 0.06551 0.55243 0.05811 C 0.55677 0.04954 0.55764 0.05139 0.56059 0.04213 C 0.56302 0.03426 0.56302 0.02431 0.56563 0.01621 C 0.57118 -0.00139 0.57622 -0.02037 0.58056 -0.03889 C 0.58472 -0.05625 0.58351 -0.07592 0.58733 -0.09375 C 0.58854 -0.13078 0.59167 -0.16481 0.59583 -0.20069 C 0.58924 -0.21597 0.59219 -0.20555 0.59219 -0.23426 " pathEditMode="relative" rAng="0" ptsTypes="ffffffffffffffffffffffffffA">
                                      <p:cBhvr>
                                        <p:cTn id="69" dur="2000" fill="hold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439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3703 C 0.17066 0.07963 0.35399 0.12222 0.44878 0.08078 C 0.54357 0.03935 0.53836 -0.16273 0.55625 -0.21158 " pathEditMode="relative" rAng="0" ptsTypes="a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38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5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-0.10902 -0.0081 -0.21805 -0.0162 -0.25382 -0.06805 C -0.28958 -0.11991 -0.25225 -0.21551 -0.21493 -0.31111 " pathEditMode="relative" rAng="0" ptsTypes="aaA"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1555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C -0.10903 -0.0081 -0.21806 -0.01574 -0.25382 -0.06574 C -0.28959 -0.11574 -0.25226 -0.2081 -0.21493 -0.3 " pathEditMode="relative" rAng="0" ptsTypes="aaA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20972 0.04533 0.41945 0.09089 0.50452 0.02983 C 0.58941 -0.03122 0.50833 -0.3025 0.50886 -0.36587 C 0.50938 -0.42923 0.50833 -0.38969 0.50747 -0.34991 " pathEditMode="relative" ptsTypes="aaaA"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20972 0.04533 0.41945 0.09089 0.50452 0.02983 C 0.58941 -0.03122 0.50833 -0.3025 0.50886 -0.36587 C 0.50938 -0.42923 0.50833 -0.38969 0.50747 -0.34991 " pathEditMode="relative" ptsTypes="aaaA">
                                      <p:cBhvr>
                                        <p:cTn id="11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4809 0.02868 -0.296 0.05758 -0.38958 -0.01388 C -0.48316 -0.08534 -0.52222 -0.2574 -0.56128 -0.42946 " pathEditMode="relative" ptsTypes="aaA">
                                      <p:cBhvr>
                                        <p:cTn id="1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4809 0.02868 -0.296 0.05758 -0.38958 -0.01388 C -0.48316 -0.08534 -0.52222 -0.2574 -0.56128 -0.42946 " pathEditMode="relative" ptsTypes="aaA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36" dur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39" dur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5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753 -0.04856 0.13524 -0.09736 0.17309 -0.20444 C 0.21094 -0.31151 0.21788 -0.56891 0.22691 -0.64176 " pathEditMode="relative" ptsTypes="aaA">
                                      <p:cBhvr>
                                        <p:cTn id="1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753 -0.04856 0.13524 -0.09736 0.17309 -0.20444 C 0.21094 -0.31151 0.21788 -0.56891 0.22691 -0.64176 " pathEditMode="relative" ptsTypes="aaA">
                                      <p:cBhvr>
                                        <p:cTn id="1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55" dur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58" dur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1" grpId="0"/>
      <p:bldP spid="11" grpId="1"/>
      <p:bldP spid="16" grpId="0"/>
      <p:bldP spid="16" grpId="1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5" grpId="0"/>
      <p:bldP spid="25" grpId="1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57" name="Group 57"/>
          <p:cNvGrpSpPr>
            <a:grpSpLocks/>
          </p:cNvGrpSpPr>
          <p:nvPr/>
        </p:nvGrpSpPr>
        <p:grpSpPr bwMode="auto">
          <a:xfrm>
            <a:off x="2133600" y="4906963"/>
            <a:ext cx="2057400" cy="1951037"/>
            <a:chOff x="0" y="2928"/>
            <a:chExt cx="1296" cy="1229"/>
          </a:xfrm>
        </p:grpSpPr>
        <p:pic>
          <p:nvPicPr>
            <p:cNvPr id="9229" name="Picture 13" descr="ca nuc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28"/>
              <a:ext cx="1296" cy="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 Box 15"/>
            <p:cNvSpPr txBox="1">
              <a:spLocks noChangeArrowheads="1"/>
            </p:cNvSpPr>
            <p:nvPr/>
          </p:nvSpPr>
          <p:spPr bwMode="auto">
            <a:xfrm>
              <a:off x="240" y="3792"/>
              <a:ext cx="86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nục</a:t>
              </a:r>
            </a:p>
          </p:txBody>
        </p:sp>
      </p:grpSp>
      <p:grpSp>
        <p:nvGrpSpPr>
          <p:cNvPr id="51253" name="Group 53"/>
          <p:cNvGrpSpPr>
            <a:grpSpLocks/>
          </p:cNvGrpSpPr>
          <p:nvPr/>
        </p:nvGrpSpPr>
        <p:grpSpPr bwMode="auto">
          <a:xfrm>
            <a:off x="228600" y="685800"/>
            <a:ext cx="2133600" cy="2103438"/>
            <a:chOff x="0" y="1344"/>
            <a:chExt cx="1344" cy="1325"/>
          </a:xfrm>
        </p:grpSpPr>
        <p:pic>
          <p:nvPicPr>
            <p:cNvPr id="9220" name="Picture 4" descr="Ca-chi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1344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144" y="2304"/>
              <a:ext cx="99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chim</a:t>
              </a:r>
            </a:p>
          </p:txBody>
        </p:sp>
      </p:grpSp>
      <p:grpSp>
        <p:nvGrpSpPr>
          <p:cNvPr id="51256" name="Group 56"/>
          <p:cNvGrpSpPr>
            <a:grpSpLocks/>
          </p:cNvGrpSpPr>
          <p:nvPr/>
        </p:nvGrpSpPr>
        <p:grpSpPr bwMode="auto">
          <a:xfrm>
            <a:off x="3352800" y="609600"/>
            <a:ext cx="2362200" cy="2027238"/>
            <a:chOff x="4272" y="1392"/>
            <a:chExt cx="1488" cy="1277"/>
          </a:xfrm>
        </p:grpSpPr>
        <p:pic>
          <p:nvPicPr>
            <p:cNvPr id="9218" name="Picture 2" descr="Ca-che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392"/>
              <a:ext cx="1488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Text Box 6"/>
            <p:cNvSpPr txBox="1">
              <a:spLocks noChangeArrowheads="1"/>
            </p:cNvSpPr>
            <p:nvPr/>
          </p:nvSpPr>
          <p:spPr bwMode="auto">
            <a:xfrm>
              <a:off x="4416" y="2304"/>
              <a:ext cx="1011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chép</a:t>
              </a:r>
            </a:p>
          </p:txBody>
        </p:sp>
      </p:grpSp>
      <p:grpSp>
        <p:nvGrpSpPr>
          <p:cNvPr id="51260" name="Group 60"/>
          <p:cNvGrpSpPr>
            <a:grpSpLocks/>
          </p:cNvGrpSpPr>
          <p:nvPr/>
        </p:nvGrpSpPr>
        <p:grpSpPr bwMode="auto">
          <a:xfrm>
            <a:off x="6781800" y="2971800"/>
            <a:ext cx="2362200" cy="2027238"/>
            <a:chOff x="4272" y="2880"/>
            <a:chExt cx="1488" cy="1277"/>
          </a:xfrm>
        </p:grpSpPr>
        <p:pic>
          <p:nvPicPr>
            <p:cNvPr id="9219" name="Picture 3" descr="Ca-qu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880"/>
              <a:ext cx="1488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Text Box 7"/>
            <p:cNvSpPr txBox="1">
              <a:spLocks noChangeArrowheads="1"/>
            </p:cNvSpPr>
            <p:nvPr/>
          </p:nvSpPr>
          <p:spPr bwMode="auto">
            <a:xfrm>
              <a:off x="4272" y="3792"/>
              <a:ext cx="120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quả</a:t>
              </a:r>
            </a:p>
          </p:txBody>
        </p:sp>
      </p:grpSp>
      <p:grpSp>
        <p:nvGrpSpPr>
          <p:cNvPr id="51254" name="Group 54"/>
          <p:cNvGrpSpPr>
            <a:grpSpLocks/>
          </p:cNvGrpSpPr>
          <p:nvPr/>
        </p:nvGrpSpPr>
        <p:grpSpPr bwMode="auto">
          <a:xfrm>
            <a:off x="228600" y="2971800"/>
            <a:ext cx="2133600" cy="2043113"/>
            <a:chOff x="1296" y="1392"/>
            <a:chExt cx="1344" cy="1287"/>
          </a:xfrm>
        </p:grpSpPr>
        <p:pic>
          <p:nvPicPr>
            <p:cNvPr id="9225" name="Picture 9" descr="ca chu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392"/>
              <a:ext cx="1344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Text Box 10"/>
            <p:cNvSpPr txBox="1">
              <a:spLocks noChangeArrowheads="1"/>
            </p:cNvSpPr>
            <p:nvPr/>
          </p:nvSpPr>
          <p:spPr bwMode="auto">
            <a:xfrm>
              <a:off x="1392" y="2352"/>
              <a:ext cx="110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Arial" charset="0"/>
                  <a:cs typeface="+mn-cs"/>
                </a:rPr>
                <a:t>cá chuồn</a:t>
              </a:r>
            </a:p>
          </p:txBody>
        </p:sp>
      </p:grpSp>
      <p:grpSp>
        <p:nvGrpSpPr>
          <p:cNvPr id="51258" name="Group 58"/>
          <p:cNvGrpSpPr>
            <a:grpSpLocks/>
          </p:cNvGrpSpPr>
          <p:nvPr/>
        </p:nvGrpSpPr>
        <p:grpSpPr bwMode="auto">
          <a:xfrm>
            <a:off x="3657600" y="2819400"/>
            <a:ext cx="1600200" cy="1924050"/>
            <a:chOff x="1440" y="2880"/>
            <a:chExt cx="1104" cy="1305"/>
          </a:xfrm>
        </p:grpSpPr>
        <p:pic>
          <p:nvPicPr>
            <p:cNvPr id="9228" name="Picture 12" descr="ca thu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880"/>
              <a:ext cx="1104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1545" y="3792"/>
              <a:ext cx="889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thu</a:t>
              </a:r>
            </a:p>
          </p:txBody>
        </p:sp>
      </p:grpSp>
      <p:grpSp>
        <p:nvGrpSpPr>
          <p:cNvPr id="51255" name="Group 55"/>
          <p:cNvGrpSpPr>
            <a:grpSpLocks/>
          </p:cNvGrpSpPr>
          <p:nvPr/>
        </p:nvGrpSpPr>
        <p:grpSpPr bwMode="auto">
          <a:xfrm>
            <a:off x="4572000" y="4572000"/>
            <a:ext cx="2362200" cy="1981200"/>
            <a:chOff x="2688" y="1440"/>
            <a:chExt cx="1488" cy="1248"/>
          </a:xfrm>
        </p:grpSpPr>
        <p:pic>
          <p:nvPicPr>
            <p:cNvPr id="9233" name="Picture 17" descr="ca tr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440"/>
              <a:ext cx="1488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4" name="Text Box 18"/>
            <p:cNvSpPr txBox="1">
              <a:spLocks noChangeArrowheads="1"/>
            </p:cNvSpPr>
            <p:nvPr/>
          </p:nvSpPr>
          <p:spPr bwMode="auto">
            <a:xfrm>
              <a:off x="2976" y="2323"/>
              <a:ext cx="75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trê</a:t>
              </a:r>
            </a:p>
          </p:txBody>
        </p:sp>
      </p:grpSp>
      <p:grpSp>
        <p:nvGrpSpPr>
          <p:cNvPr id="51259" name="Group 59"/>
          <p:cNvGrpSpPr>
            <a:grpSpLocks/>
          </p:cNvGrpSpPr>
          <p:nvPr/>
        </p:nvGrpSpPr>
        <p:grpSpPr bwMode="auto">
          <a:xfrm>
            <a:off x="6781800" y="609600"/>
            <a:ext cx="2362200" cy="1951038"/>
            <a:chOff x="2688" y="2928"/>
            <a:chExt cx="1488" cy="1229"/>
          </a:xfrm>
        </p:grpSpPr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2976" y="3792"/>
              <a:ext cx="81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sz="3200">
                  <a:solidFill>
                    <a:srgbClr val="0000CC"/>
                  </a:solidFill>
                  <a:latin typeface="Arial" charset="0"/>
                  <a:cs typeface="+mn-cs"/>
                </a:rPr>
                <a:t>cá mè</a:t>
              </a:r>
            </a:p>
          </p:txBody>
        </p:sp>
        <p:pic>
          <p:nvPicPr>
            <p:cNvPr id="51252" name="Picture 52" descr="ca me 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928"/>
              <a:ext cx="1488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284" name="Line 84"/>
          <p:cNvSpPr>
            <a:spLocks noChangeShapeType="1"/>
          </p:cNvSpPr>
          <p:nvPr/>
        </p:nvSpPr>
        <p:spPr bwMode="auto">
          <a:xfrm>
            <a:off x="4191000" y="457200"/>
            <a:ext cx="0" cy="6400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0000"/>
              </a:solidFill>
              <a:latin typeface=".VnTime" pitchFamily="34" charset="0"/>
              <a:cs typeface="+mn-cs"/>
            </a:endParaRPr>
          </a:p>
        </p:txBody>
      </p:sp>
      <p:graphicFrame>
        <p:nvGraphicFramePr>
          <p:cNvPr id="51285" name="Group 85"/>
          <p:cNvGraphicFramePr>
            <a:graphicFrameLocks noGrp="1"/>
          </p:cNvGraphicFramePr>
          <p:nvPr>
            <p:ph/>
          </p:nvPr>
        </p:nvGraphicFramePr>
        <p:xfrm>
          <a:off x="0" y="381000"/>
          <a:ext cx="9144000" cy="1542288"/>
        </p:xfrm>
        <a:graphic>
          <a:graphicData uri="http://schemas.openxmlformats.org/drawingml/2006/table">
            <a:tbl>
              <a:tblPr/>
              <a:tblGrid>
                <a:gridCol w="4191000"/>
                <a:gridCol w="4953000"/>
              </a:tblGrid>
              <a:tr h="1436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Cá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nước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mặn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cá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biển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Cá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nước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ngọt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cá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 ở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sông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hồ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ao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341231"/>
      </p:ext>
    </p:extLst>
  </p:cSld>
  <p:clrMapOvr>
    <a:masterClrMapping/>
  </p:clrMapOvr>
  <p:transition>
    <p:zoom/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30764 C 0.08837 -0.26783 0.17049 -0.22801 0.19375 -0.19375 C 0.21702 -0.15949 0.16528 -0.13079 0.14584 -0.10208 C 0.12639 -0.07338 0.1007 -0.04097 0.07709 -0.02153 C 0.05348 -0.00208 0.03611 0.0081 0.00417 0.01458 C -0.02777 0.02106 -0.07986 0.01921 -0.11458 0.01736 C -0.1493 0.01551 -0.18923 0.00579 -0.20416 0.00347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51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C -0.05678 -0.00463 -0.11355 -0.00903 -0.15 -0.00695 C -0.18646 -0.00463 -0.2132 -0.00093 -0.21875 0.01342 C -0.22431 0.02777 -0.21459 0.05185 -0.18334 0.07916 C -0.15209 0.10625 -0.04931 0.1412 -0.03125 0.17639 C -0.0132 0.21134 -0.05174 0.26921 -0.075 0.28958 C -0.09827 0.30995 -0.15868 0.29722 -0.17084 0.29884 C -0.18299 0.30046 -0.15556 0.29676 -0.14792 0.29861 C -0.14028 0.30046 -0.12882 0.30787 -0.125 0.30995 " pathEditMode="relative" rAng="0" ptsTypes="aaaaaaaaa">
                                      <p:cBhvr>
                                        <p:cTn id="8" dur="2000" fill="hold"/>
                                        <p:tgtEl>
                                          <p:spTgt spid="51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150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0.00232 C 0.09392 0.0162 0.21701 0.03009 0.26875 0.04676 C 0.32048 0.06343 0.28402 0.07315 0.28125 0.10232 C 0.27847 0.13148 0.26354 0.19907 0.25208 0.22176 C 0.24062 0.24445 0.22951 0.23148 0.2125 0.23843 C 0.19514 0.24537 0.16597 0.26019 0.15 0.26343 C 0.13402 0.26667 0.13402 0.2588 0.11666 0.25787 C 0.0993 0.25695 0.07083 0.25833 0.04583 0.25787 C 0.02083 0.25741 -0.00625 0.25625 -0.03334 0.25509 " pathEditMode="relative" rAng="0" ptsTypes="aaaaaaaaA">
                                      <p:cBhvr>
                                        <p:cTn id="10" dur="2000" fill="hold"/>
                                        <p:tgtEl>
                                          <p:spTgt spid="51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4" y="132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4.07407E-6 C 0.08003 -0.00208 0.16007 -0.00417 0.20625 0.01389 C 0.25243 0.03194 0.24201 0.0838 0.27708 0.10833 C 0.31215 0.13287 0.37534 0.15139 0.41666 0.16111 C 0.45798 0.17083 0.49062 0.17778 0.525 0.16667 C 0.55937 0.15556 0.60555 0.11574 0.62291 0.09444 C 0.64027 0.07315 0.62812 0.06806 0.62916 0.03889 C 0.63021 0.00972 0.63368 -0.04722 0.62916 -0.08056 C 0.62465 -0.11389 0.62396 -0.14213 0.60208 -0.16111 C 0.58021 -0.18009 0.54271 -0.18796 0.49791 -0.19444 C 0.45312 -0.20093 0.375 -0.20556 0.33333 -0.2 C 0.29166 -0.19444 0.26493 -0.1787 0.24791 -0.16111 C 0.2309 -0.14352 0.23576 -0.10833 0.23125 -0.09444 C 0.22673 -0.08056 0.22465 -0.08148 0.22083 -0.07778 C 0.21701 -0.07407 0.21284 -0.07407 0.20833 -0.07222 C 0.20382 -0.07037 0.19878 -0.06852 0.19375 -0.06667 " pathEditMode="relative" ptsTypes="aaaaaaaaaaaaaaaA">
                                      <p:cBhvr>
                                        <p:cTn id="12" dur="2000" fill="hold"/>
                                        <p:tgtEl>
                                          <p:spTgt spid="51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88 C -0.12639 -0.05903 -0.25277 -0.10903 -0.34166 -0.12338 C -0.43055 -0.1375 -0.50451 -0.12801 -0.53333 -0.09468 C -0.56215 -0.06134 -0.56597 0.02199 -0.51458 0.07708 C -0.46319 0.13217 -0.29757 0.20625 -0.225 0.23565 C -0.15243 0.26528 -0.10659 0.21875 -0.07916 0.25393 C -0.05173 0.28912 -0.05902 0.40092 -0.06041 0.44653 C -0.0618 0.4919 -0.06736 0.49329 -0.0875 0.52708 C -0.10764 0.56088 -0.14791 0.62986 -0.18125 0.6493 C -0.21458 0.66898 -0.2743 0.64537 -0.2875 0.64421 C -0.30069 0.64282 -0.28055 0.64213 -0.26041 0.64143 " pathEditMode="relative" rAng="0" ptsTypes="aaaaaaaaaaA">
                                      <p:cBhvr>
                                        <p:cTn id="14" dur="2000" fill="hold"/>
                                        <p:tgtEl>
                                          <p:spTgt spid="51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99" y="2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1.48148E-6 C -0.06614 -0.0838 -0.13228 -0.16759 -0.16041 -0.21667 C -0.18853 -0.26574 -0.15381 -0.26528 -0.16874 -0.29444 C -0.18367 -0.32361 -0.20763 -0.3713 -0.24999 -0.39167 C -0.29235 -0.41204 -0.38194 -0.40602 -0.42291 -0.41667 C -0.46388 -0.42731 -0.4677 -0.45556 -0.49583 -0.45556 C -0.52395 -0.45556 -0.58576 -0.4713 -0.59166 -0.41667 C -0.59756 -0.36204 -0.58958 -0.1912 -0.53124 -0.12778 C -0.47291 -0.06435 -0.2802 -0.06806 -0.24166 -0.03611 C -0.20312 -0.00417 -0.28367 0.04167 -0.29999 0.06389 C -0.31631 0.08611 -0.32985 0.07639 -0.33958 0.09722 C -0.3493 0.11806 -0.36562 0.15741 -0.35833 0.18889 C -0.35103 0.22037 -0.34305 0.26435 -0.29583 0.28611 C -0.2486 0.30787 -0.12187 0.31713 -0.07499 0.31944 C -0.02812 0.32176 -0.02916 0.30787 -0.01458 0.3 C 6.66667E-6 0.29213 0.00626 0.28218 0.01251 0.27222 " pathEditMode="relative" ptsTypes="aaaaaaaaaaaaaaaA">
                                      <p:cBhvr>
                                        <p:cTn id="16" dur="2000" fill="hold"/>
                                        <p:tgtEl>
                                          <p:spTgt spid="51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1962 -0.12245 -0.03924 -0.24491 -0.06667 -0.28333 C -0.0941 -0.32176 -0.1257 -0.27361 -0.16459 -0.23055 C -0.20348 -0.1875 -0.25452 -0.05741 -0.3 -0.025 C -0.34549 0.00741 -0.41146 0.00463 -0.4375 -0.03611 C -0.46354 -0.07685 -0.4632 -0.19768 -0.45625 -0.26944 C -0.44931 -0.3412 -0.43542 -0.41759 -0.39584 -0.46667 C -0.35625 -0.51574 -0.27084 -0.56157 -0.21875 -0.56389 C -0.16667 -0.5662 -0.11146 -0.51667 -0.08334 -0.48055 C -0.05521 -0.44444 -0.06146 -0.37778 -0.05 -0.34722 C -0.03854 -0.31667 -0.02188 -0.30764 -0.01459 -0.29722 " pathEditMode="relative" rAng="0" ptsTypes="aaaaaaaaaaa">
                                      <p:cBhvr>
                                        <p:cTn id="18" dur="2000" fill="hold"/>
                                        <p:tgtEl>
                                          <p:spTgt spid="51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79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301 C 0.08872 0.07686 0.17639 0.12362 0.22605 0.15232 C 0.2757 0.18102 0.30591 0.18519 0.29896 0.20232 C 0.29202 0.21945 0.24896 0.24491 0.18438 0.2551 C 0.1198 0.26528 -0.01875 0.2301 -0.08854 0.26343 C -0.15833 0.29676 -0.23125 0.39584 -0.23437 0.4551 C -0.2375 0.51436 -0.16215 0.58519 -0.10729 0.61875 C -0.05243 0.65278 0.04549 0.65556 0.0948 0.65787 C 0.1441 0.65996 0.15695 0.64514 0.18855 0.63287 C 0.22014 0.62037 0.25591 0.61852 0.28438 0.58287 C 0.31285 0.54723 0.34271 0.46297 0.35938 0.41899 C 0.37605 0.375 0.38125 0.34399 0.38438 0.31899 C 0.3875 0.29399 0.38282 0.28149 0.37813 0.26899 " pathEditMode="relative" rAng="0" ptsTypes="aaaaaaaaaaaaA">
                                      <p:cBhvr>
                                        <p:cTn id="20" dur="2000" fill="hold"/>
                                        <p:tgtEl>
                                          <p:spTgt spid="51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314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856</Words>
  <Application>Microsoft Office PowerPoint</Application>
  <PresentationFormat>On-screen Show (4:3)</PresentationFormat>
  <Paragraphs>147</Paragraphs>
  <Slides>27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Office Theme</vt:lpstr>
      <vt:lpstr>1_Default Design</vt:lpstr>
      <vt:lpstr>2_Default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HongHa</dc:creator>
  <cp:lastModifiedBy>SKY</cp:lastModifiedBy>
  <cp:revision>46</cp:revision>
  <dcterms:created xsi:type="dcterms:W3CDTF">2017-03-01T02:14:51Z</dcterms:created>
  <dcterms:modified xsi:type="dcterms:W3CDTF">2020-05-14T10:03:49Z</dcterms:modified>
</cp:coreProperties>
</file>