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58" r:id="rId2"/>
    <p:sldId id="257" r:id="rId3"/>
    <p:sldId id="280" r:id="rId4"/>
    <p:sldId id="264" r:id="rId5"/>
    <p:sldId id="281" r:id="rId6"/>
    <p:sldId id="273" r:id="rId7"/>
    <p:sldId id="269" r:id="rId8"/>
    <p:sldId id="282" r:id="rId9"/>
    <p:sldId id="284" r:id="rId10"/>
    <p:sldId id="285" r:id="rId11"/>
    <p:sldId id="272" r:id="rId12"/>
    <p:sldId id="288" r:id="rId13"/>
    <p:sldId id="274" r:id="rId14"/>
    <p:sldId id="275" r:id="rId15"/>
    <p:sldId id="276" r:id="rId16"/>
    <p:sldId id="277" r:id="rId17"/>
    <p:sldId id="278" r:id="rId18"/>
    <p:sldId id="279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>
        <p:scale>
          <a:sx n="55" d="100"/>
          <a:sy n="55" d="100"/>
        </p:scale>
        <p:origin x="-158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5BAB-E703-44E9-A2EA-65FB70BEAB48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C21C-1FD1-4E72-991C-93EC72070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C21C-1FD1-4E72-991C-93EC72070E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F54-6906-4BAC-B66B-8198C75C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580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EA66-CB2B-40AF-90AD-378C88A1AA61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D87E-50AA-4203-B7A9-54871FAC8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219200"/>
            <a:ext cx="461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7315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Tuần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Chủ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Em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sinh</a:t>
            </a:r>
            <a:endParaRPr lang="en-US" altLang="en-US" sz="3600" b="1" dirty="0" smtClean="0">
              <a:solidFill>
                <a:srgbClr val="FE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Nội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dung: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E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E0000"/>
                </a:solidFill>
                <a:latin typeface="Times New Roman" pitchFamily="18" charset="0"/>
              </a:rPr>
              <a:t>câu</a:t>
            </a:r>
            <a:endParaRPr lang="en-US" altLang="en-US" sz="3600" b="1" i="1" dirty="0">
              <a:solidFill>
                <a:srgbClr val="FE0000"/>
              </a:solidFill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84720" y="0"/>
            <a:ext cx="185928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 tập 1 trang 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57400" y="717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0800" y="914400"/>
            <a:ext cx="3962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sz="4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sz="4800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sz="4800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2362200"/>
            <a:ext cx="6019800" cy="3124200"/>
            <a:chOff x="914400" y="2667000"/>
            <a:chExt cx="6019800" cy="31242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914400" y="2667000"/>
              <a:ext cx="6019800" cy="3124200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00200" y="33972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smtClean="0">
                  <a:solidFill>
                    <a:srgbClr val="000066"/>
                  </a:solidFill>
                  <a:latin typeface="Times New Roman" pitchFamily="18" charset="0"/>
                </a:rPr>
                <a:t>- Tên 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gọi của các vật, việc được gọi là </a:t>
              </a:r>
              <a:r>
                <a:rPr lang="en-US" altLang="en-US" sz="2800" b="1" i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24000" y="4311650"/>
              <a:ext cx="510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rgbClr val="000066"/>
                  </a:solidFill>
                  <a:latin typeface="Times New Roman" pitchFamily="18" charset="0"/>
                </a:rPr>
                <a:t>- Ta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dùng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từ</a:t>
              </a:r>
              <a:r>
                <a:rPr lang="en-US" alt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đặt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thành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để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trình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bày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một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sự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66"/>
                  </a:solidFill>
                  <a:latin typeface="Times New Roman" pitchFamily="18" charset="0"/>
                </a:rPr>
                <a:t>việc</a:t>
              </a:r>
              <a:r>
                <a:rPr lang="en-US" altLang="en-US" sz="2800" b="1" dirty="0">
                  <a:solidFill>
                    <a:srgbClr val="000066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600" y="1479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3468" y="48884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447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936" y="220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124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660" y="3581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57400" y="717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Bông hoa kì diệu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6400" y="1910002"/>
            <a:ext cx="2550200" cy="2301660"/>
            <a:chOff x="726400" y="1910002"/>
            <a:chExt cx="2550200" cy="2301660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0" y="1910002"/>
              <a:ext cx="2550200" cy="2301660"/>
            </a:xfrm>
            <a:prstGeom prst="rect">
              <a:avLst/>
            </a:prstGeom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600200" y="2645333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37001" y="1761492"/>
            <a:ext cx="2550200" cy="2301660"/>
            <a:chOff x="3733800" y="1910002"/>
            <a:chExt cx="2550200" cy="2301660"/>
          </a:xfrm>
        </p:grpSpPr>
        <p:pic>
          <p:nvPicPr>
            <p:cNvPr id="13" name="Picture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22" name="Text Box 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1910002"/>
            <a:ext cx="2550200" cy="2301660"/>
            <a:chOff x="6477000" y="1910002"/>
            <a:chExt cx="2550200" cy="2301660"/>
          </a:xfrm>
        </p:grpSpPr>
        <p:pic>
          <p:nvPicPr>
            <p:cNvPr id="15" name="Picture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910002"/>
              <a:ext cx="2550200" cy="2301660"/>
            </a:xfrm>
            <a:prstGeom prst="rect">
              <a:avLst/>
            </a:prstGeom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371099" y="2605450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38316" y="4343400"/>
            <a:ext cx="2550200" cy="2301660"/>
            <a:chOff x="3733800" y="1910002"/>
            <a:chExt cx="2550200" cy="2301660"/>
          </a:xfrm>
        </p:grpSpPr>
        <p:pic>
          <p:nvPicPr>
            <p:cNvPr id="30" name="Picture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 smtClean="0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</a:t>
              </a:r>
              <a:endParaRPr lang="en-US" altLang="en-US" sz="4800" b="1" i="1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47071" y="4343400"/>
            <a:ext cx="2550200" cy="2301660"/>
            <a:chOff x="3733800" y="1910002"/>
            <a:chExt cx="2550200" cy="2301660"/>
          </a:xfrm>
        </p:grpSpPr>
        <p:pic>
          <p:nvPicPr>
            <p:cNvPr id="33" name="Picture 32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910002"/>
              <a:ext cx="2550200" cy="2301660"/>
            </a:xfrm>
            <a:prstGeom prst="rect">
              <a:avLst/>
            </a:prstGeom>
          </p:spPr>
        </p:pic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627899" y="2571079"/>
              <a:ext cx="762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i="1">
                  <a:solidFill>
                    <a:srgbClr val="FE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352800" y="457200"/>
            <a:ext cx="38100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/>
          </a:p>
          <a:p>
            <a:r>
              <a:rPr lang="en-US" altLang="en-US" sz="2400"/>
              <a:t>       Con gì nhỏ bé</a:t>
            </a:r>
          </a:p>
          <a:p>
            <a:r>
              <a:rPr lang="en-US" altLang="en-US" sz="2400"/>
              <a:t>      Mà hát khỏe ghê</a:t>
            </a:r>
          </a:p>
          <a:p>
            <a:r>
              <a:rPr lang="en-US" altLang="en-US" sz="2400"/>
              <a:t>      Suốt cả mùa hè</a:t>
            </a:r>
          </a:p>
          <a:p>
            <a:r>
              <a:rPr lang="en-US" altLang="en-US" sz="2400"/>
              <a:t>      Râm ran hợp xướng</a:t>
            </a:r>
          </a:p>
          <a:p>
            <a:r>
              <a:rPr lang="en-US" altLang="en-US" sz="2400"/>
              <a:t>      	  </a:t>
            </a:r>
            <a:r>
              <a:rPr lang="en-US" altLang="en-US" sz="2400" i="1">
                <a:solidFill>
                  <a:srgbClr val="FF0000"/>
                </a:solidFill>
              </a:rPr>
              <a:t>Là con gì?</a:t>
            </a:r>
            <a:endParaRPr lang="en-US" altLang="en-US" sz="2400">
              <a:solidFill>
                <a:srgbClr val="FF0000"/>
              </a:solidFill>
            </a:endParaRPr>
          </a:p>
          <a:p>
            <a:endParaRPr lang="en-US" altLang="en-US" sz="2400"/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971800" y="2597150"/>
            <a:ext cx="4495800" cy="3956050"/>
            <a:chOff x="2736" y="624"/>
            <a:chExt cx="2880" cy="2995"/>
          </a:xfrm>
        </p:grpSpPr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2736" y="624"/>
              <a:ext cx="2880" cy="2544"/>
              <a:chOff x="2736" y="624"/>
              <a:chExt cx="2880" cy="2544"/>
            </a:xfrm>
          </p:grpSpPr>
          <p:pic>
            <p:nvPicPr>
              <p:cNvPr id="4109" name="Picture 13" descr="ve-sau-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2784" cy="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2880" cy="254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3744" y="3226"/>
              <a:ext cx="110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/>
                <a:t>Ve sầu</a:t>
              </a:r>
              <a:r>
                <a:rPr lang="en-US" altLang="en-US" sz="2800">
                  <a:solidFill>
                    <a:srgbClr val="008000"/>
                  </a:solidFill>
                </a:rPr>
                <a:t> </a:t>
              </a: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685800" y="10668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1</a:t>
            </a:r>
            <a:endParaRPr lang="en-US" altLang="en-US" sz="2400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295400" y="16764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2</a:t>
            </a:r>
            <a:endParaRPr lang="en-US" altLang="en-US" sz="240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/>
          </a:p>
          <a:p>
            <a:pPr algn="ctr"/>
            <a:r>
              <a:rPr lang="fr-FR" altLang="en-US" sz="2400"/>
              <a:t>Hoa gì vừa mới nêu tên</a:t>
            </a:r>
            <a:endParaRPr lang="en-US" altLang="en-US" sz="2400"/>
          </a:p>
          <a:p>
            <a:pPr algn="ctr"/>
            <a:r>
              <a:rPr lang="fr-FR" altLang="en-US" sz="2400"/>
              <a:t>Nhớ chú bộ đội ngày đêm diệt thù?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00FF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hoa gì ? </a:t>
            </a:r>
            <a:r>
              <a:rPr lang="fr-FR" altLang="en-US" sz="2400">
                <a:solidFill>
                  <a:srgbClr val="FF0000"/>
                </a:solidFill>
              </a:rPr>
              <a:t> </a:t>
            </a:r>
            <a:endParaRPr lang="en-US" altLang="en-US" sz="2400">
              <a:solidFill>
                <a:srgbClr val="FF0000"/>
              </a:solidFill>
            </a:endParaRPr>
          </a:p>
          <a:p>
            <a:pPr algn="ctr"/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743200" y="1981200"/>
            <a:ext cx="4953000" cy="4276725"/>
            <a:chOff x="1728" y="1248"/>
            <a:chExt cx="3120" cy="2694"/>
          </a:xfrm>
        </p:grpSpPr>
        <p:pic>
          <p:nvPicPr>
            <p:cNvPr id="22536" name="Picture 8" descr="sen11111111111111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3120" cy="231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88" y="3648"/>
              <a:ext cx="1200" cy="2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/>
                <a:t> Hoa súng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3</a:t>
            </a:r>
            <a:endParaRPr lang="en-US" altLang="en-US" sz="2400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810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066800" y="1600200"/>
            <a:ext cx="0" cy="2743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667000" y="533400"/>
            <a:ext cx="55626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400"/>
              <a:t>Quả gì mọc tít trên cao</a:t>
            </a:r>
            <a:endParaRPr lang="en-US" altLang="en-US" sz="2400"/>
          </a:p>
          <a:p>
            <a:pPr algn="ctr"/>
            <a:r>
              <a:rPr lang="fr-FR" altLang="en-US" sz="2400"/>
              <a:t>Mà sao đầy nước ngọt ngào bên trong</a:t>
            </a:r>
            <a:endParaRPr lang="en-US" altLang="en-US" sz="2400"/>
          </a:p>
          <a:p>
            <a:pPr algn="ctr"/>
            <a:r>
              <a:rPr lang="fr-FR" altLang="en-US" sz="2400" i="1">
                <a:solidFill>
                  <a:srgbClr val="FFFF00"/>
                </a:solidFill>
              </a:rPr>
              <a:t> </a:t>
            </a:r>
            <a:r>
              <a:rPr lang="fr-FR" altLang="en-US" sz="2400" i="1">
                <a:solidFill>
                  <a:srgbClr val="FF0000"/>
                </a:solidFill>
              </a:rPr>
              <a:t>Là quả gì</a:t>
            </a:r>
            <a:r>
              <a:rPr lang="fr-FR" altLang="en-US" sz="2400">
                <a:solidFill>
                  <a:srgbClr val="FF0000"/>
                </a:solidFill>
              </a:rPr>
              <a:t>?</a:t>
            </a:r>
            <a:r>
              <a:rPr lang="fr-FR" altLang="en-US" sz="2400" i="1">
                <a:solidFill>
                  <a:srgbClr val="FF0000"/>
                </a:solidFill>
              </a:rPr>
              <a:t> </a:t>
            </a:r>
            <a:endParaRPr lang="en-US" altLang="en-US" sz="2400" i="1">
              <a:solidFill>
                <a:srgbClr val="FF0000"/>
              </a:solidFill>
            </a:endParaRP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2514600" y="1981200"/>
            <a:ext cx="4705350" cy="4352925"/>
            <a:chOff x="1488" y="1248"/>
            <a:chExt cx="2964" cy="2742"/>
          </a:xfrm>
        </p:grpSpPr>
        <p:pic>
          <p:nvPicPr>
            <p:cNvPr id="23558" name="Picture 6" descr="Dua-Nhao-Thom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48"/>
              <a:ext cx="2052" cy="2742"/>
            </a:xfrm>
            <a:prstGeom prst="rect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488" y="273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Quả dừa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</a:t>
            </a:r>
            <a:r>
              <a:rPr lang="en-US" altLang="en-US" sz="2400" smtClean="0"/>
              <a:t>4</a:t>
            </a: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962400" y="381000"/>
            <a:ext cx="38100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   Mình tròn thân trắng</a:t>
            </a:r>
          </a:p>
          <a:p>
            <a:r>
              <a:rPr lang="pt-BR" altLang="en-US" sz="2400"/>
              <a:t>    Dáng hình thon thon</a:t>
            </a:r>
          </a:p>
          <a:p>
            <a:r>
              <a:rPr lang="pt-BR" altLang="en-US" sz="2400"/>
              <a:t>    Thân phận cỏn con</a:t>
            </a:r>
          </a:p>
          <a:p>
            <a:r>
              <a:rPr lang="pt-BR" altLang="en-US" sz="2400"/>
              <a:t>    Mòn dần theo chữ</a:t>
            </a:r>
          </a:p>
          <a:p>
            <a:r>
              <a:rPr lang="pt-BR" altLang="en-US" sz="2400">
                <a:solidFill>
                  <a:srgbClr val="FF0000"/>
                </a:solidFill>
              </a:rPr>
              <a:t>               </a:t>
            </a:r>
            <a:r>
              <a:rPr lang="pt-BR" altLang="en-US" sz="2400" i="1">
                <a:solidFill>
                  <a:srgbClr val="FF0000"/>
                </a:solidFill>
              </a:rPr>
              <a:t>Là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2819400" y="2743200"/>
            <a:ext cx="5257800" cy="3352800"/>
            <a:chOff x="1776" y="1728"/>
            <a:chExt cx="3312" cy="2112"/>
          </a:xfrm>
        </p:grpSpPr>
        <p:pic>
          <p:nvPicPr>
            <p:cNvPr id="44042" name="Picture 10" descr="phantr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28"/>
              <a:ext cx="2112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1776" y="2736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/>
                <a:t>Viên phấn</a:t>
              </a:r>
            </a:p>
          </p:txBody>
        </p:sp>
      </p:grp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096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CÂU 5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609600" y="4419600"/>
            <a:ext cx="2057400" cy="457200"/>
          </a:xfrm>
          <a:prstGeom prst="rightArrowCallout">
            <a:avLst>
              <a:gd name="adj1" fmla="val 25000"/>
              <a:gd name="adj2" fmla="val 25000"/>
              <a:gd name="adj3" fmla="val 75000"/>
              <a:gd name="adj4" fmla="val 66667"/>
            </a:avLst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ĐÁP ÁN 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95400" y="1600200"/>
            <a:ext cx="0" cy="27432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3429000" y="381000"/>
            <a:ext cx="4038600" cy="2057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en-US" sz="2400"/>
              <a:t> Tất cả các môn học</a:t>
            </a:r>
          </a:p>
          <a:p>
            <a:r>
              <a:rPr lang="pt-BR" altLang="en-US" sz="2400"/>
              <a:t> Xếp hàng trong từng ô</a:t>
            </a:r>
          </a:p>
          <a:p>
            <a:r>
              <a:rPr lang="pt-BR" altLang="en-US" sz="2400"/>
              <a:t> Giúp cho bạn biết được</a:t>
            </a:r>
          </a:p>
          <a:p>
            <a:r>
              <a:rPr lang="pt-BR" altLang="en-US" sz="2400"/>
              <a:t> Sách vở cho mỗi giờ</a:t>
            </a:r>
          </a:p>
          <a:p>
            <a:r>
              <a:rPr lang="pt-BR" altLang="en-US" sz="2400"/>
              <a:t>            </a:t>
            </a:r>
            <a:r>
              <a:rPr lang="pt-BR" altLang="en-US" sz="2400" i="1">
                <a:solidFill>
                  <a:srgbClr val="FF0000"/>
                </a:solidFill>
              </a:rPr>
              <a:t>Là cái gì?</a:t>
            </a:r>
            <a:endParaRPr lang="fr-FR" altLang="en-US" sz="2400" i="1">
              <a:solidFill>
                <a:srgbClr val="FF0000"/>
              </a:solidFill>
            </a:endParaRPr>
          </a:p>
        </p:txBody>
      </p:sp>
      <p:pic>
        <p:nvPicPr>
          <p:cNvPr id="48140" name="Picture 12" descr="Thikhab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789" b="23077"/>
          <a:stretch>
            <a:fillRect/>
          </a:stretch>
        </p:blipFill>
        <p:spPr bwMode="auto">
          <a:xfrm>
            <a:off x="2950029" y="2628900"/>
            <a:ext cx="5334000" cy="3581400"/>
          </a:xfrm>
          <a:prstGeom prst="rect">
            <a:avLst/>
          </a:prstGeom>
          <a:solidFill>
            <a:srgbClr val="FF99CC"/>
          </a:solidFill>
          <a:ln w="3810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04800" y="6034092"/>
            <a:ext cx="1143000" cy="51910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38400" y="948396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86000" y="101988"/>
            <a:ext cx="587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</a:t>
            </a:r>
            <a:r>
              <a:rPr lang="en-US" altLang="en-US" sz="2400" dirty="0">
                <a:latin typeface="Times New Roman" pitchFamily="18" charset="0"/>
              </a:rPr>
              <a:t>ngày </a:t>
            </a:r>
            <a:r>
              <a:rPr lang="en-US" altLang="en-US" sz="2400" dirty="0" smtClean="0">
                <a:latin typeface="Times New Roman" pitchFamily="18" charset="0"/>
              </a:rPr>
              <a:t>28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140" y="147593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140" y="223793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124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581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362200" y="731516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2909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905000"/>
            <a:ext cx="838200" cy="457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1981200" y="5867400"/>
            <a:ext cx="1676400" cy="7620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Trường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3200400" cy="2932611"/>
          </a:xfrm>
          <a:prstGeom prst="rect">
            <a:avLst/>
          </a:prstGeom>
        </p:spPr>
      </p:pic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6096000" y="4241165"/>
            <a:ext cx="457200" cy="42227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gray">
          <a:xfrm>
            <a:off x="6477000" y="5791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</a:rPr>
              <a:t>hồng</a:t>
            </a:r>
            <a:endParaRPr lang="en-US" altLang="en-US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" y="2597560"/>
            <a:ext cx="4677012" cy="31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685800" y="5236073"/>
            <a:ext cx="457200" cy="422275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5052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505200" y="63101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6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809372" y="5568280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7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791200" y="6254080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8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052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04800" y="6233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04800" y="57005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2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94472" y="5133225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70672" y="566662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70672" y="62837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094872" y="506459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038600" y="5674191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14800" y="6283791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486525" y="555669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477000" y="61722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04800" y="509093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smtClean="0">
                <a:latin typeface=".VnTime" pitchFamily="34" charset="0"/>
              </a:rPr>
              <a:t>1</a:t>
            </a:r>
            <a:endParaRPr lang="en-US" sz="2000" b="1" dirty="0">
              <a:latin typeface=".VnTime" pitchFamily="34" charset="0"/>
            </a:endParaRPr>
          </a:p>
        </p:txBody>
      </p:sp>
      <p:pic>
        <p:nvPicPr>
          <p:cNvPr id="2050" name="Picture 2" descr="Káº¿t quáº£ hÃ¬nh áº£nh cho cháº¡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4" y="556095"/>
            <a:ext cx="2180028" cy="16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" y="535364"/>
            <a:ext cx="2420562" cy="16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94038" y="1579764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smtClean="0">
                <a:latin typeface=".VnTime" pitchFamily="34" charset="0"/>
              </a:rPr>
              <a:t>1</a:t>
            </a:r>
            <a:endParaRPr lang="en-US" sz="2000" b="1" dirty="0">
              <a:latin typeface=".VnTime" pitchFamily="34" charset="0"/>
            </a:endParaRPr>
          </a:p>
        </p:txBody>
      </p:sp>
      <p:pic>
        <p:nvPicPr>
          <p:cNvPr id="2052" name="Picture 4" descr="https://scontent.fhan3-2.fna.fbcdn.net/v/t1.15752-9/69478708_230072901220930_2324026161283203072_n.jpg?_nc_cat=103&amp;_nc_oc=AQlaRz8o0A56KJfcCNrSTVeAefOPthv7yxfm5ogitvT_eTniIm9gzcEQCZJJYGLTiws&amp;_nc_ht=scontent.fhan3-2.fna&amp;oh=5fadf1550e85826022fa84c64ad8fc8a&amp;oe=5DD042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4267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han3-3.fna.fbcdn.net/v/t1.15752-9/69271541_422404675044555_7242809050113507328_n.jpg?_nc_cat=101&amp;_nc_oc=AQl1I2KqP65MQq6EMgX1CCk9nQkizC69-wxK-a3XFPotT_fQyw2q-PQXU6g7BX-cm8Q&amp;_nc_ht=scontent.fhan3-3.fna&amp;oh=a96fe1729f38a24bcfd208f29e429579&amp;oe=5E02D2F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3647" y="331229"/>
            <a:ext cx="1596340" cy="20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114800" y="565641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2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953000" y="1569615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7315200" y="2080096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>
                <a:latin typeface=".VnTime" pitchFamily="34" charset="0"/>
              </a:rPr>
              <a:t>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296"/>
            <a:ext cx="1910337" cy="1750492"/>
          </a:xfrm>
          <a:prstGeom prst="rect">
            <a:avLst/>
          </a:prstGeom>
        </p:spPr>
      </p:pic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1081056" y="383058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5</a:t>
            </a:r>
          </a:p>
        </p:txBody>
      </p:sp>
      <p:sp>
        <p:nvSpPr>
          <p:cNvPr id="2" name="AutoShape 8" descr="Káº¿t quáº£ hÃ¬nh áº£nh cho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Káº¿t quáº£ hÃ¬nh áº£nh cho hou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Káº¿t quáº£ hÃ¬nh áº£nh cho hou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Káº¿t quáº£ hÃ¬nh áº£nh cho ngÃ´i nhÃ 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37296"/>
            <a:ext cx="2472738" cy="17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3768138" y="3756496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6</a:t>
            </a:r>
          </a:p>
        </p:txBody>
      </p:sp>
      <p:pic>
        <p:nvPicPr>
          <p:cNvPr id="2064" name="Picture 16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96" y="2537296"/>
            <a:ext cx="2187104" cy="21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5212876" y="2669048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7</a:t>
            </a:r>
          </a:p>
        </p:txBody>
      </p:sp>
      <p:pic>
        <p:nvPicPr>
          <p:cNvPr id="2066" name="Picture 18" descr="Káº¿t quáº£ hÃ¬nh áº£nh cho mÃº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65" y="2726742"/>
            <a:ext cx="2215635" cy="17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8382000" y="2765896"/>
            <a:ext cx="533400" cy="4572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en-US" sz="2000" b="1" dirty="0">
                <a:latin typeface=".VnTime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497576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77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5" grpId="0" animBg="1"/>
      <p:bldP spid="3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/>
          <p:cNvSpPr>
            <a:spLocks noChangeArrowheads="1"/>
          </p:cNvSpPr>
          <p:nvPr/>
        </p:nvSpPr>
        <p:spPr bwMode="gray">
          <a:xfrm>
            <a:off x="304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1-Trường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gray">
          <a:xfrm>
            <a:off x="2209800" y="5257800"/>
            <a:ext cx="1981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2-Học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gray">
          <a:xfrm>
            <a:off x="4495800" y="53340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 3-Chạy</a:t>
            </a: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6477000" y="5334000"/>
            <a:ext cx="23622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4-Cô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>
            <a:off x="228600" y="6172200"/>
            <a:ext cx="19050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5-Hoa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gray">
          <a:xfrm>
            <a:off x="25908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</a:rPr>
              <a:t>6-Nhà</a:t>
            </a: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gray">
          <a:xfrm>
            <a:off x="47244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7-Xe đạp</a:t>
            </a: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gray">
          <a:xfrm>
            <a:off x="6858000" y="6172200"/>
            <a:ext cx="1676400" cy="68580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</a:rPr>
              <a:t>8-Múa</a:t>
            </a:r>
          </a:p>
        </p:txBody>
      </p:sp>
      <p:graphicFrame>
        <p:nvGraphicFramePr>
          <p:cNvPr id="417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54636"/>
              </p:ext>
            </p:extLst>
          </p:nvPr>
        </p:nvGraphicFramePr>
        <p:xfrm>
          <a:off x="381000" y="457200"/>
          <a:ext cx="8458200" cy="44958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19400"/>
                <a:gridCol w="2819400"/>
                <a:gridCol w="2819400"/>
              </a:tblGrid>
              <a:tr h="52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chỉ</a:t>
                      </a:r>
                      <a:r>
                        <a:rPr kumimoji="0" lang="en-US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người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Từ chỉ vật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Từ chỉ việc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3974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175 -0.6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5 L -0.64583 -0.438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0.36666 -0.6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556 L 0.35416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 L 0.1 -0.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6 L -0.11666 -0.3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5 L 0.24166 -0.6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04167 -0.59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90" grpId="0" animBg="1"/>
      <p:bldP spid="3101" grpId="0" animBg="1"/>
      <p:bldP spid="3105" grpId="0" animBg="1"/>
      <p:bldP spid="3109" grpId="0" animBg="1"/>
      <p:bldP spid="3113" grpId="0" animBg="1"/>
      <p:bldP spid="3117" grpId="0" animBg="1"/>
      <p:bldP spid="3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362200" y="731516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371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72" y="23577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3048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399" y="3810000"/>
            <a:ext cx="42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57786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608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805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8952" y="4586068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057400" y="28136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58105"/>
              </p:ext>
            </p:extLst>
          </p:nvPr>
        </p:nvGraphicFramePr>
        <p:xfrm>
          <a:off x="457200" y="2590800"/>
          <a:ext cx="8458200" cy="3962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12958"/>
                <a:gridCol w="5045242"/>
              </a:tblGrid>
              <a:tr h="125690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9694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5805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3808" y="2629599"/>
            <a:ext cx="490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Bút chì, bút mực, bút bi, bút màu, thước kẻ, phấn, tẩy, bảng con, giẻ lau, bộ chữ, cặp sách,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2016" y="4019836"/>
            <a:ext cx="48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Đọc, viết, nghe, nói, đếm, tính toán, chạy, nhảy, múa, hát, vẽ, thể dục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272" y="5219108"/>
            <a:ext cx="509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Chăm chỉ, cần cù, ngoan ngoãn, lễ phép, đoàn kết, trung thực, thẳng thắn, thông minh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724" y="137746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728" y="2057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33600" y="717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4014" y="2438400"/>
            <a:ext cx="3495585" cy="3636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772" y="2590800"/>
            <a:ext cx="3617195" cy="3426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600" y="1479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13594"/>
            <a:ext cx="5715000" cy="32490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5715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400" b="1" dirty="0" smtClean="0">
                <a:solidFill>
                  <a:srgbClr val="BC0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09800" y="1479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38400" y="863988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endParaRPr lang="en-US" altLang="en-US" b="1" i="1" dirty="0">
              <a:solidFill>
                <a:srgbClr val="F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468" y="5310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94872" y="1970644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4464" y="197299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6781800" cy="37315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33600" y="7173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Thứ  tư,  ngày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28  tháng 8 năm 2019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878</Words>
  <Application>Microsoft Office PowerPoint</Application>
  <PresentationFormat>On-screen Show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Bông hoa kì diệu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70</cp:revision>
  <dcterms:created xsi:type="dcterms:W3CDTF">2016-11-17T12:17:30Z</dcterms:created>
  <dcterms:modified xsi:type="dcterms:W3CDTF">2020-09-08T16:49:22Z</dcterms:modified>
</cp:coreProperties>
</file>