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60" r:id="rId3"/>
    <p:sldId id="292" r:id="rId4"/>
    <p:sldId id="300" r:id="rId5"/>
    <p:sldId id="293" r:id="rId6"/>
    <p:sldId id="297" r:id="rId7"/>
    <p:sldId id="294" r:id="rId8"/>
    <p:sldId id="295" r:id="rId9"/>
    <p:sldId id="301" r:id="rId10"/>
    <p:sldId id="29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442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89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3716000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06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6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18944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197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4" r:id="rId2"/>
    <p:sldLayoutId id="2147483663" r:id="rId3"/>
    <p:sldLayoutId id="2147483664" r:id="rId4"/>
    <p:sldLayoutId id="2147483665" r:id="rId5"/>
    <p:sldLayoutId id="2147483699" r:id="rId6"/>
    <p:sldLayoutId id="2147483675" r:id="rId7"/>
    <p:sldLayoutId id="2147483692" r:id="rId8"/>
    <p:sldLayoutId id="2147483707" r:id="rId9"/>
    <p:sldLayoutId id="2147483706" r:id="rId10"/>
    <p:sldLayoutId id="2147483705" r:id="rId11"/>
    <p:sldLayoutId id="2147483703" r:id="rId12"/>
    <p:sldLayoutId id="2147483694" r:id="rId13"/>
    <p:sldLayoutId id="2147483693" r:id="rId14"/>
    <p:sldLayoutId id="2147483691" r:id="rId15"/>
    <p:sldLayoutId id="2147483676" r:id="rId16"/>
    <p:sldLayoutId id="2147483677" r:id="rId17"/>
    <p:sldLayoutId id="2147483678" r:id="rId18"/>
    <p:sldLayoutId id="2147483679" r:id="rId19"/>
    <p:sldLayoutId id="2147483700" r:id="rId20"/>
    <p:sldLayoutId id="2147483680" r:id="rId21"/>
    <p:sldLayoutId id="2147483695" r:id="rId22"/>
    <p:sldLayoutId id="2147483696" r:id="rId23"/>
    <p:sldLayoutId id="2147483697" r:id="rId24"/>
    <p:sldLayoutId id="2147483698" r:id="rId25"/>
    <p:sldLayoutId id="2147483701" r:id="rId26"/>
    <p:sldLayoutId id="214748370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21813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22450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5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9008" y="359516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sáu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29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4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216" y="1664850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(tr 104,105)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487535" y="3129953"/>
            <a:ext cx="5489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SỐ BÚP BÊ VÀ THÚ BÔNG TRONG HỘP ĐỒ CHƠI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EBEAB2-F418-41BC-BDFE-AF5EB1D04231}"/>
              </a:ext>
            </a:extLst>
          </p:cNvPr>
          <p:cNvCxnSpPr>
            <a:cxnSpLocks/>
          </p:cNvCxnSpPr>
          <p:nvPr/>
        </p:nvCxnSpPr>
        <p:spPr>
          <a:xfrm>
            <a:off x="1719618" y="1962540"/>
            <a:ext cx="2442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3488095" y="3796248"/>
            <a:ext cx="2210272" cy="183486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95113" y="1624084"/>
            <a:ext cx="2953787" cy="236172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80302" y="1071154"/>
            <a:ext cx="3653598" cy="891387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534143" y="1765509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2067036" y="4138022"/>
            <a:ext cx="3758998" cy="118514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554460" y="4892284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4</a:t>
            </a:r>
            <a:endParaRPr lang="en-US" sz="2800" b="1" dirty="0">
              <a:solidFill>
                <a:srgbClr val="F0685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50882" y="4885022"/>
            <a:ext cx="24835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6</a:t>
            </a:r>
            <a:endParaRPr lang="en-US" sz="2800" b="1" dirty="0">
              <a:solidFill>
                <a:srgbClr val="F06858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689" y="5485353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b. Số búp bê bằng số thú bông</a:t>
            </a:r>
          </a:p>
          <a:p>
            <a:r>
              <a:rPr lang="en-US" sz="2800" smtClean="0"/>
              <a:t> loại nào?</a:t>
            </a:r>
            <a:endParaRPr lang="en-US" sz="2800" dirty="0" smtClean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EBEAB2-F418-41BC-BDFE-AF5EB1D04231}"/>
              </a:ext>
            </a:extLst>
          </p:cNvPr>
          <p:cNvCxnSpPr>
            <a:cxnSpLocks/>
          </p:cNvCxnSpPr>
          <p:nvPr/>
        </p:nvCxnSpPr>
        <p:spPr>
          <a:xfrm>
            <a:off x="1312668" y="2477093"/>
            <a:ext cx="492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EBEAB2-F418-41BC-BDFE-AF5EB1D04231}"/>
              </a:ext>
            </a:extLst>
          </p:cNvPr>
          <p:cNvCxnSpPr>
            <a:cxnSpLocks/>
          </p:cNvCxnSpPr>
          <p:nvPr/>
        </p:nvCxnSpPr>
        <p:spPr>
          <a:xfrm>
            <a:off x="1089895" y="5948758"/>
            <a:ext cx="1610436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1EBEAB2-F418-41BC-BDFE-AF5EB1D04231}"/>
              </a:ext>
            </a:extLst>
          </p:cNvPr>
          <p:cNvCxnSpPr>
            <a:cxnSpLocks/>
          </p:cNvCxnSpPr>
          <p:nvPr/>
        </p:nvCxnSpPr>
        <p:spPr>
          <a:xfrm>
            <a:off x="2819002" y="5962406"/>
            <a:ext cx="6690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EBEAB2-F418-41BC-BDFE-AF5EB1D04231}"/>
              </a:ext>
            </a:extLst>
          </p:cNvPr>
          <p:cNvCxnSpPr>
            <a:cxnSpLocks/>
          </p:cNvCxnSpPr>
          <p:nvPr/>
        </p:nvCxnSpPr>
        <p:spPr>
          <a:xfrm>
            <a:off x="3712861" y="5962406"/>
            <a:ext cx="1814482" cy="10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1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30" grpId="0" animBg="1"/>
      <p:bldP spid="31" grpId="0" uiExpand="1" build="p"/>
      <p:bldP spid="36" grpId="0" animBg="1"/>
      <p:bldP spid="37" grpId="0" animBg="1"/>
      <p:bldP spid="3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2116" y="1129188"/>
            <a:ext cx="6042798" cy="954107"/>
            <a:chOff x="1183343" y="1441142"/>
            <a:chExt cx="604279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53698" y="1441142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</a:t>
              </a:r>
              <a:r>
                <a:rPr lang="en-US" sz="2800" dirty="0" err="1" smtClean="0"/>
                <a:t>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gà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ngỗng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err="1" smtClean="0"/>
                <a:t>trên</a:t>
              </a:r>
              <a:r>
                <a:rPr lang="en-US" sz="2800" smtClean="0"/>
                <a:t> sân: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8505698" y="2261359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79245" y="1959847"/>
            <a:ext cx="5372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Quan sát biểu đồ và trả lời câu hỏi.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560860" y="2849268"/>
            <a:ext cx="7551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a, Con vật nào nhiều nhất ?</a:t>
            </a:r>
          </a:p>
          <a:p>
            <a:r>
              <a:rPr lang="en-US" sz="2800" smtClean="0"/>
              <a:t>Con vật nào ít nhất ?</a:t>
            </a:r>
          </a:p>
          <a:p>
            <a:r>
              <a:rPr lang="en-US" sz="2800" smtClean="0"/>
              <a:t>b, Mỗi loại có bao nhiêu con?</a:t>
            </a:r>
          </a:p>
          <a:p>
            <a:endParaRPr lang="en-US" sz="2800" smtClean="0"/>
          </a:p>
          <a:p>
            <a:r>
              <a:rPr lang="en-US" sz="2800" smtClean="0"/>
              <a:t>c, Số gà nhiều hơn số ngỗng mấy con?</a:t>
            </a:r>
          </a:p>
          <a:p>
            <a:r>
              <a:rPr lang="en-US" sz="2800" smtClean="0"/>
              <a:t>Số ngỗng nhiều hơn số vịt mấy con?</a:t>
            </a:r>
          </a:p>
          <a:p>
            <a:endParaRPr lang="en-US" sz="2800" smtClean="0"/>
          </a:p>
          <a:p>
            <a:endParaRPr lang="en-US" sz="280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07" y="-64502"/>
            <a:ext cx="1777457" cy="203320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71276" y="2854354"/>
            <a:ext cx="7551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a, </a:t>
            </a:r>
            <a:r>
              <a:rPr lang="en-US" sz="2800" smtClean="0">
                <a:solidFill>
                  <a:srgbClr val="FF0000"/>
                </a:solidFill>
              </a:rPr>
              <a:t>Con gà nhiều nhất.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smtClean="0">
                <a:solidFill>
                  <a:srgbClr val="FF0000"/>
                </a:solidFill>
              </a:rPr>
              <a:t>Con vịt ít nhất.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b, </a:t>
            </a:r>
          </a:p>
          <a:p>
            <a:endParaRPr lang="en-US" sz="2800" smtClean="0">
              <a:solidFill>
                <a:srgbClr val="FF0000"/>
              </a:solidFill>
            </a:endParaRPr>
          </a:p>
          <a:p>
            <a:r>
              <a:rPr lang="en-US" sz="2800" smtClean="0">
                <a:solidFill>
                  <a:srgbClr val="FF0000"/>
                </a:solidFill>
              </a:rPr>
              <a:t>c, Số gà nhiều hơn số ngỗng là 2 con.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Số ngỗng nhiều hơn số vịt là 1 con</a:t>
            </a:r>
          </a:p>
          <a:p>
            <a:endParaRPr lang="en-US" sz="2800" smtClean="0"/>
          </a:p>
          <a:p>
            <a:endParaRPr lang="en-US" sz="280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8092"/>
              </p:ext>
            </p:extLst>
          </p:nvPr>
        </p:nvGraphicFramePr>
        <p:xfrm>
          <a:off x="1112471" y="3795086"/>
          <a:ext cx="306956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188">
                  <a:extLst>
                    <a:ext uri="{9D8B030D-6E8A-4147-A177-3AD203B41FA5}">
                      <a16:colId xmlns:a16="http://schemas.microsoft.com/office/drawing/2014/main" val="991175032"/>
                    </a:ext>
                  </a:extLst>
                </a:gridCol>
                <a:gridCol w="1023188">
                  <a:extLst>
                    <a:ext uri="{9D8B030D-6E8A-4147-A177-3AD203B41FA5}">
                      <a16:colId xmlns:a16="http://schemas.microsoft.com/office/drawing/2014/main" val="696172665"/>
                    </a:ext>
                  </a:extLst>
                </a:gridCol>
                <a:gridCol w="1023188">
                  <a:extLst>
                    <a:ext uri="{9D8B030D-6E8A-4147-A177-3AD203B41FA5}">
                      <a16:colId xmlns:a16="http://schemas.microsoft.com/office/drawing/2014/main" val="2806042926"/>
                    </a:ext>
                  </a:extLst>
                </a:gridCol>
              </a:tblGrid>
              <a:tr h="304036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Gà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Vịt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Ngỗng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83779"/>
                  </a:ext>
                </a:extLst>
              </a:tr>
              <a:tr h="304036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8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5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6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50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1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1" grpId="1" animBg="1"/>
      <p:bldP spid="42" grpId="0" animBg="1"/>
      <p:bldP spid="42" grpId="1" animBg="1"/>
      <p:bldP spid="40" grpId="0" uiExpand="1" build="p"/>
      <p:bldP spid="43" grpId="0" uiExpand="1" build="p"/>
      <p:bldP spid="4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58" y="1966445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SỐ QUE TÍNH TRONG MỖI HỘP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6796" y="4180344"/>
            <a:ext cx="10679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/>
              <a:t>a, Mỗi hộp có bao nhiêu que tính?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b, Hộp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err="1" smtClean="0"/>
              <a:t>nhất</a:t>
            </a:r>
            <a:r>
              <a:rPr lang="en-US" sz="2800"/>
              <a:t>? 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Hộp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8386" y="4801700"/>
            <a:ext cx="10679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Hộp B có nhiều que tính nhất</a:t>
            </a:r>
            <a:endParaRPr lang="en-US" sz="28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Hộp A </a:t>
            </a:r>
            <a:r>
              <a:rPr lang="en-US" sz="2800" dirty="0" err="1" smtClean="0">
                <a:solidFill>
                  <a:srgbClr val="FF0000"/>
                </a:solidFill>
              </a:rPr>
              <a:t>ít</a:t>
            </a:r>
            <a:r>
              <a:rPr lang="en-US" sz="2800" dirty="0" smtClean="0">
                <a:solidFill>
                  <a:srgbClr val="FF0000"/>
                </a:solidFill>
              </a:rPr>
              <a:t> que </a:t>
            </a:r>
            <a:r>
              <a:rPr lang="en-US" sz="2800" err="1" smtClean="0">
                <a:solidFill>
                  <a:srgbClr val="FF0000"/>
                </a:solidFill>
              </a:rPr>
              <a:t>tính</a:t>
            </a:r>
            <a:r>
              <a:rPr lang="en-US" sz="2800" smtClean="0">
                <a:solidFill>
                  <a:srgbClr val="FF0000"/>
                </a:solidFill>
              </a:rPr>
              <a:t> nhất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EBEAB2-F418-41BC-BDFE-AF5EB1D04231}"/>
              </a:ext>
            </a:extLst>
          </p:cNvPr>
          <p:cNvCxnSpPr>
            <a:cxnSpLocks/>
          </p:cNvCxnSpPr>
          <p:nvPr/>
        </p:nvCxnSpPr>
        <p:spPr>
          <a:xfrm>
            <a:off x="1955409" y="4801700"/>
            <a:ext cx="1184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EBEAB2-F418-41BC-BDFE-AF5EB1D04231}"/>
              </a:ext>
            </a:extLst>
          </p:cNvPr>
          <p:cNvCxnSpPr>
            <a:cxnSpLocks/>
          </p:cNvCxnSpPr>
          <p:nvPr/>
        </p:nvCxnSpPr>
        <p:spPr>
          <a:xfrm>
            <a:off x="3758136" y="4801700"/>
            <a:ext cx="2840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EBEAB2-F418-41BC-BDFE-AF5EB1D04231}"/>
              </a:ext>
            </a:extLst>
          </p:cNvPr>
          <p:cNvCxnSpPr>
            <a:cxnSpLocks/>
          </p:cNvCxnSpPr>
          <p:nvPr/>
        </p:nvCxnSpPr>
        <p:spPr>
          <a:xfrm>
            <a:off x="1955409" y="5446469"/>
            <a:ext cx="1184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EBEAB2-F418-41BC-BDFE-AF5EB1D04231}"/>
              </a:ext>
            </a:extLst>
          </p:cNvPr>
          <p:cNvCxnSpPr>
            <a:cxnSpLocks/>
          </p:cNvCxnSpPr>
          <p:nvPr/>
        </p:nvCxnSpPr>
        <p:spPr>
          <a:xfrm flipV="1">
            <a:off x="3362178" y="5422967"/>
            <a:ext cx="2968284" cy="23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EBEAB2-F418-41BC-BDFE-AF5EB1D04231}"/>
              </a:ext>
            </a:extLst>
          </p:cNvPr>
          <p:cNvCxnSpPr>
            <a:cxnSpLocks/>
          </p:cNvCxnSpPr>
          <p:nvPr/>
        </p:nvCxnSpPr>
        <p:spPr>
          <a:xfrm>
            <a:off x="1590178" y="6034967"/>
            <a:ext cx="1184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1EBEAB2-F418-41BC-BDFE-AF5EB1D04231}"/>
              </a:ext>
            </a:extLst>
          </p:cNvPr>
          <p:cNvCxnSpPr>
            <a:cxnSpLocks/>
          </p:cNvCxnSpPr>
          <p:nvPr/>
        </p:nvCxnSpPr>
        <p:spPr>
          <a:xfrm>
            <a:off x="2941497" y="6056030"/>
            <a:ext cx="2293841" cy="117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  <p:bldP spid="1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9008" y="359516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sáu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29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4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216" y="1664850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(tr 104,105)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0349" y="2283861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0303" y="2914406"/>
            <a:ext cx="886545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a,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Hộp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A có 40 que tính.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0303" y="3511854"/>
            <a:ext cx="886545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Hộp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B có 80 que tính.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9008" y="4142399"/>
            <a:ext cx="886545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Hộp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C có 60 que tính.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5684" y="4772944"/>
            <a:ext cx="886545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b,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Hộp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B có nhiều que tính nhất.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02346" y="5370392"/>
            <a:ext cx="886545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c,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Hộp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A có ít que tính nhất.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8251</TotalTime>
  <Words>356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HP001 4 hàng</vt:lpstr>
      <vt:lpstr>HP001 4H</vt:lpstr>
      <vt:lpstr>Times New Roman</vt:lpstr>
      <vt:lpstr>UTM Cookies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114</cp:revision>
  <dcterms:created xsi:type="dcterms:W3CDTF">2021-06-02T01:34:28Z</dcterms:created>
  <dcterms:modified xsi:type="dcterms:W3CDTF">2022-05-04T07:37:46Z</dcterms:modified>
</cp:coreProperties>
</file>