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  <p:sldMasterId id="2147483693" r:id="rId3"/>
    <p:sldMasterId id="2147483705" r:id="rId4"/>
    <p:sldMasterId id="2147483717" r:id="rId5"/>
    <p:sldMasterId id="2147483729" r:id="rId6"/>
    <p:sldMasterId id="2147483741" r:id="rId7"/>
    <p:sldMasterId id="2147483753" r:id="rId8"/>
    <p:sldMasterId id="2147483765" r:id="rId9"/>
    <p:sldMasterId id="2147483777" r:id="rId10"/>
    <p:sldMasterId id="2147483789" r:id="rId11"/>
    <p:sldMasterId id="2147483801" r:id="rId12"/>
  </p:sldMasterIdLst>
  <p:notesMasterIdLst>
    <p:notesMasterId r:id="rId49"/>
  </p:notesMasterIdLst>
  <p:sldIdLst>
    <p:sldId id="265" r:id="rId13"/>
    <p:sldId id="317" r:id="rId14"/>
    <p:sldId id="302" r:id="rId15"/>
    <p:sldId id="260" r:id="rId16"/>
    <p:sldId id="261" r:id="rId17"/>
    <p:sldId id="318" r:id="rId18"/>
    <p:sldId id="319" r:id="rId19"/>
    <p:sldId id="304" r:id="rId20"/>
    <p:sldId id="320" r:id="rId21"/>
    <p:sldId id="322" r:id="rId22"/>
    <p:sldId id="323" r:id="rId23"/>
    <p:sldId id="324" r:id="rId24"/>
    <p:sldId id="325" r:id="rId25"/>
    <p:sldId id="274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6" r:id="rId46"/>
    <p:sldId id="347" r:id="rId47"/>
    <p:sldId id="348" r:id="rId48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50"/>
      <p:bold r:id="rId51"/>
    </p:embeddedFont>
    <p:embeddedFont>
      <p:font typeface="Bahnschrift SemiLight SemiConde" panose="020B0502040204020203" pitchFamily="34" charset="0"/>
      <p:regular r:id="rId52"/>
    </p:embeddedFont>
    <p:embeddedFont>
      <p:font typeface="HP001" panose="020B0604020202020204" charset="0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Public Sans" panose="020B0604020202020204" charset="0"/>
      <p:regular r:id="rId59"/>
      <p:bold r:id="rId60"/>
      <p:italic r:id="rId61"/>
      <p:boldItalic r:id="rId62"/>
    </p:embeddedFont>
    <p:embeddedFont>
      <p:font typeface="Satisfy" panose="020B0604020202020204" charset="0"/>
      <p:regular r:id="rId63"/>
    </p:embeddedFont>
  </p:embeddedFontLst>
  <p:custDataLst>
    <p:tags r:id="rId6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E04D3-51F5-4015-838D-112B0EF2DB02}">
  <a:tblStyle styleId="{A53E04D3-51F5-4015-838D-112B0EF2DB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2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font" Target="fonts/font7.fntdata"/><Relationship Id="rId64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18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b7062262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b70622628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7057216" y="3112192"/>
            <a:ext cx="1033425" cy="1312120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194312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flipH="1">
            <a:off x="7276386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588939" y="219093"/>
            <a:ext cx="7062069" cy="1002516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33" y="4381700"/>
            <a:ext cx="9239383" cy="990464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flipH="1">
            <a:off x="-2605136" y="3924200"/>
            <a:ext cx="5486461" cy="185274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18501" y="1259671"/>
            <a:ext cx="2694098" cy="4154809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1971425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1971425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1933450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49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60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45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69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7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81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92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428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3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7438323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8"/>
          <p:cNvSpPr/>
          <p:nvPr/>
        </p:nvSpPr>
        <p:spPr>
          <a:xfrm>
            <a:off x="-484164" y="8191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036473" y="411132"/>
            <a:ext cx="729403" cy="386556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42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352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6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70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6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603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49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98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615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1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580" name="Google Shape;580;p21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581" name="Google Shape;581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82" name="Google Shape;582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1" name="Google Shape;591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592" name="Google Shape;592;p21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1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594" name="Google Shape;594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95" name="Google Shape;595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</p:grpSp>
      <p:sp>
        <p:nvSpPr>
          <p:cNvPr id="605" name="Google Shape;605;p21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21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611" name="Google Shape;611;p2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00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6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11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58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900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08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984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721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522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1_Title only 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1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580" name="Google Shape;580;p21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581" name="Google Shape;581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82" name="Google Shape;582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1" name="Google Shape;591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592" name="Google Shape;592;p21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1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594" name="Google Shape;594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95" name="Google Shape;595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</p:grpSp>
      <p:sp>
        <p:nvSpPr>
          <p:cNvPr id="605" name="Google Shape;605;p21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21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611" name="Google Shape;611;p2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121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03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4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52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01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62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33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838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929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80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3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1_Title only 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1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580" name="Google Shape;580;p21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581" name="Google Shape;581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82" name="Google Shape;582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1" name="Google Shape;591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592" name="Google Shape;592;p21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1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594" name="Google Shape;594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95" name="Google Shape;595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</p:grpSp>
      <p:sp>
        <p:nvSpPr>
          <p:cNvPr id="605" name="Google Shape;605;p21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21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611" name="Google Shape;611;p2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828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83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24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482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6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967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18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485958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162703" y="686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180" y="2332032"/>
            <a:ext cx="9144180" cy="288057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25" y="781084"/>
            <a:ext cx="3228287" cy="4699162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4018322" y="589411"/>
            <a:ext cx="4344270" cy="1170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4732775" y="1900675"/>
            <a:ext cx="3325500" cy="14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4732775" y="3431400"/>
            <a:ext cx="3228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100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39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79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58" y="3019444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5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80" y="1666929"/>
            <a:ext cx="4967265" cy="25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64" y="74273"/>
            <a:ext cx="3046829" cy="5435717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489"/>
            <a:ext cx="3046829" cy="5435717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38903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19498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5338138" y="4110872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1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4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8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03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5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698600" cy="14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5124425" y="2669600"/>
            <a:ext cx="32874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3388533" y="3372384"/>
            <a:ext cx="483319" cy="25614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237666" y="2864536"/>
            <a:ext cx="544164" cy="970819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137901" y="3144288"/>
            <a:ext cx="1070343" cy="1069873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flipH="1">
            <a:off x="-16433" y="3580140"/>
            <a:ext cx="4512233" cy="62911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-85506" y="4046423"/>
            <a:ext cx="9315231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1307364" y="4030054"/>
            <a:ext cx="3188459" cy="2020765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587079" y="3017971"/>
            <a:ext cx="593177" cy="98996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7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94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4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00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5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82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4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7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7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4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5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9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5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69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99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9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5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38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6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1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4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2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6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93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6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68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86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40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8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644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83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5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40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1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085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26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9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302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4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30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37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83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55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00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69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439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53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52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445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279912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463842" y="415390"/>
            <a:ext cx="12667417" cy="4832986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1994799" y="647713"/>
            <a:ext cx="8414538" cy="5322139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8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0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54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466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6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01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841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9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67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821" r:id="rId5"/>
    <p:sldLayoutId id="2147483819" r:id="rId6"/>
    <p:sldLayoutId id="2147483815" r:id="rId7"/>
    <p:sldLayoutId id="2147483813" r:id="rId8"/>
    <p:sldLayoutId id="2147483660" r:id="rId9"/>
    <p:sldLayoutId id="2147483662" r:id="rId10"/>
    <p:sldLayoutId id="2147483664" r:id="rId11"/>
    <p:sldLayoutId id="2147483667" r:id="rId12"/>
    <p:sldLayoutId id="2147483824" r:id="rId13"/>
    <p:sldLayoutId id="2147483818" r:id="rId14"/>
    <p:sldLayoutId id="2147483670" r:id="rId15"/>
    <p:sldLayoutId id="2147483673" r:id="rId16"/>
    <p:sldLayoutId id="2147483675" r:id="rId17"/>
    <p:sldLayoutId id="214748367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67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3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76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6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820" r:id="rId8"/>
    <p:sldLayoutId id="2147483814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2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822" r:id="rId8"/>
    <p:sldLayoutId id="2147483816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2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823" r:id="rId8"/>
    <p:sldLayoutId id="2147483817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825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1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4/20/2022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71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29.png"/><Relationship Id="rId5" Type="http://schemas.openxmlformats.org/officeDocument/2006/relationships/image" Target="../media/image39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.png"/><Relationship Id="rId5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54;p34"/>
          <p:cNvSpPr txBox="1">
            <a:spLocks/>
          </p:cNvSpPr>
          <p:nvPr/>
        </p:nvSpPr>
        <p:spPr>
          <a:xfrm>
            <a:off x="1540345" y="2157423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TIẾNG VIỆT!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9" name="Rounded Rectangular Callout 28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2279;p59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728857" y="6954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0644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7753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35537" y="247923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65470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9656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70364" y="302103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89921" y="3008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60099" y="358172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5764" y="358052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hòm</a:t>
            </a:r>
            <a:r>
              <a:rPr lang="en-US" sz="2400">
                <a:latin typeface="UTM Avo" panose="02040603050506020204" pitchFamily="18" charset="0"/>
              </a:rPr>
              <a:t> thư: thùng để bỏ thư</a:t>
            </a:r>
            <a:endParaRPr lang="vi-VN" sz="2400" dirty="0"/>
          </a:p>
        </p:txBody>
      </p:sp>
      <p:pic>
        <p:nvPicPr>
          <p:cNvPr id="27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16" y="1567622"/>
            <a:ext cx="3795909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1800544" y="3546749"/>
            <a:ext cx="1083203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8" grpId="0"/>
      <p:bldP spid="10" grpId="0" animBg="1"/>
      <p:bldP spid="25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08307" y="846546"/>
            <a:ext cx="3249959" cy="23556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3474" y="846546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2279;p59"/>
          <p:cNvSpPr/>
          <p:nvPr/>
        </p:nvSpPr>
        <p:spPr>
          <a:xfrm>
            <a:off x="288234" y="85843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03176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33855" y="1481945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60623" y="2041412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56765" y="9240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71221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09865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35680" y="1497253"/>
            <a:ext cx="541602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4821390" y="475013"/>
            <a:ext cx="4215741" cy="3334110"/>
          </a:xfrm>
          <a:prstGeom prst="wedgeRoundRectCallout">
            <a:avLst>
              <a:gd name="adj1" fmla="val -87572"/>
              <a:gd name="adj2" fmla="val -160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118098" y="600932"/>
            <a:ext cx="3635728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>
                <a:latin typeface="UTM Avo" panose="02040603050506020204" pitchFamily="18" charset="0"/>
              </a:rPr>
              <a:t>đảo: phần đất rộng, chồi lên ở giữa biển.</a:t>
            </a:r>
            <a:endParaRPr lang="vi-VN" sz="2400" dirty="0"/>
          </a:p>
        </p:txBody>
      </p:sp>
      <p:pic>
        <p:nvPicPr>
          <p:cNvPr id="8194" name="Picture 2" descr="20 Hòn đảo đẹp Việt Nam đẹp &quot;làn nước trong xanh&quot; nhất định đ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0" y="1431929"/>
            <a:ext cx="3865023" cy="21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46106" y="812980"/>
            <a:ext cx="3581632" cy="237673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508649" y="825506"/>
            <a:ext cx="3728325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279;p59"/>
          <p:cNvSpPr/>
          <p:nvPr/>
        </p:nvSpPr>
        <p:spPr>
          <a:xfrm>
            <a:off x="1671016" y="72654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72465" y="93609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89390" y="93609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97504" y="154414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89674" y="260694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1960" y="200588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72465" y="200588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5782" y="260772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51818" y="920186"/>
            <a:ext cx="3159407" cy="231253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824754" y="924391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Google Shape;2279;p59"/>
          <p:cNvSpPr/>
          <p:nvPr/>
        </p:nvSpPr>
        <p:spPr>
          <a:xfrm>
            <a:off x="39794" y="96064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776854" y="102837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82411" y="162135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69187" y="271507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79922" y="1046515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49977" y="1587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72863" y="210902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20647" y="2727728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78547" y="993400"/>
            <a:ext cx="1123646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821390" y="475012"/>
            <a:ext cx="4215741" cy="3829525"/>
          </a:xfrm>
          <a:prstGeom prst="wedgeRoundRectCallout">
            <a:avLst>
              <a:gd name="adj1" fmla="val -89262"/>
              <a:gd name="adj2" fmla="val -203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àng rào kiểu mới | Vật liệ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60" y="193318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7777701">
            <a:off x="6522003" y="2670666"/>
            <a:ext cx="893979" cy="3499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46847" y="660307"/>
            <a:ext cx="3919033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>
                <a:latin typeface="UTM Avo" panose="02040603050506020204" pitchFamily="18" charset="0"/>
              </a:rPr>
              <a:t>hàng rào: một dạng cấu trúc được xây dựng bao quanh, che chắn, bảo vệ một khu vực.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168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7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 idx="4294967295"/>
          </p:nvPr>
        </p:nvSpPr>
        <p:spPr>
          <a:xfrm>
            <a:off x="1003962" y="202046"/>
            <a:ext cx="7699375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LUYỆN ĐỌC NHÓM</a:t>
            </a:r>
            <a:endParaRPr sz="3600" b="1">
              <a:solidFill>
                <a:srgbClr val="002060"/>
              </a:solidFill>
            </a:endParaRPr>
          </a:p>
        </p:txBody>
      </p:sp>
      <p:pic>
        <p:nvPicPr>
          <p:cNvPr id="3" name="PA_图片 4">
            <a:extLst>
              <a:ext uri="{FF2B5EF4-FFF2-40B4-BE49-F238E27FC236}">
                <a16:creationId xmlns:a16="http://schemas.microsoft.com/office/drawing/2014/main" id="{1F560DCC-D2A1-48A5-91B7-B83E0DA474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87646"/>
            <a:ext cx="3986418" cy="3159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9A5B-DEA7-4D7C-9761-D53DC3316582}"/>
              </a:ext>
            </a:extLst>
          </p:cNvPr>
          <p:cNvSpPr txBox="1"/>
          <p:nvPr/>
        </p:nvSpPr>
        <p:spPr>
          <a:xfrm>
            <a:off x="421090" y="1441282"/>
            <a:ext cx="35955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09630">
              <a:defRPr/>
            </a:pPr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zh-CN" altLang="en-US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endParaRPr lang="zh-CN" altLang="en-US" sz="32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Phân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đọc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đoạn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Tất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thành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viên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đọc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Sửa lỗi cho bạn nếu bạn đọc chưa đúng.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6877" y="3946870"/>
            <a:ext cx="2165556" cy="1070264"/>
            <a:chOff x="9030183" y="5886213"/>
            <a:chExt cx="2650029" cy="1353895"/>
          </a:xfrm>
          <a:solidFill>
            <a:schemeClr val="bg1"/>
          </a:solidFill>
        </p:grpSpPr>
        <p:sp>
          <p:nvSpPr>
            <p:cNvPr id="6" name="Oval Callout 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30183" y="6214347"/>
              <a:ext cx="2610478" cy="739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19940" y="1743316"/>
            <a:ext cx="2066087" cy="580348"/>
            <a:chOff x="9004929" y="5090876"/>
            <a:chExt cx="2754783" cy="773797"/>
          </a:xfrm>
        </p:grpSpPr>
        <p:sp>
          <p:nvSpPr>
            <p:cNvPr id="9" name="Oval Callout 8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20204"/>
                <a:gd name="adj2" fmla="val 13407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vi-VN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2870" y="2182144"/>
            <a:ext cx="2066087" cy="580348"/>
            <a:chOff x="9004929" y="5090876"/>
            <a:chExt cx="2754783" cy="773797"/>
          </a:xfrm>
        </p:grpSpPr>
        <p:sp>
          <p:nvSpPr>
            <p:cNvPr id="13" name="Oval Callout 12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4929" y="5246001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27879" y="2193043"/>
            <a:ext cx="2066087" cy="580348"/>
            <a:chOff x="9004929" y="5090876"/>
            <a:chExt cx="2754783" cy="773797"/>
          </a:xfrm>
        </p:grpSpPr>
        <p:sp>
          <p:nvSpPr>
            <p:cNvPr id="16" name="Oval Callout 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4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Giải GDCD 9: Dân chủ và kỷ luậ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72" y="2914294"/>
            <a:ext cx="4167061" cy="21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1359" y="1"/>
            <a:ext cx="8603673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1628" y="10710"/>
            <a:ext cx="2363409" cy="5543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toàn bài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0907" y="1691384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12904" y="3447257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61309" y="2673829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52" name="Google Shape;2279;p5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19" y="1007465"/>
            <a:ext cx="5950436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1445368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025" y="1061241"/>
            <a:ext cx="3384843" cy="357013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77245" y="2044848"/>
            <a:ext cx="2866756" cy="3198206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nhỏ viết thư cho bố vào dịp nào?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22341" y="605645"/>
            <a:ext cx="1205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6776" y="94151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6317" y="2286440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2279;p59"/>
          <p:cNvSpPr/>
          <p:nvPr/>
        </p:nvSpPr>
        <p:spPr>
          <a:xfrm>
            <a:off x="114935" y="95164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2341" y="1120616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thầm khổ thơ 1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277245" y="1824442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9265" y="2303884"/>
            <a:ext cx="4042229" cy="111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viết thư cho bố vào dịp gần Tết.</a:t>
            </a:r>
          </a:p>
        </p:txBody>
      </p:sp>
    </p:spTree>
    <p:extLst>
      <p:ext uri="{BB962C8B-B14F-4D97-AF65-F5344CB8AC3E}">
        <p14:creationId xmlns:p14="http://schemas.microsoft.com/office/powerpoint/2010/main" val="31066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09496" y="1046170"/>
            <a:ext cx="3043107" cy="227058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77245" y="2044848"/>
            <a:ext cx="2866756" cy="3198206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bạn nhỏ đang làm công việc gì ở đảo?</a:t>
            </a:r>
            <a:endParaRPr lang="vi-VN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76024" y="593773"/>
            <a:ext cx="4124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922341" y="954366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4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277245" y="1604274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69873" y="2045085"/>
            <a:ext cx="4358491" cy="111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 b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Bố bạn nhỏ đang làm công việc giữ đảo và giữ trời.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851995" y="984118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Google Shape;2279;p59"/>
          <p:cNvSpPr/>
          <p:nvPr/>
        </p:nvSpPr>
        <p:spPr>
          <a:xfrm>
            <a:off x="9" y="993502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họn Lọc 99+ hình ảnh chú bộ đội đứng gác nghiêm trang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81" y="3259711"/>
            <a:ext cx="2545524" cy="1798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3752596" y="3259711"/>
            <a:ext cx="2406649" cy="1782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9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6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686511" y="137660"/>
            <a:ext cx="3089354" cy="228693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4748170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800">
                <a:latin typeface="UTM Avo" panose="02040603050506020204" pitchFamily="18" charset="0"/>
              </a:rPr>
              <a:t>Bạn nhỏ đã gửi gì cho bố?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2117" y="1281125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2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840758" y="2030721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252" y="2576946"/>
            <a:ext cx="8739242" cy="2434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1689" y="29028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2279;p59"/>
          <p:cNvSpPr/>
          <p:nvPr/>
        </p:nvSpPr>
        <p:spPr>
          <a:xfrm>
            <a:off x="4866436" y="40912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Bánh chưng: Hình ảnh, vector và ảnh có sẵn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 bwMode="auto">
          <a:xfrm>
            <a:off x="476014" y="2471532"/>
            <a:ext cx="2592227" cy="21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bó hoa đẹp thế nào nhanh chóng đơn giản và đẹp nhấ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9" y="2471533"/>
            <a:ext cx="2122472" cy="21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hân dịp năm mới bạn Linh đã viết thư cho ông bà của mình để thă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3871" r="25102" b="9547"/>
          <a:stretch/>
        </p:blipFill>
        <p:spPr bwMode="auto">
          <a:xfrm rot="787817">
            <a:off x="6954508" y="2572360"/>
            <a:ext cx="1436415" cy="18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919707" y="593773"/>
            <a:ext cx="2248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38774" y="4511170"/>
            <a:ext cx="19143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bánh chưng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9207" y="4503211"/>
            <a:ext cx="936475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hoa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2530" y="4503778"/>
            <a:ext cx="880369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thư</a:t>
            </a:r>
          </a:p>
        </p:txBody>
      </p:sp>
      <p:sp>
        <p:nvSpPr>
          <p:cNvPr id="8" name="Oval 7"/>
          <p:cNvSpPr/>
          <p:nvPr/>
        </p:nvSpPr>
        <p:spPr>
          <a:xfrm>
            <a:off x="7232524" y="4587619"/>
            <a:ext cx="365259" cy="37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40" y="826670"/>
            <a:ext cx="5116907" cy="175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8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  <p:bldP spid="15" grpId="0"/>
      <p:bldP spid="19" grpId="0" animBg="1"/>
      <p:bldP spid="6" grpId="0"/>
      <p:bldP spid="22" grpId="0"/>
      <p:bldP spid="2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707903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2093171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92152" y="827281"/>
            <a:ext cx="3043107" cy="188872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5944" y="3666856"/>
            <a:ext cx="2208065" cy="1476644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 khổ thơ cuối muốn nói điều gì?</a:t>
            </a:r>
            <a:endParaRPr lang="vi-VN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3188" y="593773"/>
            <a:ext cx="4617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89754" y="1545761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4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245630" y="2275193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615" y="2780698"/>
            <a:ext cx="8212832" cy="2005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921254" y="832348"/>
            <a:ext cx="3519653" cy="19389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Google Shape;2279;p59"/>
          <p:cNvSpPr/>
          <p:nvPr/>
        </p:nvSpPr>
        <p:spPr>
          <a:xfrm>
            <a:off x="4954519" y="764265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33619" y="2906064"/>
            <a:ext cx="7347461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trời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hương.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 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 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3613" y="3091328"/>
            <a:ext cx="365259" cy="37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15362" name="Picture 2" descr="Thi 'Biển, đảo Tổ quốc và chiến sỹ Hải quân' được ra thăm Trường 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92" y="593773"/>
            <a:ext cx="3646704" cy="2731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2" grpId="0" animBg="1"/>
      <p:bldP spid="13" grpId="0" animBg="1"/>
      <p:bldP spid="14" grpId="0" animBg="1"/>
      <p:bldP spid="16" grpId="0"/>
      <p:bldP spid="16" grpId="1"/>
      <p:bldP spid="20" grpId="0" animBg="1"/>
      <p:bldP spid="20" grpId="1" animBg="1"/>
      <p:bldP spid="15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19" y="1007465"/>
            <a:ext cx="5950436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1326625" y="15399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83127" y="1"/>
            <a:ext cx="8988155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34474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4463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761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7157" y="1691384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79154" y="3447257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327559" y="2673829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3487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4397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38023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35461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52" name="Google Shape;2279;p59"/>
          <p:cNvSpPr/>
          <p:nvPr/>
        </p:nvSpPr>
        <p:spPr>
          <a:xfrm>
            <a:off x="123578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22389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60513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54260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26878" y="1162615"/>
            <a:ext cx="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9993" y="1544768"/>
            <a:ext cx="659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4549" y="2915521"/>
            <a:ext cx="607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59293" y="3884429"/>
            <a:ext cx="57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90788" y="4265045"/>
            <a:ext cx="51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27560" y="1162615"/>
            <a:ext cx="843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69789" y="1968157"/>
            <a:ext cx="10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42770" y="4324420"/>
            <a:ext cx="673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98553" y="4324243"/>
            <a:ext cx="673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0114" y="1301089"/>
            <a:ext cx="1571471" cy="2541321"/>
            <a:chOff x="7634023" y="4151199"/>
            <a:chExt cx="4066143" cy="36286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9" name="Oval Callout 38"/>
            <p:cNvSpPr/>
            <p:nvPr/>
          </p:nvSpPr>
          <p:spPr>
            <a:xfrm>
              <a:off x="7634023" y="4151199"/>
              <a:ext cx="4066143" cy="3628655"/>
            </a:xfrm>
            <a:prstGeom prst="wedgeEllipseCallout">
              <a:avLst>
                <a:gd name="adj1" fmla="val 70401"/>
                <a:gd name="adj2" fmla="val -49178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Bahnschrift SemiLight SemiConde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521" y="4463961"/>
              <a:ext cx="3673142" cy="27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 bài thơ với giọng nhẹ nhàng, trìu mến.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83629" y="178128"/>
            <a:ext cx="2215243" cy="1619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8752" y="3086100"/>
            <a:ext cx="1948919" cy="2057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88479" y="3235433"/>
            <a:ext cx="1851660" cy="2057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05693" y="1128155"/>
            <a:ext cx="3049607" cy="1603168"/>
            <a:chOff x="7693569" y="4972525"/>
            <a:chExt cx="4066143" cy="213755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Oval Callout 5"/>
            <p:cNvSpPr/>
            <p:nvPr/>
          </p:nvSpPr>
          <p:spPr>
            <a:xfrm>
              <a:off x="7693569" y="4972525"/>
              <a:ext cx="4066143" cy="2137558"/>
            </a:xfrm>
            <a:prstGeom prst="wedgeEllipseCallout">
              <a:avLst>
                <a:gd name="adj1" fmla="val 70401"/>
                <a:gd name="adj2" fmla="val -4917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Bahnschrift SemiLight SemiConde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0069" y="5311593"/>
              <a:ext cx="3673142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 thơ cho em biết điều gì?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23499" y="2955471"/>
            <a:ext cx="5764979" cy="1592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8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thơ nói về tình cảm của một bạn nhỏ dành cho bố là bộ đội hải quân đang canh giữ nơi đảo xa.</a:t>
            </a:r>
          </a:p>
        </p:txBody>
      </p:sp>
    </p:spTree>
    <p:extLst>
      <p:ext uri="{BB962C8B-B14F-4D97-AF65-F5344CB8AC3E}">
        <p14:creationId xmlns:p14="http://schemas.microsoft.com/office/powerpoint/2010/main" val="2817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7750"/>
            <a:ext cx="7362702" cy="1888977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-118759" y="428378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SAU VĂN BẢN 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9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5574" y="2628929"/>
            <a:ext cx="1911870" cy="241377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3132" y="225633"/>
            <a:ext cx="8645237" cy="4846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139" y="363050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của con?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44455" y="2877084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932098" y="1335328"/>
            <a:ext cx="5500941" cy="1360373"/>
            <a:chOff x="1282843" y="2048221"/>
            <a:chExt cx="4125706" cy="13603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1"/>
              <a:ext cx="770796" cy="511505"/>
              <a:chOff x="2422730" y="2381604"/>
              <a:chExt cx="770796" cy="5115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4"/>
                <a:ext cx="770796" cy="5115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623462" y="2405768"/>
                <a:ext cx="369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bố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09"/>
              <a:ext cx="770796" cy="499295"/>
              <a:chOff x="2422730" y="2381604"/>
              <a:chExt cx="770796" cy="4992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4"/>
                <a:ext cx="770796" cy="4992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72367" y="2405768"/>
                <a:ext cx="471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3"/>
              <a:ext cx="1118831" cy="593351"/>
              <a:chOff x="619482" y="2057957"/>
              <a:chExt cx="1118831" cy="59335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0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9335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753289" y="2075906"/>
                <a:ext cx="8334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đảo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0"/>
              <a:ext cx="1118831" cy="533694"/>
              <a:chOff x="619482" y="2057957"/>
              <a:chExt cx="1118831" cy="53369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8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336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756184" y="2087781"/>
                <a:ext cx="8454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thư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4"/>
              <a:ext cx="1118831" cy="601079"/>
              <a:chOff x="619482" y="2057957"/>
              <a:chExt cx="1118831" cy="60107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6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60107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76623" y="2087781"/>
                <a:ext cx="8045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thư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6"/>
              <a:ext cx="1118831" cy="535477"/>
              <a:chOff x="619482" y="2057957"/>
              <a:chExt cx="1118831" cy="53547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4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3547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65203" y="2087781"/>
                <a:ext cx="8273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trời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4" idx="2"/>
            <a:endCxn id="30" idx="3"/>
          </p:cNvCxnSpPr>
          <p:nvPr/>
        </p:nvCxnSpPr>
        <p:spPr>
          <a:xfrm flipH="1">
            <a:off x="3423873" y="1591081"/>
            <a:ext cx="748398" cy="72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4" idx="6"/>
            <a:endCxn id="24" idx="1"/>
          </p:cNvCxnSpPr>
          <p:nvPr/>
        </p:nvCxnSpPr>
        <p:spPr>
          <a:xfrm>
            <a:off x="5199999" y="1591081"/>
            <a:ext cx="741263" cy="836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3416737" y="2390804"/>
            <a:ext cx="748399" cy="35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2" idx="6"/>
            <a:endCxn id="26" idx="1"/>
          </p:cNvCxnSpPr>
          <p:nvPr/>
        </p:nvCxnSpPr>
        <p:spPr>
          <a:xfrm flipV="1">
            <a:off x="5199999" y="1660031"/>
            <a:ext cx="741265" cy="742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ular Callout 45"/>
          <p:cNvSpPr/>
          <p:nvPr/>
        </p:nvSpPr>
        <p:spPr>
          <a:xfrm>
            <a:off x="2423794" y="3532997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yêu bố nhiều! Bố nhớ giữ gìn sức khỏe nhé!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73" t="34305" r="74043" b="27210"/>
          <a:stretch/>
        </p:blipFill>
        <p:spPr>
          <a:xfrm>
            <a:off x="460808" y="3578170"/>
            <a:ext cx="1543792" cy="1162905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2423794" y="4200834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mong bố về với con!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21210" y="754801"/>
            <a:ext cx="211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52009" y="758045"/>
            <a:ext cx="1205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7220" y="1112325"/>
            <a:ext cx="1005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8D9180-3EDE-4BDB-AD31-21BDC96096F5}"/>
              </a:ext>
            </a:extLst>
          </p:cNvPr>
          <p:cNvCxnSpPr/>
          <p:nvPr/>
        </p:nvCxnSpPr>
        <p:spPr>
          <a:xfrm>
            <a:off x="770722" y="3360690"/>
            <a:ext cx="211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D9416E-BC56-4535-B86D-6B2B60953AA8}"/>
              </a:ext>
            </a:extLst>
          </p:cNvPr>
          <p:cNvCxnSpPr>
            <a:cxnSpLocks/>
          </p:cNvCxnSpPr>
          <p:nvPr/>
        </p:nvCxnSpPr>
        <p:spPr>
          <a:xfrm>
            <a:off x="3009823" y="3360690"/>
            <a:ext cx="136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29F9FD-C739-4887-99B4-41A1EF4FB567}"/>
              </a:ext>
            </a:extLst>
          </p:cNvPr>
          <p:cNvCxnSpPr>
            <a:cxnSpLocks/>
          </p:cNvCxnSpPr>
          <p:nvPr/>
        </p:nvCxnSpPr>
        <p:spPr>
          <a:xfrm>
            <a:off x="4697250" y="3360690"/>
            <a:ext cx="3197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46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520" y="1357934"/>
            <a:ext cx="7362702" cy="1888977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593761" y="1488562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707903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10287000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359" y="189435"/>
            <a:ext cx="8603673" cy="47462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ai trong 2 bức tranh? Họ đang làm gì?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3053" y="10287000"/>
            <a:ext cx="3127069" cy="4616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- viết thư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77574" y="10287000"/>
            <a:ext cx="3529081" cy="6863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hải quân – canh gác biển đảo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2259"/>
          <a:stretch/>
        </p:blipFill>
        <p:spPr>
          <a:xfrm>
            <a:off x="796868" y="10287000"/>
            <a:ext cx="3383247" cy="274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4603172" y="10287000"/>
            <a:ext cx="3703466" cy="27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707903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2093171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359" y="189435"/>
            <a:ext cx="8603673" cy="47462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ai trong 2 bức tranh? Họ đang làm gì?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3053" y="3937618"/>
            <a:ext cx="3127069" cy="4616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- viết thư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77574" y="3825275"/>
            <a:ext cx="3529081" cy="6863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hải quân – canh gác biển đảo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359" y="189435"/>
            <a:ext cx="8603673" cy="47462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ai trong 2 bức tranh? Họ đang làm gì?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3053" y="3937618"/>
            <a:ext cx="3127069" cy="4616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- viết thư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77574" y="3825275"/>
            <a:ext cx="3529081" cy="6863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hải quân – canh gác biển đảo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3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4265573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767" y="10287000"/>
            <a:ext cx="1517891" cy="110944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66374" y="3682229"/>
            <a:ext cx="1519489" cy="1918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9949" y="10287000"/>
            <a:ext cx="3870460" cy="1181353"/>
            <a:chOff x="265122" y="0"/>
            <a:chExt cx="3870460" cy="1181353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65122" y="0"/>
              <a:ext cx="3870460" cy="1094034"/>
            </a:xfrm>
            <a:prstGeom prst="rect">
              <a:avLst/>
            </a:prstGeom>
          </p:spPr>
        </p:pic>
        <p:grpSp>
          <p:nvGrpSpPr>
            <p:cNvPr id="12" name="组合 609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" name="矩形 610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rPr>
                  <a:t>YÊU CẦU CẦN ĐẠT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611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6000" spc="-225" dirty="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endParaRPr>
              </a:p>
            </p:txBody>
          </p:sp>
        </p:grpSp>
      </p:grpSp>
      <p:sp>
        <p:nvSpPr>
          <p:cNvPr id="15" name="文本框 163"/>
          <p:cNvSpPr txBox="1"/>
          <p:nvPr/>
        </p:nvSpPr>
        <p:spPr>
          <a:xfrm>
            <a:off x="1531914" y="10287000"/>
            <a:ext cx="7440636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371566">
              <a:buClr>
                <a:srgbClr val="FFAB40"/>
              </a:buClr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Đọc đúng các tiếng dễ đọc sai, đọc đúng, rõ ràng, diễn cảm bài thơ Thư gửi bố ngoài đảo, biết ngắt nghỉ theo nhịp thơ.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64"/>
          <p:cNvSpPr txBox="1"/>
          <p:nvPr/>
        </p:nvSpPr>
        <p:spPr>
          <a:xfrm>
            <a:off x="1944496" y="10287000"/>
            <a:ext cx="7028054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028700"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Cảm nhận được tình cảm của bạn nhỏ đối với bố trong bài thơ. Nhận biết được địa điểm, thời gian và các hình ảnh trong bài thơ.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28700">
              <a:defRPr/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1532" y="10287000"/>
            <a:ext cx="1870996" cy="1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4265573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767" y="1181361"/>
            <a:ext cx="1517891" cy="110944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66374" y="3682229"/>
            <a:ext cx="1519489" cy="1918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65122" y="0"/>
              <a:ext cx="3870460" cy="1094034"/>
            </a:xfrm>
            <a:prstGeom prst="rect">
              <a:avLst/>
            </a:prstGeom>
          </p:spPr>
        </p:pic>
        <p:grpSp>
          <p:nvGrpSpPr>
            <p:cNvPr id="12" name="组合 609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" name="矩形 610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rPr>
                  <a:t>YÊU CẦU CẦN ĐẠT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611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6000" spc="-225" dirty="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endParaRPr>
              </a:p>
            </p:txBody>
          </p:sp>
        </p:grpSp>
      </p:grpSp>
      <p:sp>
        <p:nvSpPr>
          <p:cNvPr id="15" name="文本框 163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371566">
              <a:buClr>
                <a:srgbClr val="FFAB40"/>
              </a:buClr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Đọc đúng các tiếng dễ đọc sai, đọc đúng, rõ ràng, diễn cảm bài thơ Thư gửi bố ngoài đảo, biết ngắt nghỉ theo nhịp thơ.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64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028700"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Cảm nhận được tình cảm của bạn nhỏ đối với bố trong bài thơ. Nhận biết được địa điểm, thời gian và các hình ảnh trong bài thơ.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28700">
              <a:defRPr/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1532" y="2548095"/>
            <a:ext cx="1870996" cy="1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1007465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10287000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1007465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9" name="Rounded Rectangular Callout 28"/>
          <p:cNvSpPr/>
          <p:nvPr/>
        </p:nvSpPr>
        <p:spPr>
          <a:xfrm>
            <a:off x="5153900" y="10287000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2279;p59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728857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0644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7753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35537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65470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9656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70364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89921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60099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5764" y="1028700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21303" y="10287000"/>
            <a:ext cx="3635728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hòm</a:t>
            </a:r>
            <a:r>
              <a:rPr lang="en-US" sz="2400">
                <a:latin typeface="UTM Avo" panose="02040603050506020204" pitchFamily="18" charset="0"/>
              </a:rPr>
              <a:t> thư: thùng để bỏ thư</a:t>
            </a:r>
            <a:endParaRPr lang="vi-VN" sz="2400" dirty="0"/>
          </a:p>
        </p:txBody>
      </p:sp>
      <p:pic>
        <p:nvPicPr>
          <p:cNvPr id="27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16" y="10287000"/>
            <a:ext cx="3795909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1800544" y="10287000"/>
            <a:ext cx="1083203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8" grpId="0"/>
      <p:bldP spid="10" grpId="0" animBg="1"/>
      <p:bldP spid="25" grpId="0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9" name="Rounded Rectangular Callout 28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2279;p59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728857" y="6954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0644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7753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35537" y="247923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65470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9656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70364" y="302103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89921" y="3008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60099" y="358172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5764" y="358052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hòm</a:t>
            </a:r>
            <a:r>
              <a:rPr lang="en-US" sz="2400">
                <a:latin typeface="UTM Avo" panose="02040603050506020204" pitchFamily="18" charset="0"/>
              </a:rPr>
              <a:t> thư: thùng để bỏ thư</a:t>
            </a:r>
            <a:endParaRPr lang="vi-VN" sz="2400" dirty="0"/>
          </a:p>
        </p:txBody>
      </p:sp>
      <p:pic>
        <p:nvPicPr>
          <p:cNvPr id="27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16" y="1567622"/>
            <a:ext cx="3795909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1800544" y="3546749"/>
            <a:ext cx="1083203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6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8" grpId="0"/>
      <p:bldP spid="10" grpId="0" animBg="1"/>
      <p:bldP spid="2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54;p34"/>
          <p:cNvSpPr txBox="1">
            <a:spLocks/>
          </p:cNvSpPr>
          <p:nvPr/>
        </p:nvSpPr>
        <p:spPr>
          <a:xfrm>
            <a:off x="1356620" y="1564524"/>
            <a:ext cx="6311905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</a:p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">
            <a:extLst>
              <a:ext uri="{FF2B5EF4-FFF2-40B4-BE49-F238E27FC236}">
                <a16:creationId xmlns:a16="http://schemas.microsoft.com/office/drawing/2014/main" id="{94F9C584-5870-4D85-958F-7F0AF6C4D938}"/>
              </a:ext>
            </a:extLst>
          </p:cNvPr>
          <p:cNvSpPr/>
          <p:nvPr/>
        </p:nvSpPr>
        <p:spPr>
          <a:xfrm>
            <a:off x="805819" y="653143"/>
            <a:ext cx="7683690" cy="3586898"/>
          </a:xfrm>
          <a:custGeom>
            <a:avLst/>
            <a:gdLst>
              <a:gd name="connsiteX0" fmla="*/ 0 w 7683690"/>
              <a:gd name="connsiteY0" fmla="*/ 0 h 3586898"/>
              <a:gd name="connsiteX1" fmla="*/ 7683690 w 7683690"/>
              <a:gd name="connsiteY1" fmla="*/ 0 h 3586898"/>
              <a:gd name="connsiteX2" fmla="*/ 7683690 w 7683690"/>
              <a:gd name="connsiteY2" fmla="*/ 3586898 h 3586898"/>
              <a:gd name="connsiteX3" fmla="*/ 0 w 7683690"/>
              <a:gd name="connsiteY3" fmla="*/ 3586898 h 3586898"/>
              <a:gd name="connsiteX4" fmla="*/ 0 w 7683690"/>
              <a:gd name="connsiteY4" fmla="*/ 0 h 358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690" h="3586898" fill="none" extrusionOk="0">
                <a:moveTo>
                  <a:pt x="0" y="0"/>
                </a:moveTo>
                <a:cubicBezTo>
                  <a:pt x="3164370" y="-133017"/>
                  <a:pt x="6344742" y="-123057"/>
                  <a:pt x="7683690" y="0"/>
                </a:cubicBezTo>
                <a:cubicBezTo>
                  <a:pt x="7611009" y="1321134"/>
                  <a:pt x="7652913" y="2703794"/>
                  <a:pt x="7683690" y="3586898"/>
                </a:cubicBezTo>
                <a:cubicBezTo>
                  <a:pt x="4840725" y="3584697"/>
                  <a:pt x="3296283" y="3457127"/>
                  <a:pt x="0" y="3586898"/>
                </a:cubicBezTo>
                <a:cubicBezTo>
                  <a:pt x="62819" y="2643409"/>
                  <a:pt x="-160207" y="1785651"/>
                  <a:pt x="0" y="0"/>
                </a:cubicBezTo>
                <a:close/>
              </a:path>
              <a:path w="7683690" h="3586898" stroke="0" extrusionOk="0">
                <a:moveTo>
                  <a:pt x="0" y="0"/>
                </a:moveTo>
                <a:cubicBezTo>
                  <a:pt x="1583528" y="-157587"/>
                  <a:pt x="4928006" y="-63908"/>
                  <a:pt x="7683690" y="0"/>
                </a:cubicBezTo>
                <a:cubicBezTo>
                  <a:pt x="7514281" y="976991"/>
                  <a:pt x="7515548" y="2278243"/>
                  <a:pt x="7683690" y="3586898"/>
                </a:cubicBezTo>
                <a:cubicBezTo>
                  <a:pt x="3960643" y="3485900"/>
                  <a:pt x="1724833" y="3707954"/>
                  <a:pt x="0" y="3586898"/>
                </a:cubicBezTo>
                <a:cubicBezTo>
                  <a:pt x="-124967" y="1928928"/>
                  <a:pt x="-10970" y="575987"/>
                  <a:pt x="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28575">
            <a:solidFill>
              <a:srgbClr val="FEE25C"/>
            </a:solidFill>
            <a:extLst>
              <a:ext uri="{C807C97D-BFC1-408E-A445-0C87EB9F89A2}">
                <ask:lineSketchStyleProps xmlns:ask="http://schemas.microsoft.com/office/drawing/2018/sketchyshapes" xmlns="" sd="101832881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DC3C9A4-5341-454B-B21A-7CA1685A4CEA}"/>
              </a:ext>
            </a:extLst>
          </p:cNvPr>
          <p:cNvGrpSpPr/>
          <p:nvPr/>
        </p:nvGrpSpPr>
        <p:grpSpPr>
          <a:xfrm rot="10800000">
            <a:off x="845551" y="679482"/>
            <a:ext cx="7654698" cy="3573201"/>
            <a:chOff x="351005" y="819152"/>
            <a:chExt cx="8381718" cy="4224586"/>
          </a:xfrm>
        </p:grpSpPr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1D67BAD9-7CC5-4D8F-91A3-D7835CD09A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" r="3951"/>
            <a:stretch/>
          </p:blipFill>
          <p:spPr bwMode="auto">
            <a:xfrm>
              <a:off x="352499" y="819152"/>
              <a:ext cx="8380224" cy="2118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">
              <a:extLst>
                <a:ext uri="{FF2B5EF4-FFF2-40B4-BE49-F238E27FC236}">
                  <a16:creationId xmlns:a16="http://schemas.microsoft.com/office/drawing/2014/main" id="{B1377F8E-2AE1-4A2D-934F-1C94571BE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0" r="3951"/>
            <a:stretch/>
          </p:blipFill>
          <p:spPr bwMode="auto">
            <a:xfrm flipV="1">
              <a:off x="351005" y="2924983"/>
              <a:ext cx="8380224" cy="2118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9BEC370-242D-4D50-B027-521E09867B1A}"/>
              </a:ext>
            </a:extLst>
          </p:cNvPr>
          <p:cNvSpPr/>
          <p:nvPr/>
        </p:nvSpPr>
        <p:spPr>
          <a:xfrm>
            <a:off x="1235906" y="979078"/>
            <a:ext cx="7683690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624851">
              <a:defRPr/>
            </a:pPr>
            <a:r>
              <a:rPr lang="en-US" sz="28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28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20</a:t>
            </a:r>
            <a:r>
              <a:rPr lang="en-US" sz="2800" b="1" dirty="0" smtClean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8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lang="en-US" sz="28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8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2022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3947674" y="1578988"/>
            <a:ext cx="1379850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624851">
              <a:defRPr/>
            </a:pPr>
            <a:r>
              <a:rPr lang="en-US" sz="2800" b="1" dirty="0" err="1" smtClean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800" b="1" dirty="0">
              <a:solidFill>
                <a:srgbClr val="660066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74E5F25-4DF1-473D-AC2A-7E5D96E4D70A}"/>
              </a:ext>
            </a:extLst>
          </p:cNvPr>
          <p:cNvSpPr/>
          <p:nvPr/>
        </p:nvSpPr>
        <p:spPr>
          <a:xfrm>
            <a:off x="2038349" y="1821914"/>
            <a:ext cx="4521176" cy="76944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624851">
              <a:defRPr/>
            </a:pPr>
            <a:endParaRPr lang="en-US" sz="4400" b="1" dirty="0">
              <a:solidFill>
                <a:srgbClr val="660066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C3B96AB-E5FF-47FB-A32D-4D0E3C07C6E6}"/>
              </a:ext>
            </a:extLst>
          </p:cNvPr>
          <p:cNvCxnSpPr>
            <a:cxnSpLocks/>
          </p:cNvCxnSpPr>
          <p:nvPr/>
        </p:nvCxnSpPr>
        <p:spPr>
          <a:xfrm>
            <a:off x="834811" y="639465"/>
            <a:ext cx="0" cy="358690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B51BDABB-35D8-4091-9DC6-F9C874EBE377}"/>
              </a:ext>
            </a:extLst>
          </p:cNvPr>
          <p:cNvSpPr/>
          <p:nvPr/>
        </p:nvSpPr>
        <p:spPr>
          <a:xfrm>
            <a:off x="7001051" y="3206595"/>
            <a:ext cx="1577835" cy="105873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609630">
              <a:defRPr/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  <a:p>
            <a:pPr algn="ctr" defTabSz="609630">
              <a:defRPr/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95, 96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2555458" y="2158693"/>
            <a:ext cx="6540514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62485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Arial-Rounded" pitchFamily="34" charset="0"/>
              </a:rPr>
              <a:t>đảo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4265573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767" y="1181361"/>
            <a:ext cx="1517891" cy="110944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66374" y="3682229"/>
            <a:ext cx="1519489" cy="1918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65122" y="0"/>
              <a:ext cx="3870460" cy="1094034"/>
            </a:xfrm>
            <a:prstGeom prst="rect">
              <a:avLst/>
            </a:prstGeom>
          </p:spPr>
        </p:pic>
        <p:grpSp>
          <p:nvGrpSpPr>
            <p:cNvPr id="12" name="组合 609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" name="矩形 610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rPr>
                  <a:t>YÊU CẦU CẦN ĐẠT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611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6000" spc="-225" dirty="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endParaRPr>
              </a:p>
            </p:txBody>
          </p:sp>
        </p:grpSp>
      </p:grpSp>
      <p:sp>
        <p:nvSpPr>
          <p:cNvPr id="15" name="文本框 163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371566">
              <a:buClr>
                <a:srgbClr val="FFAB40"/>
              </a:buClr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Đọc đúng các tiếng dễ đọc sai, đọc đúng, rõ ràng, diễn cảm bài thơ Thư gửi bố ngoài đảo, biết ngắt nghỉ theo nhịp thơ.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64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028700"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Cảm nhận được tình cảm của bạn nhỏ đối với bố trong bài thơ. Nhận biết được địa điểm, thời gian và các hình ảnh trong bài thơ.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28700">
              <a:defRPr/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1532" y="2548095"/>
            <a:ext cx="1870996" cy="1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1007465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1359" y="1"/>
            <a:ext cx="8603673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29998" y="11605"/>
            <a:ext cx="2107541" cy="4882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mẫu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1597" y="11626"/>
            <a:ext cx="2125920" cy="5899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80606" y="47229"/>
            <a:ext cx="2363409" cy="5543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nối tiếp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0591" y="11626"/>
            <a:ext cx="2356926" cy="5899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Từ khó đọc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344785" y="2503865"/>
            <a:ext cx="980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 flipV="1">
            <a:off x="6009996" y="3079930"/>
            <a:ext cx="770615" cy="10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3698" y="1666665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4598" y="3409765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0025" y="2662578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52" name="Google Shape;2279;p5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630527" y="5069092"/>
            <a:ext cx="848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7208322" y="1162615"/>
            <a:ext cx="296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200405" y="1980032"/>
            <a:ext cx="435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/>
      <p:bldP spid="22" grpId="0"/>
      <p:bldP spid="24" grpId="0"/>
      <p:bldP spid="28" grpId="0"/>
      <p:bldP spid="29" grpId="0"/>
      <p:bldP spid="30" grpId="0"/>
      <p:bldP spid="41" grpId="0" animBg="1"/>
      <p:bldP spid="42" grpId="0" animBg="1"/>
      <p:bldP spid="202" grpId="0" animBg="1"/>
      <p:bldP spid="203" grpId="0" animBg="1"/>
      <p:bldP spid="252" grpId="0" animBg="1"/>
      <p:bldP spid="253" grpId="0" animBg="1"/>
      <p:bldP spid="254" grpId="0" animBg="1"/>
      <p:bldP spid="2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2998854"/>
            <a:ext cx="9312154" cy="3797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52437" y="123024"/>
            <a:ext cx="1483195" cy="973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38895" y="4142392"/>
            <a:ext cx="998433" cy="1168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88693" y="3347046"/>
            <a:ext cx="1407024" cy="1750821"/>
          </a:xfrm>
          <a:prstGeom prst="rect">
            <a:avLst/>
          </a:prstGeom>
        </p:spPr>
      </p:pic>
      <p:grpSp>
        <p:nvGrpSpPr>
          <p:cNvPr id="7" name="组合 12">
            <a:extLst>
              <a:ext uri="{FF2B5EF4-FFF2-40B4-BE49-F238E27FC236}">
                <a16:creationId xmlns:a16="http://schemas.microsoft.com/office/drawing/2014/main" id="{B3418137-1913-477C-84A1-2653F8CAECE5}"/>
              </a:ext>
            </a:extLst>
          </p:cNvPr>
          <p:cNvGrpSpPr/>
          <p:nvPr/>
        </p:nvGrpSpPr>
        <p:grpSpPr>
          <a:xfrm flipH="1">
            <a:off x="2471685" y="317394"/>
            <a:ext cx="5271381" cy="1848853"/>
            <a:chOff x="-33928343" y="-37680"/>
            <a:chExt cx="37789000" cy="3252555"/>
          </a:xfrm>
        </p:grpSpPr>
        <p:grpSp>
          <p:nvGrpSpPr>
            <p:cNvPr id="8" name="组合 6">
              <a:extLst>
                <a:ext uri="{FF2B5EF4-FFF2-40B4-BE49-F238E27FC236}">
                  <a16:creationId xmlns:a16="http://schemas.microsoft.com/office/drawing/2014/main" id="{7FC68F2C-DDCA-4049-9037-8389AAF7A353}"/>
                </a:ext>
              </a:extLst>
            </p:cNvPr>
            <p:cNvGrpSpPr/>
            <p:nvPr/>
          </p:nvGrpSpPr>
          <p:grpSpPr>
            <a:xfrm>
              <a:off x="-33928343" y="-37680"/>
              <a:ext cx="34627157" cy="1028754"/>
              <a:chOff x="-32761488" y="113858"/>
              <a:chExt cx="34627157" cy="1028754"/>
            </a:xfrm>
          </p:grpSpPr>
          <p:sp>
            <p:nvSpPr>
              <p:cNvPr id="12" name="矩形 7">
                <a:extLst>
                  <a:ext uri="{FF2B5EF4-FFF2-40B4-BE49-F238E27FC236}">
                    <a16:creationId xmlns:a16="http://schemas.microsoft.com/office/drawing/2014/main" id="{BFE4BD2A-3009-477D-B820-6A7CB92F6B82}"/>
                  </a:ext>
                </a:extLst>
              </p:cNvPr>
              <p:cNvSpPr/>
              <p:nvPr/>
            </p:nvSpPr>
            <p:spPr>
              <a:xfrm>
                <a:off x="-32761488" y="113858"/>
                <a:ext cx="34627157" cy="102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defRPr/>
                </a:pP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đọc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khó</a:t>
                </a:r>
                <a:endParaRPr lang="en-US" altLang="zh-CN" sz="320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5243E3AF-87E0-4D6C-AEF3-C8EAF5144E04}"/>
                  </a:ext>
                </a:extLst>
              </p:cNvPr>
              <p:cNvSpPr/>
              <p:nvPr/>
            </p:nvSpPr>
            <p:spPr>
              <a:xfrm>
                <a:off x="-20177262" y="126192"/>
                <a:ext cx="22042931" cy="9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r>
                  <a:rPr lang="en-US" altLang="zh-CN" sz="3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đọc</a:t>
                </a:r>
                <a:r>
                  <a:rPr lang="en-US" altLang="zh-CN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từ </a:t>
                </a:r>
                <a:r>
                  <a:rPr lang="en-US" altLang="zh-CN" sz="3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khó</a:t>
                </a:r>
                <a:endParaRPr lang="en-US" altLang="zh-CN" sz="3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E56E79E7-86E2-4F40-AEE3-2CD0E0C032C3}"/>
                </a:ext>
              </a:extLst>
            </p:cNvPr>
            <p:cNvGrpSpPr/>
            <p:nvPr/>
          </p:nvGrpSpPr>
          <p:grpSpPr>
            <a:xfrm>
              <a:off x="2536368" y="873043"/>
              <a:ext cx="1324289" cy="2341832"/>
              <a:chOff x="2723815" y="1083236"/>
              <a:chExt cx="1324289" cy="234183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043BD8EA-0F2B-40CB-A119-B597A71FF378}"/>
                  </a:ext>
                </a:extLst>
              </p:cNvPr>
              <p:cNvSpPr/>
              <p:nvPr/>
            </p:nvSpPr>
            <p:spPr>
              <a:xfrm>
                <a:off x="2723815" y="1083236"/>
                <a:ext cx="1324289" cy="232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endParaRPr lang="zh-CN" altLang="en-US" sz="800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77F7DE49-CADB-45E1-AA66-3D7AEFA1DDEE}"/>
                  </a:ext>
                </a:extLst>
              </p:cNvPr>
              <p:cNvSpPr/>
              <p:nvPr/>
            </p:nvSpPr>
            <p:spPr>
              <a:xfrm>
                <a:off x="2723822" y="1096837"/>
                <a:ext cx="1324282" cy="232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endParaRPr lang="zh-CN" altLang="en-US" sz="80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76619" y="1096539"/>
            <a:ext cx="2718010" cy="1340532"/>
            <a:chOff x="124219" y="1290578"/>
            <a:chExt cx="2718010" cy="134053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2419" y="1746040"/>
              <a:ext cx="2008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bánh chưng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2018" y="1240365"/>
            <a:ext cx="2565610" cy="1146493"/>
            <a:chOff x="3373272" y="1290578"/>
            <a:chExt cx="2565610" cy="1146493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373272" y="1290578"/>
              <a:ext cx="2565610" cy="114649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09531" y="1643027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bằng lòng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60255" y="1240365"/>
            <a:ext cx="1853022" cy="1146492"/>
            <a:chOff x="6352827" y="1290579"/>
            <a:chExt cx="1853022" cy="1146492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352827" y="1290579"/>
              <a:ext cx="1853022" cy="114649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37328" y="1643027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6800" y="2691542"/>
            <a:ext cx="2565610" cy="1056090"/>
            <a:chOff x="124219" y="1440102"/>
            <a:chExt cx="2565610" cy="1056090"/>
          </a:xfrm>
        </p:grpSpPr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440102"/>
              <a:ext cx="2565610" cy="1056090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42995" y="1440102"/>
              <a:ext cx="2210653" cy="99560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06535" y="1676295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sóng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1250" y="2437070"/>
            <a:ext cx="2718010" cy="1340532"/>
            <a:chOff x="124219" y="1290578"/>
            <a:chExt cx="2718010" cy="1340532"/>
          </a:xfrm>
        </p:grpSpPr>
        <p:pic>
          <p:nvPicPr>
            <p:cNvPr id="31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2419" y="1746040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 rào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583554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1398</Words>
  <Application>Microsoft Office PowerPoint</Application>
  <PresentationFormat>On-screen Show (16:9)</PresentationFormat>
  <Paragraphs>227</Paragraphs>
  <Slides>36</Slides>
  <Notes>4</Notes>
  <HiddenSlides>10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62" baseType="lpstr">
      <vt:lpstr>UTM Avo</vt:lpstr>
      <vt:lpstr>HP001 4 hàng</vt:lpstr>
      <vt:lpstr>Bahnschrift SemiLight SemiConde</vt:lpstr>
      <vt:lpstr>字魂27号-布丁体</vt:lpstr>
      <vt:lpstr>HP001</vt:lpstr>
      <vt:lpstr>Arial-Rounded</vt:lpstr>
      <vt:lpstr>Times New Roman</vt:lpstr>
      <vt:lpstr>新蒂下午茶基本版</vt:lpstr>
      <vt:lpstr>方正静蕾简体</vt:lpstr>
      <vt:lpstr>Calibri</vt:lpstr>
      <vt:lpstr>等线</vt:lpstr>
      <vt:lpstr>Public Sans</vt:lpstr>
      <vt:lpstr>Arial</vt:lpstr>
      <vt:lpstr>Satisfy</vt:lpstr>
      <vt:lpstr>Castaway in a Desert Island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Admin</cp:lastModifiedBy>
  <cp:revision>92</cp:revision>
  <dcterms:modified xsi:type="dcterms:W3CDTF">2022-04-20T01:54:18Z</dcterms:modified>
</cp:coreProperties>
</file>