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2" r:id="rId2"/>
  </p:sldMasterIdLst>
  <p:notesMasterIdLst>
    <p:notesMasterId r:id="rId16"/>
  </p:notesMasterIdLst>
  <p:sldIdLst>
    <p:sldId id="256" r:id="rId3"/>
    <p:sldId id="324" r:id="rId4"/>
    <p:sldId id="325" r:id="rId5"/>
    <p:sldId id="326" r:id="rId6"/>
    <p:sldId id="322" r:id="rId7"/>
    <p:sldId id="327" r:id="rId8"/>
    <p:sldId id="328" r:id="rId9"/>
    <p:sldId id="329" r:id="rId10"/>
    <p:sldId id="330" r:id="rId11"/>
    <p:sldId id="318" r:id="rId12"/>
    <p:sldId id="323" r:id="rId13"/>
    <p:sldId id="320" r:id="rId14"/>
    <p:sldId id="321" r:id="rId15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76EB7"/>
    <a:srgbClr val="8CC63F"/>
    <a:srgbClr val="ED008C"/>
    <a:srgbClr val="D34CD6"/>
    <a:srgbClr val="FFF0D1"/>
    <a:srgbClr val="E4EAD1"/>
    <a:srgbClr val="BFF88C"/>
    <a:srgbClr val="FFFAC2"/>
    <a:srgbClr val="F7941E"/>
    <a:srgbClr val="FDDEE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882" autoAdjust="0"/>
    <p:restoredTop sz="94249" autoAdjust="0"/>
  </p:normalViewPr>
  <p:slideViewPr>
    <p:cSldViewPr snapToGrid="0">
      <p:cViewPr varScale="1">
        <p:scale>
          <a:sx n="76" d="100"/>
          <a:sy n="76" d="100"/>
        </p:scale>
        <p:origin x="72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viewProps" Target="view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22/02/2022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3549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64621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7082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5405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7614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737052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1379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7328757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22508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87825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868601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66982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17046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79200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0382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46208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2953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78563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03465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0727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943569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2434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93448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505542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2351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205993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2/22/2022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31802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26" Type="http://schemas.openxmlformats.org/officeDocument/2006/relationships/slideLayout" Target="../slideLayouts/slideLayout52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Relationship Id="rId27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40179252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  <p:sldLayoutId id="2147483713" r:id="rId21"/>
    <p:sldLayoutId id="2147483714" r:id="rId22"/>
    <p:sldLayoutId id="2147483715" r:id="rId23"/>
    <p:sldLayoutId id="2147483716" r:id="rId24"/>
    <p:sldLayoutId id="2147483717" r:id="rId25"/>
    <p:sldLayoutId id="2147483718" r:id="rId26"/>
    <p:sldLayoutId id="2147483719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microsoft.com/office/2007/relationships/hdphoto" Target="../media/hdphoto1.wdp"/><Relationship Id="rId7" Type="http://schemas.microsoft.com/office/2007/relationships/hdphoto" Target="../media/hdphoto3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.png"/><Relationship Id="rId11" Type="http://schemas.microsoft.com/office/2007/relationships/hdphoto" Target="../media/hdphoto5.wdp"/><Relationship Id="rId5" Type="http://schemas.microsoft.com/office/2007/relationships/hdphoto" Target="../media/hdphoto2.wdp"/><Relationship Id="rId10" Type="http://schemas.openxmlformats.org/officeDocument/2006/relationships/image" Target="../media/image18.png"/><Relationship Id="rId4" Type="http://schemas.openxmlformats.org/officeDocument/2006/relationships/image" Target="../media/image15.png"/><Relationship Id="rId9" Type="http://schemas.microsoft.com/office/2007/relationships/hdphoto" Target="../media/hdphoto4.wd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13" Type="http://schemas.microsoft.com/office/2007/relationships/hdphoto" Target="../media/hdphoto8.wdp"/><Relationship Id="rId3" Type="http://schemas.microsoft.com/office/2007/relationships/hdphoto" Target="../media/hdphoto1.wdp"/><Relationship Id="rId7" Type="http://schemas.microsoft.com/office/2007/relationships/hdphoto" Target="../media/hdphoto7.wdp"/><Relationship Id="rId12" Type="http://schemas.openxmlformats.org/officeDocument/2006/relationships/image" Target="../media/image26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.png"/><Relationship Id="rId11" Type="http://schemas.openxmlformats.org/officeDocument/2006/relationships/image" Target="../media/image25.png"/><Relationship Id="rId5" Type="http://schemas.microsoft.com/office/2007/relationships/hdphoto" Target="../media/hdphoto6.wdp"/><Relationship Id="rId15" Type="http://schemas.microsoft.com/office/2007/relationships/hdphoto" Target="../media/hdphoto9.wdp"/><Relationship Id="rId10" Type="http://schemas.openxmlformats.org/officeDocument/2006/relationships/image" Target="../media/image24.png"/><Relationship Id="rId4" Type="http://schemas.openxmlformats.org/officeDocument/2006/relationships/image" Target="../media/image20.png"/><Relationship Id="rId9" Type="http://schemas.openxmlformats.org/officeDocument/2006/relationships/image" Target="../media/image23.jpeg"/><Relationship Id="rId14" Type="http://schemas.openxmlformats.org/officeDocument/2006/relationships/image" Target="../media/image27.png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.xml"/><Relationship Id="rId5" Type="http://schemas.microsoft.com/office/2007/relationships/hdphoto" Target="../media/hdphoto1.wdp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5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595619" y="417360"/>
            <a:ext cx="2348917" cy="832600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619338" y="2191642"/>
            <a:ext cx="8464177" cy="234730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46</a:t>
            </a:r>
          </a:p>
          <a:p>
            <a:pPr algn="ctr">
              <a:lnSpc>
                <a:spcPct val="120000"/>
              </a:lnSpc>
            </a:pPr>
            <a:r>
              <a:rPr lang="vi-VN" sz="72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KHỐI TRỤ, KHỐI CẦU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D207F3EF-3105-40BD-AF82-8D1DA8BC4606}"/>
              </a:ext>
            </a:extLst>
          </p:cNvPr>
          <p:cNvSpPr/>
          <p:nvPr/>
        </p:nvSpPr>
        <p:spPr>
          <a:xfrm>
            <a:off x="6269312" y="1947193"/>
            <a:ext cx="4725869" cy="4118581"/>
          </a:xfrm>
          <a:prstGeom prst="roundRect">
            <a:avLst/>
          </a:prstGeom>
          <a:noFill/>
          <a:ln w="38100">
            <a:solidFill>
              <a:srgbClr val="076EB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88A7E8A-1D2E-4FFC-92B8-360E7E71AAB4}"/>
              </a:ext>
            </a:extLst>
          </p:cNvPr>
          <p:cNvSpPr/>
          <p:nvPr/>
        </p:nvSpPr>
        <p:spPr>
          <a:xfrm>
            <a:off x="1041885" y="1947193"/>
            <a:ext cx="4725869" cy="4118581"/>
          </a:xfrm>
          <a:prstGeom prst="roundRect">
            <a:avLst/>
          </a:prstGeom>
          <a:noFill/>
          <a:ln w="38100">
            <a:solidFill>
              <a:srgbClr val="ED00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9D0C80ED-E540-4C1D-90EC-0C5D7EC2D5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51690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C209C5BA-52A5-405A-B46E-A09E5C41BFE7}"/>
              </a:ext>
            </a:extLst>
          </p:cNvPr>
          <p:cNvGrpSpPr/>
          <p:nvPr/>
        </p:nvGrpSpPr>
        <p:grpSpPr>
          <a:xfrm>
            <a:off x="1773407" y="1213692"/>
            <a:ext cx="3153077" cy="1461182"/>
            <a:chOff x="1855021" y="1425767"/>
            <a:chExt cx="3153077" cy="1461182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EB0E3A03-718F-41B0-897C-9F02F461F6C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1855021" y="1425767"/>
              <a:ext cx="3153077" cy="1461182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32D41E0-0F16-4B2E-ACA8-94C644FACAA9}"/>
                </a:ext>
              </a:extLst>
            </p:cNvPr>
            <p:cNvSpPr txBox="1"/>
            <p:nvPr/>
          </p:nvSpPr>
          <p:spPr>
            <a:xfrm rot="21121239">
              <a:off x="2356585" y="1784101"/>
              <a:ext cx="214994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4000" b="1" dirty="0">
                  <a:solidFill>
                    <a:schemeClr val="bg1"/>
                  </a:solidFill>
                </a:rPr>
                <a:t>Khối trụ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D013F426-5275-4F1B-90BA-BE44F3544A86}"/>
              </a:ext>
            </a:extLst>
          </p:cNvPr>
          <p:cNvGrpSpPr/>
          <p:nvPr/>
        </p:nvGrpSpPr>
        <p:grpSpPr>
          <a:xfrm>
            <a:off x="6860894" y="828580"/>
            <a:ext cx="3518252" cy="1770402"/>
            <a:chOff x="6818727" y="721946"/>
            <a:chExt cx="3518252" cy="1770402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31F49FF5-284D-4103-94FC-C1E90806D2B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818727" y="721946"/>
              <a:ext cx="3518252" cy="1770402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D6081C5-42DE-4286-AABB-415AD557E935}"/>
                </a:ext>
              </a:extLst>
            </p:cNvPr>
            <p:cNvSpPr txBox="1"/>
            <p:nvPr/>
          </p:nvSpPr>
          <p:spPr>
            <a:xfrm rot="21121239">
              <a:off x="7487901" y="1373286"/>
              <a:ext cx="234872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4000" b="1" dirty="0">
                  <a:solidFill>
                    <a:schemeClr val="bg1"/>
                  </a:solidFill>
                </a:rPr>
                <a:t>Khối cầu</a:t>
              </a: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CF1D7FDD-D3E5-402D-A744-AFD36100124A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-116" r="51448"/>
          <a:stretch/>
        </p:blipFill>
        <p:spPr>
          <a:xfrm>
            <a:off x="1041885" y="2674874"/>
            <a:ext cx="2456827" cy="33909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8F1EB391-A7F2-46EB-A276-6C7F5D1CEA2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48551"/>
          <a:stretch/>
        </p:blipFill>
        <p:spPr>
          <a:xfrm>
            <a:off x="3498712" y="2674874"/>
            <a:ext cx="2597287" cy="33909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C2C29B6-2B13-43BC-98D7-495DD9F06330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r="49229"/>
          <a:stretch/>
        </p:blipFill>
        <p:spPr>
          <a:xfrm>
            <a:off x="5982440" y="2240766"/>
            <a:ext cx="2795800" cy="377811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4968DC69-334B-49E0-9AEA-8CC059958C07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47006" r="8971"/>
          <a:stretch/>
        </p:blipFill>
        <p:spPr>
          <a:xfrm>
            <a:off x="8570932" y="2240766"/>
            <a:ext cx="2424249" cy="37781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1886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0982" y="442823"/>
            <a:ext cx="10147636" cy="56140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76522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C7776BFF-07C0-4B46-907D-9D881596046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A5588218-53B9-423A-BE51-BAF582924992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983207-6816-44AD-97C4-20879920186F}"/>
              </a:ext>
            </a:extLst>
          </p:cNvPr>
          <p:cNvSpPr txBox="1"/>
          <p:nvPr/>
        </p:nvSpPr>
        <p:spPr>
          <a:xfrm>
            <a:off x="3405258" y="618543"/>
            <a:ext cx="60917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Hình nào là khối trụ? Hình nào là khối cầu?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4F2233F-7D28-443D-A41D-CAF975A60AA7}"/>
              </a:ext>
            </a:extLst>
          </p:cNvPr>
          <p:cNvGrpSpPr/>
          <p:nvPr/>
        </p:nvGrpSpPr>
        <p:grpSpPr>
          <a:xfrm>
            <a:off x="1775866" y="1080207"/>
            <a:ext cx="2029337" cy="1575581"/>
            <a:chOff x="3153844" y="1080207"/>
            <a:chExt cx="2029337" cy="1575581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F37907E6-7686-414A-9F22-7C1AC81924F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80814"/>
            <a:stretch/>
          </p:blipFill>
          <p:spPr>
            <a:xfrm>
              <a:off x="3586168" y="1080207"/>
              <a:ext cx="1597013" cy="1575581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FFEAB6C-2D0F-443D-8D0D-A4BDE18D332A}"/>
                </a:ext>
              </a:extLst>
            </p:cNvPr>
            <p:cNvSpPr txBox="1"/>
            <p:nvPr/>
          </p:nvSpPr>
          <p:spPr>
            <a:xfrm>
              <a:off x="3153844" y="2046671"/>
              <a:ext cx="57259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3200" dirty="0">
                  <a:solidFill>
                    <a:srgbClr val="ED008C"/>
                  </a:solidFill>
                </a:rPr>
                <a:t>A.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8DB5D2A-AC4D-4BC6-BCD0-92CCFA0FB62B}"/>
              </a:ext>
            </a:extLst>
          </p:cNvPr>
          <p:cNvGrpSpPr/>
          <p:nvPr/>
        </p:nvGrpSpPr>
        <p:grpSpPr>
          <a:xfrm>
            <a:off x="4237527" y="1080207"/>
            <a:ext cx="1718139" cy="1575581"/>
            <a:chOff x="5164037" y="1080207"/>
            <a:chExt cx="1718139" cy="157558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AF9E7ECC-637F-4C89-B5B7-9DCE1ED7ABF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l="27210" r="53604"/>
            <a:stretch/>
          </p:blipFill>
          <p:spPr>
            <a:xfrm>
              <a:off x="5285163" y="1080207"/>
              <a:ext cx="1597013" cy="1575581"/>
            </a:xfrm>
            <a:prstGeom prst="rect">
              <a:avLst/>
            </a:prstGeom>
          </p:spPr>
        </p:pic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BAD9D6E-17AE-43EE-8F3C-F4128D363106}"/>
                </a:ext>
              </a:extLst>
            </p:cNvPr>
            <p:cNvSpPr txBox="1"/>
            <p:nvPr/>
          </p:nvSpPr>
          <p:spPr>
            <a:xfrm>
              <a:off x="5164037" y="2046671"/>
              <a:ext cx="572593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3200" dirty="0">
                  <a:solidFill>
                    <a:srgbClr val="ED008C"/>
                  </a:solidFill>
                </a:rPr>
                <a:t>B.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D4F4D92-AABF-4EF6-A118-90F1416B625F}"/>
              </a:ext>
            </a:extLst>
          </p:cNvPr>
          <p:cNvGrpSpPr/>
          <p:nvPr/>
        </p:nvGrpSpPr>
        <p:grpSpPr>
          <a:xfrm>
            <a:off x="6509116" y="1055865"/>
            <a:ext cx="1848427" cy="1575581"/>
            <a:chOff x="6897915" y="1055865"/>
            <a:chExt cx="1848427" cy="1575581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204A5599-74B4-4116-ACCF-3E29A11AEAF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l="54420" r="26394"/>
            <a:stretch/>
          </p:blipFill>
          <p:spPr>
            <a:xfrm>
              <a:off x="7149329" y="1055865"/>
              <a:ext cx="1597013" cy="1575581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7677470-4E4B-4F78-9E80-9E15C6DD0851}"/>
                </a:ext>
              </a:extLst>
            </p:cNvPr>
            <p:cNvSpPr txBox="1"/>
            <p:nvPr/>
          </p:nvSpPr>
          <p:spPr>
            <a:xfrm>
              <a:off x="6897915" y="204667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3200" dirty="0">
                  <a:solidFill>
                    <a:srgbClr val="ED008C"/>
                  </a:solidFill>
                </a:rPr>
                <a:t>C.</a:t>
              </a: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6E8B92F-9450-490E-9B2E-9595183FB362}"/>
              </a:ext>
            </a:extLst>
          </p:cNvPr>
          <p:cNvGrpSpPr/>
          <p:nvPr/>
        </p:nvGrpSpPr>
        <p:grpSpPr>
          <a:xfrm>
            <a:off x="8914920" y="1080207"/>
            <a:ext cx="1501214" cy="1575581"/>
            <a:chOff x="8746342" y="1080208"/>
            <a:chExt cx="1501214" cy="1575581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C629B610-1ACE-4EC7-B78C-22575835C39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l="84789" t="1545" r="385" b="-1545"/>
            <a:stretch/>
          </p:blipFill>
          <p:spPr>
            <a:xfrm>
              <a:off x="9013495" y="1080208"/>
              <a:ext cx="1234061" cy="1575581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E94A74B-EDC9-44E6-935E-8D5E33C1D3F5}"/>
                </a:ext>
              </a:extLst>
            </p:cNvPr>
            <p:cNvSpPr txBox="1"/>
            <p:nvPr/>
          </p:nvSpPr>
          <p:spPr>
            <a:xfrm>
              <a:off x="8746342" y="2046671"/>
              <a:ext cx="59503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3200" dirty="0">
                  <a:solidFill>
                    <a:srgbClr val="ED008C"/>
                  </a:solidFill>
                </a:rPr>
                <a:t>D.</a:t>
              </a:r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543C322F-5BDD-450A-B164-F4C3CA7AD1CF}"/>
              </a:ext>
            </a:extLst>
          </p:cNvPr>
          <p:cNvSpPr/>
          <p:nvPr/>
        </p:nvSpPr>
        <p:spPr>
          <a:xfrm>
            <a:off x="4154563" y="2046670"/>
            <a:ext cx="627421" cy="60911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AABE5F3-B7A4-44CE-A4FD-10948A2ECA3F}"/>
              </a:ext>
            </a:extLst>
          </p:cNvPr>
          <p:cNvSpPr/>
          <p:nvPr/>
        </p:nvSpPr>
        <p:spPr>
          <a:xfrm rot="20874249">
            <a:off x="3907427" y="1236785"/>
            <a:ext cx="1558266" cy="60238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>
                <a:solidFill>
                  <a:srgbClr val="FF0000"/>
                </a:solidFill>
              </a:rPr>
              <a:t>Khối cầu</a:t>
            </a:r>
            <a:endParaRPr lang="vi-VN" sz="2400" b="1" dirty="0">
              <a:solidFill>
                <a:srgbClr val="FF0000"/>
              </a:solidFill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652D525-5E70-44F6-B13B-5D02D7FDA4E1}"/>
              </a:ext>
            </a:extLst>
          </p:cNvPr>
          <p:cNvSpPr/>
          <p:nvPr/>
        </p:nvSpPr>
        <p:spPr>
          <a:xfrm>
            <a:off x="8833901" y="2022330"/>
            <a:ext cx="627421" cy="609118"/>
          </a:xfrm>
          <a:prstGeom prst="ellipse">
            <a:avLst/>
          </a:prstGeom>
          <a:noFill/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C6D2FC23-CFB1-4065-B56F-044F6AA1815C}"/>
              </a:ext>
            </a:extLst>
          </p:cNvPr>
          <p:cNvSpPr/>
          <p:nvPr/>
        </p:nvSpPr>
        <p:spPr>
          <a:xfrm rot="20874249">
            <a:off x="8586765" y="1212445"/>
            <a:ext cx="1558266" cy="60238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>
                <a:solidFill>
                  <a:srgbClr val="0070C0"/>
                </a:solidFill>
              </a:rPr>
              <a:t>Khối trụ</a:t>
            </a:r>
            <a:endParaRPr lang="vi-VN" sz="2400" b="1" dirty="0">
              <a:solidFill>
                <a:srgbClr val="0070C0"/>
              </a:solidFill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7968FEBE-6C3D-4C16-83FD-3F7AB6E1C9A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03992" y="3351524"/>
            <a:ext cx="9103347" cy="3062204"/>
          </a:xfrm>
          <a:prstGeom prst="rect">
            <a:avLst/>
          </a:prstGeom>
        </p:spPr>
      </p:pic>
      <p:sp>
        <p:nvSpPr>
          <p:cNvPr id="24" name="Oval 23">
            <a:extLst>
              <a:ext uri="{FF2B5EF4-FFF2-40B4-BE49-F238E27FC236}">
                <a16:creationId xmlns:a16="http://schemas.microsoft.com/office/drawing/2014/main" id="{EEB34E75-4EB8-461B-8F1F-8A76F8A6ACB4}"/>
              </a:ext>
            </a:extLst>
          </p:cNvPr>
          <p:cNvSpPr/>
          <p:nvPr/>
        </p:nvSpPr>
        <p:spPr>
          <a:xfrm>
            <a:off x="875465" y="292688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14E436C-3A9D-41B3-8209-97DDFC60AAC0}"/>
              </a:ext>
            </a:extLst>
          </p:cNvPr>
          <p:cNvSpPr txBox="1"/>
          <p:nvPr/>
        </p:nvSpPr>
        <p:spPr>
          <a:xfrm>
            <a:off x="1312787" y="2926884"/>
            <a:ext cx="446308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a) Mỗi vật sau có dạng khối gì?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41A78537-4FC1-4D78-AE04-3E991D506607}"/>
              </a:ext>
            </a:extLst>
          </p:cNvPr>
          <p:cNvCxnSpPr/>
          <p:nvPr/>
        </p:nvCxnSpPr>
        <p:spPr>
          <a:xfrm>
            <a:off x="3861610" y="4065563"/>
            <a:ext cx="107615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7BF7BDF1-5B57-48F4-A564-49A0AF0A6237}"/>
              </a:ext>
            </a:extLst>
          </p:cNvPr>
          <p:cNvCxnSpPr>
            <a:cxnSpLocks/>
          </p:cNvCxnSpPr>
          <p:nvPr/>
        </p:nvCxnSpPr>
        <p:spPr>
          <a:xfrm flipV="1">
            <a:off x="5246013" y="5176911"/>
            <a:ext cx="529855" cy="293077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4C8B140D-99EA-4877-BC80-5D71200D4C88}"/>
              </a:ext>
            </a:extLst>
          </p:cNvPr>
          <p:cNvCxnSpPr>
            <a:cxnSpLocks/>
          </p:cNvCxnSpPr>
          <p:nvPr/>
        </p:nvCxnSpPr>
        <p:spPr>
          <a:xfrm flipV="1">
            <a:off x="7413674" y="4360986"/>
            <a:ext cx="943869" cy="52164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44AF5A49-697C-40A9-A34A-2CAD99F651E6}"/>
              </a:ext>
            </a:extLst>
          </p:cNvPr>
          <p:cNvCxnSpPr>
            <a:cxnSpLocks/>
          </p:cNvCxnSpPr>
          <p:nvPr/>
        </p:nvCxnSpPr>
        <p:spPr>
          <a:xfrm>
            <a:off x="7315200" y="4065563"/>
            <a:ext cx="1897237" cy="12578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9EAEE8B9-550E-42BC-AEF4-0546D0339AD8}"/>
              </a:ext>
            </a:extLst>
          </p:cNvPr>
          <p:cNvSpPr txBox="1"/>
          <p:nvPr/>
        </p:nvSpPr>
        <p:spPr>
          <a:xfrm>
            <a:off x="1312787" y="3398753"/>
            <a:ext cx="101601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b) Hãy nêu tên một số đồ vật có dạng khối trụ hoặc khối cầu mà em biết.</a:t>
            </a:r>
          </a:p>
        </p:txBody>
      </p:sp>
      <p:pic>
        <p:nvPicPr>
          <p:cNvPr id="1026" name="Picture 2" descr="Nước Ngọt Coca Cola Lon 330ml – Siêu thị Kingfood">
            <a:extLst>
              <a:ext uri="{FF2B5EF4-FFF2-40B4-BE49-F238E27FC236}">
                <a16:creationId xmlns:a16="http://schemas.microsoft.com/office/drawing/2014/main" id="{DBD8A289-8EBE-4547-B8D4-73D48584C9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3572" y="4324878"/>
            <a:ext cx="1975374" cy="19753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983B1EEA-8DD0-4417-86EB-3AD08777DC30}"/>
              </a:ext>
            </a:extLst>
          </p:cNvPr>
          <p:cNvSpPr/>
          <p:nvPr/>
        </p:nvSpPr>
        <p:spPr>
          <a:xfrm rot="20874249">
            <a:off x="990984" y="3983866"/>
            <a:ext cx="1558266" cy="60238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>
                <a:solidFill>
                  <a:srgbClr val="0070C0"/>
                </a:solidFill>
              </a:rPr>
              <a:t>Khối trụ</a:t>
            </a:r>
            <a:endParaRPr lang="vi-VN" sz="2400" b="1" dirty="0">
              <a:solidFill>
                <a:srgbClr val="0070C0"/>
              </a:solidFill>
            </a:endParaRPr>
          </a:p>
        </p:txBody>
      </p:sp>
      <p:pic>
        <p:nvPicPr>
          <p:cNvPr id="1028" name="Picture 4" descr="Hộp Bút Chì Màu 18 Màu, Giá tháng 5/2021">
            <a:extLst>
              <a:ext uri="{FF2B5EF4-FFF2-40B4-BE49-F238E27FC236}">
                <a16:creationId xmlns:a16="http://schemas.microsoft.com/office/drawing/2014/main" id="{E4D95E40-991E-47E2-BA4D-566A3C5B5C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hqprint">
            <a:clrChange>
              <a:clrFrom>
                <a:srgbClr val="F7F7F5"/>
              </a:clrFrom>
              <a:clrTo>
                <a:srgbClr val="F7F7F5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3084" y="4734622"/>
            <a:ext cx="1574000" cy="1574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Nước ép cà rốt cam">
            <a:extLst>
              <a:ext uri="{FF2B5EF4-FFF2-40B4-BE49-F238E27FC236}">
                <a16:creationId xmlns:a16="http://schemas.microsoft.com/office/drawing/2014/main" id="{D4DF645E-EBC4-4E52-8D67-9987A1CAD7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9852" y="3796825"/>
            <a:ext cx="1915541" cy="1915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59F8AFD8-0521-41C9-9D1B-971DE9C40B8E}"/>
              </a:ext>
            </a:extLst>
          </p:cNvPr>
          <p:cNvSpPr/>
          <p:nvPr/>
        </p:nvSpPr>
        <p:spPr>
          <a:xfrm rot="20874249">
            <a:off x="5500070" y="3984419"/>
            <a:ext cx="1558266" cy="602383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400" b="1">
                <a:solidFill>
                  <a:srgbClr val="FF0000"/>
                </a:solidFill>
              </a:rPr>
              <a:t>Khối cầu</a:t>
            </a:r>
            <a:endParaRPr lang="vi-VN" sz="2400" b="1" dirty="0">
              <a:solidFill>
                <a:srgbClr val="FF0000"/>
              </a:solidFill>
            </a:endParaRPr>
          </a:p>
        </p:txBody>
      </p:sp>
      <p:pic>
        <p:nvPicPr>
          <p:cNvPr id="1032" name="Picture 8" descr="Trái Đất, Địa Cầu, Hành Tinh Vũ Trụ, Tách Nền PNG 8 - Free.Vector6.com">
            <a:extLst>
              <a:ext uri="{FF2B5EF4-FFF2-40B4-BE49-F238E27FC236}">
                <a16:creationId xmlns:a16="http://schemas.microsoft.com/office/drawing/2014/main" id="{DDF52564-A75C-444D-9CA8-D4D1C5FBC1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5699" y="4111363"/>
            <a:ext cx="3171826" cy="2386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 descr="Nhãn Hình ảnh | Định dạng hình ảnh PNG 400759324| vn.lovepik.com">
            <a:extLst>
              <a:ext uri="{FF2B5EF4-FFF2-40B4-BE49-F238E27FC236}">
                <a16:creationId xmlns:a16="http://schemas.microsoft.com/office/drawing/2014/main" id="{1CEA6B93-646D-4A70-8FCF-6FE6D4BBB5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hq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7907" r="94651">
                        <a14:foregroundMark x1="7907" y1="40814" x2="8140" y2="51744"/>
                        <a14:foregroundMark x1="90349" y1="51047" x2="90930" y2="56977"/>
                        <a14:foregroundMark x1="94651" y1="55349" x2="94651" y2="553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8194" y="3717876"/>
            <a:ext cx="1930896" cy="19308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Mơ thấy chơi bóng bàn đánh con gì? Mơ trái bóng bàn? - KUBET | KU CASINO |  KUBET88 | KUBET77 | Link vào nhà cái KUBET chính thức 2021 tại kutop1.com">
            <a:extLst>
              <a:ext uri="{FF2B5EF4-FFF2-40B4-BE49-F238E27FC236}">
                <a16:creationId xmlns:a16="http://schemas.microsoft.com/office/drawing/2014/main" id="{EB539CD5-C39C-4657-983C-6249516165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0000" b="90000" l="10000" r="90000"/>
                    </a14:imgEffect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7616" y="4625621"/>
            <a:ext cx="1913580" cy="19135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63258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500"/>
                            </p:stCondLst>
                            <p:childTnLst>
                              <p:par>
                                <p:cTn id="1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000"/>
                            </p:stCondLst>
                            <p:childTnLst>
                              <p:par>
                                <p:cTn id="1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000"/>
                            </p:stCondLst>
                            <p:childTnLst>
                              <p:par>
                                <p:cTn id="1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19" grpId="0" animBg="1"/>
      <p:bldP spid="20" grpId="0" animBg="1"/>
      <p:bldP spid="21" grpId="0" animBg="1"/>
      <p:bldP spid="22" grpId="0" animBg="1"/>
      <p:bldP spid="24" grpId="0" animBg="1"/>
      <p:bldP spid="25" grpId="0"/>
      <p:bldP spid="34" grpId="0"/>
      <p:bldP spid="36" grpId="0" animBg="1"/>
      <p:bldP spid="3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224A0EC-8AD8-4B9E-BA40-A1C84570FB41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50864" y="1474044"/>
            <a:ext cx="10490271" cy="4939419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18479722-9618-473A-A29C-CCD97CF1D72B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621C9EB-89F8-420B-B765-2A2971FD8597}"/>
              </a:ext>
            </a:extLst>
          </p:cNvPr>
          <p:cNvSpPr txBox="1"/>
          <p:nvPr/>
        </p:nvSpPr>
        <p:spPr>
          <a:xfrm>
            <a:off x="3405258" y="618543"/>
            <a:ext cx="77082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dirty="0"/>
              <a:t>Quan sát tranh rồi chỉ ra hình có dạng khối trụ, hình có dạng khối cầu.</a:t>
            </a:r>
          </a:p>
        </p:txBody>
      </p:sp>
      <p:pic>
        <p:nvPicPr>
          <p:cNvPr id="5" name="Picture 4" descr="Không có mô tả.">
            <a:extLst>
              <a:ext uri="{FF2B5EF4-FFF2-40B4-BE49-F238E27FC236}">
                <a16:creationId xmlns:a16="http://schemas.microsoft.com/office/drawing/2014/main" id="{FE9AE70A-E6CD-43EC-AC5E-24E88CEBAD3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C60C4553-7257-473C-86C4-41375E4ECED4}"/>
              </a:ext>
            </a:extLst>
          </p:cNvPr>
          <p:cNvSpPr/>
          <p:nvPr/>
        </p:nvSpPr>
        <p:spPr>
          <a:xfrm>
            <a:off x="3405258" y="2412429"/>
            <a:ext cx="744711" cy="654327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E069ADD-8583-41FA-9842-86D559CA187B}"/>
              </a:ext>
            </a:extLst>
          </p:cNvPr>
          <p:cNvSpPr/>
          <p:nvPr/>
        </p:nvSpPr>
        <p:spPr>
          <a:xfrm>
            <a:off x="4270858" y="3438916"/>
            <a:ext cx="744711" cy="654327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7D8D394-65E5-4BAF-AB94-11B332B3FAEC}"/>
              </a:ext>
            </a:extLst>
          </p:cNvPr>
          <p:cNvSpPr/>
          <p:nvPr/>
        </p:nvSpPr>
        <p:spPr>
          <a:xfrm>
            <a:off x="3032902" y="3484935"/>
            <a:ext cx="744711" cy="654327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F920DD5-5C46-46B9-A8BD-AC5D7AE20777}"/>
              </a:ext>
            </a:extLst>
          </p:cNvPr>
          <p:cNvSpPr/>
          <p:nvPr/>
        </p:nvSpPr>
        <p:spPr>
          <a:xfrm>
            <a:off x="3032902" y="3226889"/>
            <a:ext cx="2284686" cy="1921885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FA5CD9A9-6A13-40FA-8617-5899376E45DF}"/>
              </a:ext>
            </a:extLst>
          </p:cNvPr>
          <p:cNvSpPr/>
          <p:nvPr/>
        </p:nvSpPr>
        <p:spPr>
          <a:xfrm>
            <a:off x="8042033" y="2213137"/>
            <a:ext cx="1481795" cy="1500734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8116E30-3320-4C75-B0AE-B7FC526D76BA}"/>
              </a:ext>
            </a:extLst>
          </p:cNvPr>
          <p:cNvSpPr/>
          <p:nvPr/>
        </p:nvSpPr>
        <p:spPr>
          <a:xfrm>
            <a:off x="3405257" y="2827692"/>
            <a:ext cx="1237957" cy="1177449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552C9A6-3A84-46A6-B845-44EB3F8EB173}"/>
              </a:ext>
            </a:extLst>
          </p:cNvPr>
          <p:cNvSpPr/>
          <p:nvPr/>
        </p:nvSpPr>
        <p:spPr>
          <a:xfrm rot="20664734">
            <a:off x="2232618" y="4182734"/>
            <a:ext cx="1237957" cy="654327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E8118A00-37F8-468C-8BEE-E55C25811A05}"/>
              </a:ext>
            </a:extLst>
          </p:cNvPr>
          <p:cNvSpPr/>
          <p:nvPr/>
        </p:nvSpPr>
        <p:spPr>
          <a:xfrm rot="20664734">
            <a:off x="3386370" y="4217803"/>
            <a:ext cx="1237957" cy="654327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CB1CEF7-AE47-494A-8525-9090370A6A0E}"/>
              </a:ext>
            </a:extLst>
          </p:cNvPr>
          <p:cNvSpPr/>
          <p:nvPr/>
        </p:nvSpPr>
        <p:spPr>
          <a:xfrm rot="1407970">
            <a:off x="4591828" y="5182758"/>
            <a:ext cx="1237957" cy="654327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9EA3527-DFCF-4065-861D-1BBE9E40FFB7}"/>
              </a:ext>
            </a:extLst>
          </p:cNvPr>
          <p:cNvSpPr/>
          <p:nvPr/>
        </p:nvSpPr>
        <p:spPr>
          <a:xfrm rot="1407970">
            <a:off x="5197828" y="4846114"/>
            <a:ext cx="1237957" cy="654327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D80420E-0029-4374-87FF-F4C585D85142}"/>
              </a:ext>
            </a:extLst>
          </p:cNvPr>
          <p:cNvSpPr/>
          <p:nvPr/>
        </p:nvSpPr>
        <p:spPr>
          <a:xfrm rot="3494565">
            <a:off x="2110960" y="5118037"/>
            <a:ext cx="1237957" cy="948638"/>
          </a:xfrm>
          <a:prstGeom prst="ellipse">
            <a:avLst/>
          </a:prstGeom>
          <a:noFill/>
          <a:ln w="57150">
            <a:solidFill>
              <a:srgbClr val="FFFF0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576724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4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6095" y="447134"/>
            <a:ext cx="10198511" cy="52406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397085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1309" y="592689"/>
            <a:ext cx="10458155" cy="52208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68189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5340" y="807860"/>
            <a:ext cx="10263295" cy="5131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755708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FDDEEB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55282" y="1549268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srgbClr val="7030A0"/>
                </a:solidFill>
                <a:latin typeface="HP001 4 hàng" panose="020B0603050302020204" pitchFamily="34" charset="-93"/>
                <a:cs typeface="Times New Roman" pitchFamily="18" charset="0"/>
              </a:rPr>
              <a:t>ba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22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2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20029" y="938989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11612" y="1549268"/>
            <a:ext cx="4724834" cy="67710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Khối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trụ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khối</a:t>
            </a:r>
            <a:r>
              <a:rPr kumimoji="0" lang="en-US" sz="3200" b="1" i="0" u="none" strike="noStrike" kern="1200" cap="none" spc="0" normalizeH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cầu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8371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39149" y="1029151"/>
            <a:ext cx="7277474" cy="3994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912833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11345" y="626245"/>
            <a:ext cx="8940670" cy="49054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39130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67257" y="1365847"/>
            <a:ext cx="7321926" cy="3975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69614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21469" y="1349069"/>
            <a:ext cx="7575939" cy="3975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209399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2372</TotalTime>
  <Words>118</Words>
  <Application>Microsoft Office PowerPoint</Application>
  <PresentationFormat>Widescreen</PresentationFormat>
  <Paragraphs>27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13</vt:i4>
      </vt:variant>
    </vt:vector>
  </HeadingPairs>
  <TitlesOfParts>
    <vt:vector size="23" baseType="lpstr">
      <vt:lpstr>Arial</vt:lpstr>
      <vt:lpstr>Calibri</vt:lpstr>
      <vt:lpstr>等线</vt:lpstr>
      <vt:lpstr>HP001 4 hàng</vt:lpstr>
      <vt:lpstr>HP001 4H</vt:lpstr>
      <vt:lpstr>HP001 5 hàng</vt:lpstr>
      <vt:lpstr>Times New Roman</vt:lpstr>
      <vt:lpstr>UTM Cookies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221</cp:revision>
  <dcterms:created xsi:type="dcterms:W3CDTF">2021-06-02T01:34:28Z</dcterms:created>
  <dcterms:modified xsi:type="dcterms:W3CDTF">2022-02-22T01:01:28Z</dcterms:modified>
</cp:coreProperties>
</file>