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8" r:id="rId2"/>
    <p:sldMasterId id="2147483720" r:id="rId3"/>
    <p:sldMasterId id="2147483732" r:id="rId4"/>
    <p:sldMasterId id="2147483748" r:id="rId5"/>
    <p:sldMasterId id="2147483762" r:id="rId6"/>
  </p:sldMasterIdLst>
  <p:notesMasterIdLst>
    <p:notesMasterId r:id="rId19"/>
  </p:notesMasterIdLst>
  <p:sldIdLst>
    <p:sldId id="371" r:id="rId7"/>
    <p:sldId id="372" r:id="rId8"/>
    <p:sldId id="360" r:id="rId9"/>
    <p:sldId id="353" r:id="rId10"/>
    <p:sldId id="368" r:id="rId11"/>
    <p:sldId id="342" r:id="rId12"/>
    <p:sldId id="375" r:id="rId13"/>
    <p:sldId id="374" r:id="rId14"/>
    <p:sldId id="344" r:id="rId15"/>
    <p:sldId id="354" r:id="rId16"/>
    <p:sldId id="316" r:id="rId17"/>
    <p:sldId id="373" r:id="rId18"/>
  </p:sldIdLst>
  <p:sldSz cx="6858000" cy="5143500"/>
  <p:notesSz cx="6858000" cy="9144000"/>
  <p:embeddedFontLst>
    <p:embeddedFont>
      <p:font typeface="Kalam" panose="020B0604020202020204" charset="0"/>
      <p:regular r:id="rId20"/>
      <p:bold r:id="rId21"/>
    </p:embeddedFont>
    <p:embeddedFont>
      <p:font typeface="Microsoft YaHei" panose="020B0503020204020204" pitchFamily="34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icrosoft YaHei" panose="020B0503020204020204" pitchFamily="34" charset="-122"/>
      <p:regular r:id="rId22"/>
      <p:bold r:id="rId23"/>
    </p:embeddedFont>
    <p:embeddedFont>
      <p:font typeface="HP001 4 hàng" panose="020B0603050302020204" pitchFamily="34" charset="0"/>
      <p:regular r:id="rId28"/>
      <p:bold r:id="rId29"/>
    </p:embeddedFont>
    <p:embeddedFont>
      <p:font typeface="SimSun" panose="02010600030101010101" pitchFamily="2" charset="-122"/>
      <p:regular r:id="rId30"/>
    </p:embeddedFont>
    <p:embeddedFont>
      <p:font typeface="Montserrat" panose="02000505000000020004" pitchFamily="2" charset="0"/>
      <p:regular r:id="rId31"/>
      <p:bold r:id="rId32"/>
      <p:italic r:id="rId33"/>
      <p:boldItalic r:id="rId34"/>
    </p:embeddedFont>
    <p:embeddedFont>
      <p:font typeface="HP001 4H" panose="020B0603050302020204" pitchFamily="34" charset="0"/>
      <p:regular r:id="rId35"/>
      <p:bold r:id="rId36"/>
    </p:embeddedFont>
    <p:embeddedFont>
      <p:font typeface="Calibri Light" panose="020F0302020204030204" pitchFamily="34" charset="0"/>
      <p:regular r:id="rId37"/>
      <p:italic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7FB"/>
    <a:srgbClr val="E6F7F9"/>
    <a:srgbClr val="000000"/>
    <a:srgbClr val="ED3D6C"/>
    <a:srgbClr val="DF3C7E"/>
    <a:srgbClr val="E2F7E2"/>
    <a:srgbClr val="C7F1C6"/>
    <a:srgbClr val="BED096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8"/>
    <p:restoredTop sz="95846"/>
  </p:normalViewPr>
  <p:slideViewPr>
    <p:cSldViewPr snapToGrid="0">
      <p:cViewPr varScale="1">
        <p:scale>
          <a:sx n="110" d="100"/>
          <a:sy n="110" d="100"/>
        </p:scale>
        <p:origin x="5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7.fntdata"/><Relationship Id="rId39" Type="http://schemas.openxmlformats.org/officeDocument/2006/relationships/tags" Target="tags/tag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736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35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47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7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4172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80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2655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36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6896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28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11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92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45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99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45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72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93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20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63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2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0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16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58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7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01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6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822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06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176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265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887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347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00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13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38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062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17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6035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353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59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567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10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59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266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057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59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59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582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32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54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82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45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07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7996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175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947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89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0812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647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14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9410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601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95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5240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57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958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769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2916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744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6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95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6409" y="81177"/>
            <a:ext cx="2304907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0922" y="4876507"/>
            <a:ext cx="6858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198861" y="98453"/>
            <a:ext cx="5373306" cy="568348"/>
          </a:xfrm>
          <a:prstGeom prst="rect">
            <a:avLst/>
          </a:prstGeom>
        </p:spPr>
        <p:txBody>
          <a:bodyPr/>
          <a:lstStyle>
            <a:lvl1pPr>
              <a:defRPr sz="23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18730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896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802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1668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8021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616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5620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742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0180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2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8870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2155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2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6409" y="81177"/>
            <a:ext cx="2304907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0922" y="4876507"/>
            <a:ext cx="6858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198861" y="98453"/>
            <a:ext cx="5373306" cy="568348"/>
          </a:xfrm>
          <a:prstGeom prst="rect">
            <a:avLst/>
          </a:prstGeom>
        </p:spPr>
        <p:txBody>
          <a:bodyPr/>
          <a:lstStyle>
            <a:lvl1pPr>
              <a:defRPr sz="23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563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9816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87" r:id="rId2"/>
    <p:sldLayoutId id="2147483779" r:id="rId3"/>
    <p:sldLayoutId id="2147483707" r:id="rId4"/>
    <p:sldLayoutId id="2147483690" r:id="rId5"/>
    <p:sldLayoutId id="2147483788" r:id="rId6"/>
    <p:sldLayoutId id="2147483780" r:id="rId7"/>
    <p:sldLayoutId id="214748369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04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91" r:id="rId11"/>
    <p:sldLayoutId id="2147483790" r:id="rId12"/>
    <p:sldLayoutId id="2147483789" r:id="rId13"/>
    <p:sldLayoutId id="2147483786" r:id="rId14"/>
    <p:sldLayoutId id="2147483783" r:id="rId15"/>
    <p:sldLayoutId id="2147483782" r:id="rId16"/>
    <p:sldLayoutId id="2147483781" r:id="rId17"/>
    <p:sldLayoutId id="2147483778" r:id="rId18"/>
    <p:sldLayoutId id="2147483747" r:id="rId19"/>
    <p:sldLayoutId id="2147483746" r:id="rId20"/>
    <p:sldLayoutId id="2147483745" r:id="rId21"/>
    <p:sldLayoutId id="214748371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05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84" r:id="rId2"/>
    <p:sldLayoutId id="2147483776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78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85" r:id="rId9"/>
    <p:sldLayoutId id="2147483777" r:id="rId10"/>
    <p:sldLayoutId id="2147483741" r:id="rId11"/>
    <p:sldLayoutId id="2147483742" r:id="rId12"/>
    <p:sldLayoutId id="2147483743" r:id="rId13"/>
    <p:sldLayoutId id="2147483744" r:id="rId14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203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8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8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44660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9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3077" y="1395123"/>
            <a:ext cx="4151846" cy="813163"/>
          </a:xfrm>
        </p:spPr>
        <p:txBody>
          <a:bodyPr>
            <a:normAutofit fontScale="90000"/>
          </a:bodyPr>
          <a:lstStyle/>
          <a:p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884" y="2301716"/>
            <a:ext cx="1848445" cy="21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3111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E5545A2-C7B4-8B40-804E-940F820A0F66}"/>
              </a:ext>
            </a:extLst>
          </p:cNvPr>
          <p:cNvSpPr txBox="1"/>
          <p:nvPr/>
        </p:nvSpPr>
        <p:spPr>
          <a:xfrm>
            <a:off x="339579" y="196963"/>
            <a:ext cx="6178841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Tìm từ ngữ chỉ hoạt động chăm sóc cây.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05D6FEB-74D2-6746-B0A7-581154045615}"/>
              </a:ext>
            </a:extLst>
          </p:cNvPr>
          <p:cNvSpPr/>
          <p:nvPr/>
        </p:nvSpPr>
        <p:spPr>
          <a:xfrm>
            <a:off x="760396" y="1318661"/>
            <a:ext cx="1876926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tưới nước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2C1D4F0-4F0E-844F-93B3-C444FF041FDF}"/>
              </a:ext>
            </a:extLst>
          </p:cNvPr>
          <p:cNvSpPr/>
          <p:nvPr/>
        </p:nvSpPr>
        <p:spPr>
          <a:xfrm>
            <a:off x="4053829" y="1318661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bón phân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1012A4F-8BF9-2D40-AA0D-4EA14A5A9487}"/>
              </a:ext>
            </a:extLst>
          </p:cNvPr>
          <p:cNvSpPr/>
          <p:nvPr/>
        </p:nvSpPr>
        <p:spPr>
          <a:xfrm>
            <a:off x="2490537" y="2529487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bắt sâu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23A2B4D-7716-4B4D-8E98-5EECC1BF778A}"/>
              </a:ext>
            </a:extLst>
          </p:cNvPr>
          <p:cNvSpPr/>
          <p:nvPr/>
        </p:nvSpPr>
        <p:spPr>
          <a:xfrm>
            <a:off x="836443" y="3607163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nhổ cỏ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50470DC-5CE3-0542-8D70-E55CDCB2E177}"/>
              </a:ext>
            </a:extLst>
          </p:cNvPr>
          <p:cNvSpPr/>
          <p:nvPr/>
        </p:nvSpPr>
        <p:spPr>
          <a:xfrm>
            <a:off x="4024953" y="3740313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………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151" y="255995"/>
            <a:ext cx="6310873" cy="81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Kết hợp từ ngữ ở cột A với từ ngữ ở cột B để tạo câu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vi-VN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EBA1229-DE17-954B-A1A0-632B8183AAB2}"/>
              </a:ext>
            </a:extLst>
          </p:cNvPr>
          <p:cNvSpPr/>
          <p:nvPr/>
        </p:nvSpPr>
        <p:spPr>
          <a:xfrm>
            <a:off x="107648" y="1759081"/>
            <a:ext cx="2967245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trồng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FDB5EE4-FE9A-1846-AFE7-0D4726E1E17E}"/>
              </a:ext>
            </a:extLst>
          </p:cNvPr>
          <p:cNvSpPr/>
          <p:nvPr/>
        </p:nvSpPr>
        <p:spPr>
          <a:xfrm>
            <a:off x="107648" y="2392926"/>
            <a:ext cx="2967245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Ông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cuốc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đất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44D857E-1702-6645-A01F-CF0D4DF45CA3}"/>
              </a:ext>
            </a:extLst>
          </p:cNvPr>
          <p:cNvSpPr/>
          <p:nvPr/>
        </p:nvSpPr>
        <p:spPr>
          <a:xfrm>
            <a:off x="107648" y="3026771"/>
            <a:ext cx="2967245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đô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thị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rào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chắn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198570-0496-9847-9DD0-F8AE05FBD34B}"/>
              </a:ext>
            </a:extLst>
          </p:cNvPr>
          <p:cNvSpPr/>
          <p:nvPr/>
        </p:nvSpPr>
        <p:spPr>
          <a:xfrm>
            <a:off x="3780612" y="1759081"/>
            <a:ext cx="2967245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phố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thêm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xanh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CAF77E5-7496-C543-8125-470CDC026A0C}"/>
              </a:ext>
            </a:extLst>
          </p:cNvPr>
          <p:cNvSpPr/>
          <p:nvPr/>
        </p:nvSpPr>
        <p:spPr>
          <a:xfrm>
            <a:off x="3780613" y="2392926"/>
            <a:ext cx="2967244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>
                <a:solidFill>
                  <a:srgbClr val="000000"/>
                </a:solidFill>
                <a:latin typeface="UTM Avo" panose="02040603050506020204" pitchFamily="18" charset="0"/>
              </a:rPr>
              <a:t>để bảo vệ cây.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59D380A-062C-0244-ADAF-E80EDF4B93E3}"/>
              </a:ext>
            </a:extLst>
          </p:cNvPr>
          <p:cNvSpPr/>
          <p:nvPr/>
        </p:nvSpPr>
        <p:spPr>
          <a:xfrm>
            <a:off x="3780613" y="3026771"/>
            <a:ext cx="2967243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trồng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rau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759CD-232B-D64F-9CAF-E817AC583202}"/>
              </a:ext>
            </a:extLst>
          </p:cNvPr>
          <p:cNvSpPr txBox="1"/>
          <p:nvPr/>
        </p:nvSpPr>
        <p:spPr>
          <a:xfrm>
            <a:off x="1252802" y="1283873"/>
            <a:ext cx="4471927" cy="447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UTM Avo" panose="02040603050506020204" pitchFamily="18" charset="0"/>
              </a:rPr>
              <a:t>A                                      B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2F3AFA-7A14-1440-BF9B-B6A2C7AC4405}"/>
              </a:ext>
            </a:extLst>
          </p:cNvPr>
          <p:cNvGrpSpPr/>
          <p:nvPr/>
        </p:nvGrpSpPr>
        <p:grpSpPr>
          <a:xfrm flipV="1">
            <a:off x="3048264" y="1975168"/>
            <a:ext cx="748953" cy="690743"/>
            <a:chOff x="2022098" y="1794108"/>
            <a:chExt cx="678514" cy="66986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A0E1B65-9C3E-844D-A4CD-3F5D045CFE4F}"/>
                </a:ext>
              </a:extLst>
            </p:cNvPr>
            <p:cNvSpPr/>
            <p:nvPr/>
          </p:nvSpPr>
          <p:spPr>
            <a:xfrm>
              <a:off x="2022098" y="2429619"/>
              <a:ext cx="34350" cy="34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43465F-5A42-C44C-82A1-258A5E001146}"/>
                </a:ext>
              </a:extLst>
            </p:cNvPr>
            <p:cNvCxnSpPr>
              <a:stCxn id="18" idx="7"/>
              <a:endCxn id="20" idx="3"/>
            </p:cNvCxnSpPr>
            <p:nvPr/>
          </p:nvCxnSpPr>
          <p:spPr>
            <a:xfrm flipV="1">
              <a:off x="2051417" y="1823427"/>
              <a:ext cx="616943" cy="611222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5DD8C9-0098-D840-AC7F-DCD8BD2B5CD8}"/>
                </a:ext>
              </a:extLst>
            </p:cNvPr>
            <p:cNvSpPr/>
            <p:nvPr/>
          </p:nvSpPr>
          <p:spPr>
            <a:xfrm>
              <a:off x="2662827" y="1794108"/>
              <a:ext cx="37785" cy="34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4E11A3-FCA7-E14A-BE06-0EEEB6DA3EBB}"/>
              </a:ext>
            </a:extLst>
          </p:cNvPr>
          <p:cNvGrpSpPr/>
          <p:nvPr/>
        </p:nvGrpSpPr>
        <p:grpSpPr>
          <a:xfrm>
            <a:off x="3021273" y="2061134"/>
            <a:ext cx="793757" cy="1193016"/>
            <a:chOff x="2020011" y="1799552"/>
            <a:chExt cx="675903" cy="59244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127DBD-D2B0-3E4E-8145-7720D357758D}"/>
                </a:ext>
              </a:extLst>
            </p:cNvPr>
            <p:cNvSpPr/>
            <p:nvPr/>
          </p:nvSpPr>
          <p:spPr>
            <a:xfrm>
              <a:off x="2020011" y="2366191"/>
              <a:ext cx="28388" cy="2580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819CB4C-421B-2444-BAEA-DBB5BD0C1BAF}"/>
                </a:ext>
              </a:extLst>
            </p:cNvPr>
            <p:cNvCxnSpPr>
              <a:stCxn id="22" idx="7"/>
              <a:endCxn id="24" idx="3"/>
            </p:cNvCxnSpPr>
            <p:nvPr/>
          </p:nvCxnSpPr>
          <p:spPr>
            <a:xfrm flipV="1">
              <a:off x="2044242" y="1819576"/>
              <a:ext cx="627441" cy="550394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AEA386-0A05-7041-9962-29EC1A547B8A}"/>
                </a:ext>
              </a:extLst>
            </p:cNvPr>
            <p:cNvSpPr/>
            <p:nvPr/>
          </p:nvSpPr>
          <p:spPr>
            <a:xfrm>
              <a:off x="2667526" y="1799552"/>
              <a:ext cx="28388" cy="2345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5D752F-0558-8744-806F-CBF5C37E7E6E}"/>
              </a:ext>
            </a:extLst>
          </p:cNvPr>
          <p:cNvGrpSpPr/>
          <p:nvPr/>
        </p:nvGrpSpPr>
        <p:grpSpPr>
          <a:xfrm flipV="1">
            <a:off x="3048263" y="2630490"/>
            <a:ext cx="774501" cy="669153"/>
            <a:chOff x="2025078" y="1797087"/>
            <a:chExt cx="670834" cy="66390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49A995D-F3CB-0C48-9FC3-40A4CE4AAD85}"/>
                </a:ext>
              </a:extLst>
            </p:cNvPr>
            <p:cNvSpPr/>
            <p:nvPr/>
          </p:nvSpPr>
          <p:spPr>
            <a:xfrm>
              <a:off x="2025078" y="2432600"/>
              <a:ext cx="28388" cy="28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B5228F-E6A5-DE4D-B40B-8315571C9B49}"/>
                </a:ext>
              </a:extLst>
            </p:cNvPr>
            <p:cNvCxnSpPr>
              <a:stCxn id="28" idx="7"/>
              <a:endCxn id="30" idx="3"/>
            </p:cNvCxnSpPr>
            <p:nvPr/>
          </p:nvCxnSpPr>
          <p:spPr>
            <a:xfrm flipV="1">
              <a:off x="2049309" y="1821318"/>
              <a:ext cx="622372" cy="615439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1080DDB-8D25-134A-8305-0ACD392D1882}"/>
                </a:ext>
              </a:extLst>
            </p:cNvPr>
            <p:cNvSpPr/>
            <p:nvPr/>
          </p:nvSpPr>
          <p:spPr>
            <a:xfrm>
              <a:off x="2667524" y="1797087"/>
              <a:ext cx="28388" cy="28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Cute Cartoon Girl And Boy Working In The Garden Vector Illustration.... |  Cute cartoon girl, Children illustration, Work cartoons">
            <a:extLst>
              <a:ext uri="{FF2B5EF4-FFF2-40B4-BE49-F238E27FC236}">
                <a16:creationId xmlns:a16="http://schemas.microsoft.com/office/drawing/2014/main" id="{DD993110-8870-5046-921A-E12696FF7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34" y="3299643"/>
            <a:ext cx="1960751" cy="196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12229"/>
            <a:ext cx="6858000" cy="4139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1564664" y="1907108"/>
            <a:ext cx="1500545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463" b="1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lang="en-US" sz="1463" b="1" kern="1200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44" y="682344"/>
            <a:ext cx="5713156" cy="399906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9489" y="1377877"/>
            <a:ext cx="674522" cy="7951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592" y="1461410"/>
            <a:ext cx="833012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575" b="1" kern="1200" dirty="0" err="1">
                <a:solidFill>
                  <a:srgbClr val="FF0000"/>
                </a:solidFill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endParaRPr lang="en-US" sz="1575" b="1" kern="1200" dirty="0">
              <a:solidFill>
                <a:srgbClr val="FF0000"/>
              </a:solidFill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algn="ctr" defTabSz="514350">
              <a:buClrTx/>
              <a:defRPr/>
            </a:pPr>
            <a:r>
              <a:rPr lang="en-US" sz="1575" b="1" kern="1200" dirty="0" err="1">
                <a:solidFill>
                  <a:srgbClr val="FF0000"/>
                </a:solidFill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1575" b="1" kern="1200" dirty="0">
                <a:solidFill>
                  <a:srgbClr val="FF0000"/>
                </a:solidFill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b="1" kern="1200" dirty="0" err="1">
                <a:solidFill>
                  <a:srgbClr val="FF0000"/>
                </a:solidFill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Việt</a:t>
            </a:r>
            <a:endParaRPr lang="en-US" sz="1575" b="1" kern="1200" dirty="0">
              <a:solidFill>
                <a:srgbClr val="FF0000"/>
              </a:solidFill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0" y="613409"/>
            <a:ext cx="746522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393866" y="837807"/>
            <a:ext cx="467294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solidFill>
                  <a:srgbClr val="7030A0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10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2022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02589" y="1189436"/>
            <a:ext cx="205209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solidFill>
                  <a:srgbClr val="7030A0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tập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22"/>
          <p:cNvSpPr txBox="1"/>
          <p:nvPr/>
        </p:nvSpPr>
        <p:spPr>
          <a:xfrm>
            <a:off x="2144247" y="1532508"/>
            <a:ext cx="523330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Mở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rộng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vốn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về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cây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cối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. </a:t>
            </a:r>
            <a:endParaRPr lang="en-US" b="1" dirty="0">
              <a:solidFill>
                <a:srgbClr val="7030A0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8213" y="2226017"/>
            <a:ext cx="57195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- 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Chúng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em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trồng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cây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để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giúp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thành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phố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thêm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95220" y="2929423"/>
            <a:ext cx="537906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- 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Ông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cuốc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đất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để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trồng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rau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.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84370" y="1879526"/>
            <a:ext cx="107637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 err="1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Bài</a:t>
            </a:r>
            <a:r>
              <a:rPr lang="en-US" sz="1800" b="1" kern="1200" dirty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3: 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6419" y="3271397"/>
            <a:ext cx="537906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- 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Công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nhân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đô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thị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làm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rào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chắn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để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bảo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vệ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cây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.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84370" y="2582345"/>
            <a:ext cx="537906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 err="1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x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anh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.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988516"/>
            <a:ext cx="5143500" cy="40222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478" y="1492151"/>
            <a:ext cx="4467657" cy="22395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574" y="1202830"/>
            <a:ext cx="1074954" cy="11602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530" y="1152508"/>
            <a:ext cx="833903" cy="10298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200" y="3014306"/>
            <a:ext cx="3460343" cy="84974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4435876" y="2284371"/>
            <a:ext cx="712879" cy="486904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30594" y="2104522"/>
            <a:ext cx="263986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257175">
              <a:buClrTx/>
              <a:defRPr/>
            </a:pPr>
            <a:r>
              <a:rPr lang="en-US" altLang="zh-CN" sz="405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050" b="1" kern="12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1327C9E-DC85-E24B-8C26-43F853D7CE7C}"/>
              </a:ext>
            </a:extLst>
          </p:cNvPr>
          <p:cNvGrpSpPr/>
          <p:nvPr/>
        </p:nvGrpSpPr>
        <p:grpSpPr>
          <a:xfrm>
            <a:off x="4252957" y="943794"/>
            <a:ext cx="2942667" cy="2961864"/>
            <a:chOff x="4252957" y="1153889"/>
            <a:chExt cx="2942667" cy="296186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F4145-6D02-FD4E-8C5A-63E0F565D647}"/>
                </a:ext>
              </a:extLst>
            </p:cNvPr>
            <p:cNvSpPr/>
            <p:nvPr/>
          </p:nvSpPr>
          <p:spPr>
            <a:xfrm>
              <a:off x="4408868" y="3336782"/>
              <a:ext cx="2449132" cy="652829"/>
            </a:xfrm>
            <a:prstGeom prst="ellipse">
              <a:avLst/>
            </a:prstGeom>
            <a:solidFill>
              <a:srgbClr val="BEE7FB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026" name="Picture 2" descr="Hình ảnh Mẫu Sen Sen Sen Sen Sen Vector, Sen Miễn Phí, Hoa, Lá Sen Vector  và PNG với nền trong suốt để tải xuống miễn phí">
              <a:extLst>
                <a:ext uri="{FF2B5EF4-FFF2-40B4-BE49-F238E27FC236}">
                  <a16:creationId xmlns:a16="http://schemas.microsoft.com/office/drawing/2014/main" id="{BD5314C5-FCD2-6840-A57F-93563526C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57" y="1153889"/>
              <a:ext cx="2942667" cy="2961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8" y="432728"/>
            <a:ext cx="352093" cy="352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733090" y="369496"/>
            <a:ext cx="5311568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 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 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thay cho ô vuông.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F5C1CE-5D69-A34F-A998-7A729CD09BF1}"/>
              </a:ext>
            </a:extLst>
          </p:cNvPr>
          <p:cNvGrpSpPr/>
          <p:nvPr/>
        </p:nvGrpSpPr>
        <p:grpSpPr>
          <a:xfrm>
            <a:off x="417078" y="1133482"/>
            <a:ext cx="5311568" cy="3066224"/>
            <a:chOff x="-528710" y="1557041"/>
            <a:chExt cx="5311568" cy="3066224"/>
          </a:xfrm>
          <a:noFill/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A00893-BE8B-5B41-BEEC-11F2E7ED6F7E}"/>
                </a:ext>
              </a:extLst>
            </p:cNvPr>
            <p:cNvSpPr/>
            <p:nvPr/>
          </p:nvSpPr>
          <p:spPr>
            <a:xfrm>
              <a:off x="-528710" y="1557041"/>
              <a:ext cx="5311568" cy="3066224"/>
            </a:xfrm>
            <a:prstGeom prst="rect">
              <a:avLst/>
            </a:prstGeom>
            <a:grpFill/>
            <a:ln w="19050">
              <a:noFill/>
              <a:extLst>
                <a:ext uri="{C807C97D-BFC1-408E-A445-0C87EB9F89A2}">
                  <ask:lineSketchStyleProps xmlns="" xmlns:ask="http://schemas.microsoft.com/office/drawing/2018/sketchyshapes" sd="86837363">
                    <a:custGeom>
                      <a:avLst/>
                      <a:gdLst>
                        <a:gd name="connsiteX0" fmla="*/ 0 w 5311568"/>
                        <a:gd name="connsiteY0" fmla="*/ 0 h 3066224"/>
                        <a:gd name="connsiteX1" fmla="*/ 5311568 w 5311568"/>
                        <a:gd name="connsiteY1" fmla="*/ 0 h 3066224"/>
                        <a:gd name="connsiteX2" fmla="*/ 5311568 w 5311568"/>
                        <a:gd name="connsiteY2" fmla="*/ 3066224 h 3066224"/>
                        <a:gd name="connsiteX3" fmla="*/ 0 w 5311568"/>
                        <a:gd name="connsiteY3" fmla="*/ 3066224 h 3066224"/>
                        <a:gd name="connsiteX4" fmla="*/ 0 w 5311568"/>
                        <a:gd name="connsiteY4" fmla="*/ 0 h 30662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311568" h="3066224" fill="none" extrusionOk="0">
                          <a:moveTo>
                            <a:pt x="0" y="0"/>
                          </a:moveTo>
                          <a:cubicBezTo>
                            <a:pt x="1222096" y="106216"/>
                            <a:pt x="4711211" y="-142119"/>
                            <a:pt x="5311568" y="0"/>
                          </a:cubicBezTo>
                          <a:cubicBezTo>
                            <a:pt x="5311057" y="1098859"/>
                            <a:pt x="5310798" y="1749720"/>
                            <a:pt x="5311568" y="3066224"/>
                          </a:cubicBezTo>
                          <a:cubicBezTo>
                            <a:pt x="3620501" y="3036996"/>
                            <a:pt x="892547" y="3050530"/>
                            <a:pt x="0" y="3066224"/>
                          </a:cubicBezTo>
                          <a:cubicBezTo>
                            <a:pt x="-56229" y="2395705"/>
                            <a:pt x="-65128" y="830806"/>
                            <a:pt x="0" y="0"/>
                          </a:cubicBezTo>
                          <a:close/>
                        </a:path>
                        <a:path w="5311568" h="3066224" stroke="0" extrusionOk="0">
                          <a:moveTo>
                            <a:pt x="0" y="0"/>
                          </a:moveTo>
                          <a:cubicBezTo>
                            <a:pt x="2146832" y="-71603"/>
                            <a:pt x="4243858" y="126493"/>
                            <a:pt x="5311568" y="0"/>
                          </a:cubicBezTo>
                          <a:cubicBezTo>
                            <a:pt x="5222378" y="854751"/>
                            <a:pt x="5467352" y="2644159"/>
                            <a:pt x="5311568" y="3066224"/>
                          </a:cubicBezTo>
                          <a:cubicBezTo>
                            <a:pt x="3654653" y="3111068"/>
                            <a:pt x="1916940" y="2909337"/>
                            <a:pt x="0" y="3066224"/>
                          </a:cubicBezTo>
                          <a:cubicBezTo>
                            <a:pt x="-31925" y="2026275"/>
                            <a:pt x="67210" y="10350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anchor="b">
              <a:spAutoFit/>
            </a:bodyPr>
            <a:lstStyle/>
            <a:p>
              <a:pPr lvl="0">
                <a:lnSpc>
                  <a:spcPct val="200000"/>
                </a:lnSpc>
                <a:defRPr/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Cuốc con về                   hè</a:t>
              </a:r>
            </a:p>
            <a:p>
              <a:pPr lvl="0">
                <a:lnSpc>
                  <a:spcPct val="200000"/>
                </a:lnSpc>
                <a:defRPr/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 đầm sen bát  </a:t>
              </a:r>
            </a:p>
            <a:p>
              <a:pPr lvl="0">
                <a:lnSpc>
                  <a:spcPct val="200000"/>
                </a:lnSpc>
                <a:defRPr/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Lá xanh xoè ô che</a:t>
              </a:r>
            </a:p>
            <a:p>
              <a:pPr lvl="0">
                <a:lnSpc>
                  <a:spcPct val="200000"/>
                </a:lnSpc>
                <a:defRPr/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 đưa hương ngào ngạt</a:t>
              </a: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marL="0" marR="0" lvl="0" indent="0" algn="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VN" sz="2000" dirty="0">
                  <a:latin typeface="UTM Avo" panose="02040603050506020204" pitchFamily="18" charset="0"/>
                  <a:ea typeface="Calibri" panose="020F0502020204030204" pitchFamily="34" charset="0"/>
                </a:rPr>
                <a:t>(Nguyễn Văn Chương)</a:t>
              </a:r>
              <a:endPara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FB1E92-CFF9-E147-B911-E623B6E48522}"/>
                </a:ext>
              </a:extLst>
            </p:cNvPr>
            <p:cNvSpPr/>
            <p:nvPr/>
          </p:nvSpPr>
          <p:spPr>
            <a:xfrm>
              <a:off x="1174678" y="1739311"/>
              <a:ext cx="1173449" cy="36389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600C9E-429F-0547-A61E-1698C59A51EA}"/>
                </a:ext>
              </a:extLst>
            </p:cNvPr>
            <p:cNvSpPr/>
            <p:nvPr/>
          </p:nvSpPr>
          <p:spPr>
            <a:xfrm>
              <a:off x="1731218" y="2329178"/>
              <a:ext cx="1173449" cy="36389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575EFEA-A3F3-C84B-B2F5-8FEE838EED2B}"/>
              </a:ext>
            </a:extLst>
          </p:cNvPr>
          <p:cNvSpPr/>
          <p:nvPr/>
        </p:nvSpPr>
        <p:spPr>
          <a:xfrm>
            <a:off x="1847735" y="1228355"/>
            <a:ext cx="1275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nghỉ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764737-0A8E-7740-B92E-A5CA1D85AC22}"/>
              </a:ext>
            </a:extLst>
          </p:cNvPr>
          <p:cNvSpPr/>
          <p:nvPr/>
        </p:nvSpPr>
        <p:spPr>
          <a:xfrm>
            <a:off x="2677006" y="1807848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ngát</a:t>
            </a:r>
          </a:p>
        </p:txBody>
      </p:sp>
    </p:spTree>
    <p:extLst>
      <p:ext uri="{BB962C8B-B14F-4D97-AF65-F5344CB8AC3E}">
        <p14:creationId xmlns:p14="http://schemas.microsoft.com/office/powerpoint/2010/main" val="23946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F940E-EC3B-C04B-BF84-A079CC797EAB}"/>
              </a:ext>
            </a:extLst>
          </p:cNvPr>
          <p:cNvSpPr txBox="1"/>
          <p:nvPr/>
        </p:nvSpPr>
        <p:spPr>
          <a:xfrm>
            <a:off x="922978" y="445748"/>
            <a:ext cx="531156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E4CC9-2E21-4D4E-BF68-176C6694A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1" y="507635"/>
            <a:ext cx="353714" cy="353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5991B2-32D7-2D4C-B927-082A670A87A4}"/>
              </a:ext>
            </a:extLst>
          </p:cNvPr>
          <p:cNvSpPr txBox="1"/>
          <p:nvPr/>
        </p:nvSpPr>
        <p:spPr>
          <a:xfrm>
            <a:off x="765178" y="961542"/>
            <a:ext cx="480166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a) </a:t>
            </a:r>
            <a:r>
              <a:rPr lang="vi-VN" sz="1800" dirty="0">
                <a:latin typeface="UTM Avo" panose="02040603050506020204" pitchFamily="18" charset="0"/>
              </a:rPr>
              <a:t>Chọn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r</a:t>
            </a:r>
            <a:r>
              <a:rPr lang="vi-VN" sz="2000" dirty="0">
                <a:latin typeface="UTM Avo" panose="02040603050506020204" pitchFamily="18" charset="0"/>
              </a:rPr>
              <a:t>,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r>
              <a:rPr lang="vi-VN" sz="2000" dirty="0">
                <a:latin typeface="UTM Avo" panose="02040603050506020204" pitchFamily="18" charset="0"/>
              </a:rPr>
              <a:t> </a:t>
            </a:r>
            <a:r>
              <a:rPr lang="vi-VN" sz="1800" dirty="0">
                <a:latin typeface="UTM Avo" panose="02040603050506020204" pitchFamily="18" charset="0"/>
              </a:rPr>
              <a:t>hoặc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gi</a:t>
            </a:r>
            <a:r>
              <a:rPr lang="vi-VN" sz="1800" dirty="0">
                <a:latin typeface="UTM Avo" panose="02040603050506020204" pitchFamily="18" charset="0"/>
              </a:rPr>
              <a:t> thay cho ô vuông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3FAC21-B224-DC48-9C2F-3D971B7C3D60}"/>
              </a:ext>
            </a:extLst>
          </p:cNvPr>
          <p:cNvGrpSpPr/>
          <p:nvPr/>
        </p:nvGrpSpPr>
        <p:grpSpPr>
          <a:xfrm>
            <a:off x="1344110" y="1720042"/>
            <a:ext cx="4697874" cy="2343398"/>
            <a:chOff x="1344110" y="1720042"/>
            <a:chExt cx="4697874" cy="23433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5184D0-493B-9D40-A318-071FD9BE94D2}"/>
                </a:ext>
              </a:extLst>
            </p:cNvPr>
            <p:cNvSpPr/>
            <p:nvPr/>
          </p:nvSpPr>
          <p:spPr>
            <a:xfrm>
              <a:off x="1344110" y="1720042"/>
              <a:ext cx="4697874" cy="2343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</a:rPr>
                <a:t>Mưa               ăng trên đồng</a:t>
              </a:r>
              <a:endParaRPr lang="en-VN" sz="20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</a:rPr>
                <a:t>Uốn mềm ngọn lúa</a:t>
              </a:r>
              <a:endParaRPr lang="en-VN" sz="20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</a:rPr>
                <a:t>Hoa xoan theo               ó</a:t>
              </a:r>
              <a:endParaRPr lang="en-VN" sz="20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</a:rPr>
                <a:t>             ải tím mặt đường.</a:t>
              </a:r>
              <a:endParaRPr lang="en-VN" sz="20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</a:rPr>
                <a:t>	(Theo Nguyễn Bao)</a:t>
              </a:r>
              <a:endParaRPr lang="en-VN" sz="20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D5556E-C388-9B4C-878F-C7558BC40DCC}"/>
                </a:ext>
              </a:extLst>
            </p:cNvPr>
            <p:cNvSpPr/>
            <p:nvPr/>
          </p:nvSpPr>
          <p:spPr>
            <a:xfrm>
              <a:off x="2448477" y="1897872"/>
              <a:ext cx="717532" cy="2892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35F31D-A660-EC4F-A857-E45C695F9CB5}"/>
                </a:ext>
              </a:extLst>
            </p:cNvPr>
            <p:cNvSpPr/>
            <p:nvPr/>
          </p:nvSpPr>
          <p:spPr>
            <a:xfrm>
              <a:off x="3166009" y="2756094"/>
              <a:ext cx="881630" cy="3638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0764F5-1AB2-3F4F-A869-7A3C3A574181}"/>
                </a:ext>
              </a:extLst>
            </p:cNvPr>
            <p:cNvSpPr/>
            <p:nvPr/>
          </p:nvSpPr>
          <p:spPr>
            <a:xfrm>
              <a:off x="1448863" y="3209475"/>
              <a:ext cx="881630" cy="3638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9" name="Picture 2" descr="Lúa Vàng Hình ảnh | Định dạng hình ảnh PNG 400280211| vn.lovepik.com">
            <a:extLst>
              <a:ext uri="{FF2B5EF4-FFF2-40B4-BE49-F238E27FC236}">
                <a16:creationId xmlns:a16="http://schemas.microsoft.com/office/drawing/2014/main" id="{FE247E19-03EE-0147-869A-88D815E37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5" b="89848" l="74070" r="98256">
                        <a14:foregroundMark x1="80397" y1="75635" x2="84186" y2="69797"/>
                        <a14:foregroundMark x1="74302" y1="85025" x2="80397" y2="75635"/>
                        <a14:foregroundMark x1="84535" y1="68020" x2="84535" y2="68020"/>
                        <a14:foregroundMark x1="85698" y1="68020" x2="85698" y2="68020"/>
                        <a14:foregroundMark x1="86628" y1="68020" x2="86628" y2="68020"/>
                        <a14:foregroundMark x1="91266" y1="73149" x2="95581" y2="78173"/>
                        <a14:foregroundMark x1="86860" y1="68020" x2="87725" y2="69026"/>
                        <a14:foregroundMark x1="97674" y1="81472" x2="97674" y2="81472"/>
                        <a14:foregroundMark x1="97674" y1="81472" x2="97674" y2="63959"/>
                        <a14:foregroundMark x1="97674" y1="69289" x2="98140" y2="84772"/>
                        <a14:foregroundMark x1="98140" y1="84772" x2="98256" y2="85025"/>
                        <a14:foregroundMark x1="98256" y1="84518" x2="98256" y2="84518"/>
                        <a14:foregroundMark x1="89070" y1="48985" x2="85349" y2="47208"/>
                        <a14:foregroundMark x1="83140" y1="46701" x2="85814" y2="46954"/>
                        <a14:foregroundMark x1="90698" y1="28173" x2="96047" y2="40609"/>
                        <a14:foregroundMark x1="96047" y1="40609" x2="98023" y2="53046"/>
                        <a14:foregroundMark x1="89419" y1="25635" x2="89419" y2="25635"/>
                        <a14:foregroundMark x1="89419" y1="24873" x2="89419" y2="24873"/>
                        <a14:backgroundMark x1="80116" y1="75635" x2="80116" y2="75635"/>
                        <a14:backgroundMark x1="89651" y1="70305" x2="89651" y2="70305"/>
                        <a14:backgroundMark x1="89651" y1="70305" x2="90698" y2="73858"/>
                        <a14:backgroundMark x1="89070" y1="71574" x2="89651" y2="70812"/>
                        <a14:backgroundMark x1="89651" y1="70305" x2="87791" y2="69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45"/>
          <a:stretch/>
        </p:blipFill>
        <p:spPr bwMode="auto">
          <a:xfrm>
            <a:off x="5566841" y="-489696"/>
            <a:ext cx="1360449" cy="21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inted Transparent Large Purple Flower Clipsrt​ | Gallery Yopriceville -  High-Quality Images and Transparent PNG Free Clipart">
            <a:extLst>
              <a:ext uri="{FF2B5EF4-FFF2-40B4-BE49-F238E27FC236}">
                <a16:creationId xmlns:a16="http://schemas.microsoft.com/office/drawing/2014/main" id="{468D9E63-94C6-354F-874E-291247AEC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0916" y="3723395"/>
            <a:ext cx="2070594" cy="145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6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4E123E-802F-634C-BDB8-04C4E9E2376F}"/>
              </a:ext>
            </a:extLst>
          </p:cNvPr>
          <p:cNvSpPr txBox="1"/>
          <p:nvPr/>
        </p:nvSpPr>
        <p:spPr>
          <a:xfrm>
            <a:off x="599064" y="518441"/>
            <a:ext cx="6010080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b) </a:t>
            </a: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 tiếng trong hoặc đơn thay cho ô vuông.</a:t>
            </a:r>
            <a:r>
              <a:rPr lang="en-VN" sz="1800" dirty="0"/>
              <a:t> </a:t>
            </a:r>
            <a:endParaRPr lang="vi-VN" sz="1800" dirty="0">
              <a:latin typeface="UTM Avo" panose="0204060305050602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601F4A3-4F26-2843-A429-296FF2C55FA3}"/>
              </a:ext>
            </a:extLst>
          </p:cNvPr>
          <p:cNvGrpSpPr/>
          <p:nvPr/>
        </p:nvGrpSpPr>
        <p:grpSpPr>
          <a:xfrm>
            <a:off x="345209" y="1164453"/>
            <a:ext cx="6148189" cy="3322833"/>
            <a:chOff x="345209" y="1164453"/>
            <a:chExt cx="6148189" cy="33228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2CFFF4-6CDF-804E-84CC-5E12102AEB29}"/>
                </a:ext>
              </a:extLst>
            </p:cNvPr>
            <p:cNvSpPr/>
            <p:nvPr/>
          </p:nvSpPr>
          <p:spPr>
            <a:xfrm>
              <a:off x="345209" y="1164453"/>
              <a:ext cx="6148189" cy="3322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- Vườn cây tươi tốt nhờ công (sức/sứt)     lao động của cô bác nông dân.</a:t>
              </a:r>
            </a:p>
            <a:p>
              <a:pPr algn="just">
                <a:lnSpc>
                  <a:spcPct val="200000"/>
                </a:lnSpc>
              </a:pP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- Đầu xuân, dân làng nô (nức/nứt)    ra đồng để trồng cây.</a:t>
              </a:r>
            </a:p>
            <a:p>
              <a:pPr algn="just">
                <a:lnSpc>
                  <a:spcPct val="200000"/>
                </a:lnSpc>
              </a:pP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- Nhiều loại củ, quả được dùng để làm (mức/ mứt)     </a:t>
              </a:r>
              <a:r>
                <a:rPr lang="vi-VN" sz="1800" dirty="0">
                  <a:solidFill>
                    <a:schemeClr val="accent2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mứt  </a:t>
              </a: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Tết.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48F3750-6CE3-6D4B-B217-99E7D82E8272}"/>
                </a:ext>
              </a:extLst>
            </p:cNvPr>
            <p:cNvGrpSpPr/>
            <p:nvPr/>
          </p:nvGrpSpPr>
          <p:grpSpPr>
            <a:xfrm>
              <a:off x="4177054" y="1372833"/>
              <a:ext cx="406521" cy="363894"/>
              <a:chOff x="3981271" y="1381798"/>
              <a:chExt cx="406521" cy="36389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9530AD-C991-3249-918B-57A047968928}"/>
                  </a:ext>
                </a:extLst>
              </p:cNvPr>
              <p:cNvSpPr/>
              <p:nvPr/>
            </p:nvSpPr>
            <p:spPr>
              <a:xfrm>
                <a:off x="3981271" y="1381798"/>
                <a:ext cx="406521" cy="36389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1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2118E12-C4FE-7145-AF06-8D0DC451BF25}"/>
                  </a:ext>
                </a:extLst>
              </p:cNvPr>
              <p:cNvCxnSpPr>
                <a:stCxn id="6" idx="0"/>
                <a:endCxn id="6" idx="1"/>
              </p:cNvCxnSpPr>
              <p:nvPr/>
            </p:nvCxnSpPr>
            <p:spPr>
              <a:xfrm flipH="1">
                <a:off x="3981271" y="1381798"/>
                <a:ext cx="203261" cy="1819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443BE29-D52D-544B-98DA-183FBF38CEE4}"/>
                  </a:ext>
                </a:extLst>
              </p:cNvPr>
              <p:cNvCxnSpPr/>
              <p:nvPr/>
            </p:nvCxnSpPr>
            <p:spPr>
              <a:xfrm flipH="1">
                <a:off x="4151223" y="1563745"/>
                <a:ext cx="169953" cy="1819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DBC3CDA-7840-DD4B-98A7-29FB95721E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7010" y="1387945"/>
                <a:ext cx="334167" cy="3577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70642A1-42AA-354A-825B-2AA8ED02B76F}"/>
                </a:ext>
              </a:extLst>
            </p:cNvPr>
            <p:cNvGrpSpPr/>
            <p:nvPr/>
          </p:nvGrpSpPr>
          <p:grpSpPr>
            <a:xfrm>
              <a:off x="4666009" y="2461975"/>
              <a:ext cx="339906" cy="363894"/>
              <a:chOff x="4750987" y="1350738"/>
              <a:chExt cx="339906" cy="36389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BED93EE-2C70-6B42-A390-638439785432}"/>
                  </a:ext>
                </a:extLst>
              </p:cNvPr>
              <p:cNvSpPr/>
              <p:nvPr/>
            </p:nvSpPr>
            <p:spPr>
              <a:xfrm>
                <a:off x="4750987" y="1350738"/>
                <a:ext cx="339905" cy="36389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1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6AEE41E-5E13-464C-9312-F87D597DB26F}"/>
                  </a:ext>
                </a:extLst>
              </p:cNvPr>
              <p:cNvCxnSpPr>
                <a:stCxn id="17" idx="0"/>
                <a:endCxn id="17" idx="1"/>
              </p:cNvCxnSpPr>
              <p:nvPr/>
            </p:nvCxnSpPr>
            <p:spPr>
              <a:xfrm flipH="1">
                <a:off x="4750987" y="1350738"/>
                <a:ext cx="169953" cy="1819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E4ED2EC-7C60-174A-9F44-BC8E70016248}"/>
                  </a:ext>
                </a:extLst>
              </p:cNvPr>
              <p:cNvCxnSpPr/>
              <p:nvPr/>
            </p:nvCxnSpPr>
            <p:spPr>
              <a:xfrm flipH="1">
                <a:off x="4920939" y="1532685"/>
                <a:ext cx="169953" cy="1819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B0061FA-01DF-784C-8DE1-950A6C0A99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56726" y="1356885"/>
                <a:ext cx="334167" cy="3577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53996AA-C9BB-A944-8661-F8801A7992D4}"/>
                </a:ext>
              </a:extLst>
            </p:cNvPr>
            <p:cNvGrpSpPr/>
            <p:nvPr/>
          </p:nvGrpSpPr>
          <p:grpSpPr>
            <a:xfrm>
              <a:off x="594889" y="4042707"/>
              <a:ext cx="339906" cy="363894"/>
              <a:chOff x="4750987" y="1350738"/>
              <a:chExt cx="339906" cy="36389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95A5A9-F14B-DF4E-AD84-C31B14F84413}"/>
                  </a:ext>
                </a:extLst>
              </p:cNvPr>
              <p:cNvSpPr/>
              <p:nvPr/>
            </p:nvSpPr>
            <p:spPr>
              <a:xfrm>
                <a:off x="4750987" y="1350738"/>
                <a:ext cx="339905" cy="36389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1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2800477-3776-C046-948F-EBE0D15E29BC}"/>
                  </a:ext>
                </a:extLst>
              </p:cNvPr>
              <p:cNvCxnSpPr>
                <a:stCxn id="22" idx="0"/>
                <a:endCxn id="22" idx="1"/>
              </p:cNvCxnSpPr>
              <p:nvPr/>
            </p:nvCxnSpPr>
            <p:spPr>
              <a:xfrm flipH="1">
                <a:off x="4750987" y="1350738"/>
                <a:ext cx="169953" cy="1819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90F602F-43BE-E24D-807C-1B18E08CBA63}"/>
                  </a:ext>
                </a:extLst>
              </p:cNvPr>
              <p:cNvCxnSpPr/>
              <p:nvPr/>
            </p:nvCxnSpPr>
            <p:spPr>
              <a:xfrm flipH="1">
                <a:off x="4920939" y="1532685"/>
                <a:ext cx="169953" cy="1819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BD2D8EE-5712-1A4F-948C-0C4291DEF5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56726" y="1356885"/>
                <a:ext cx="334167" cy="3577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835C70B7-6DB3-CD46-BFD8-F5CFA89FC699}"/>
              </a:ext>
            </a:extLst>
          </p:cNvPr>
          <p:cNvSpPr/>
          <p:nvPr/>
        </p:nvSpPr>
        <p:spPr>
          <a:xfrm>
            <a:off x="3289335" y="1346670"/>
            <a:ext cx="493059" cy="40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CADC005-E5E7-7A44-A59F-518A7730CDD9}"/>
              </a:ext>
            </a:extLst>
          </p:cNvPr>
          <p:cNvSpPr/>
          <p:nvPr/>
        </p:nvSpPr>
        <p:spPr>
          <a:xfrm>
            <a:off x="3498252" y="2422457"/>
            <a:ext cx="596602" cy="40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7AD4B2-3B9E-274C-932B-B0F20F5B4A52}"/>
              </a:ext>
            </a:extLst>
          </p:cNvPr>
          <p:cNvSpPr/>
          <p:nvPr/>
        </p:nvSpPr>
        <p:spPr>
          <a:xfrm>
            <a:off x="5772352" y="3530810"/>
            <a:ext cx="656262" cy="40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251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1534330" y="469343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MÙA VÀNG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D2033A-B95D-044E-8D6F-2A9B3A36C44A}"/>
              </a:ext>
            </a:extLst>
          </p:cNvPr>
          <p:cNvGrpSpPr/>
          <p:nvPr/>
        </p:nvGrpSpPr>
        <p:grpSpPr>
          <a:xfrm>
            <a:off x="386192" y="578414"/>
            <a:ext cx="1631953" cy="733740"/>
            <a:chOff x="360464" y="617893"/>
            <a:chExt cx="1631953" cy="73374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E092A3-81CB-744F-BCEF-B9B8271992C6}"/>
                </a:ext>
              </a:extLst>
            </p:cNvPr>
            <p:cNvSpPr txBox="1"/>
            <p:nvPr/>
          </p:nvSpPr>
          <p:spPr>
            <a:xfrm>
              <a:off x="378770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852C75-953D-2C4B-B8AF-7B036E84DE61}"/>
                </a:ext>
              </a:extLst>
            </p:cNvPr>
            <p:cNvSpPr txBox="1"/>
            <p:nvPr/>
          </p:nvSpPr>
          <p:spPr>
            <a:xfrm>
              <a:off x="360464" y="643747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3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12229"/>
            <a:ext cx="6858000" cy="4139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1564664" y="1907108"/>
            <a:ext cx="1500545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463" b="1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lang="en-US" sz="1463" b="1" kern="1200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44" y="682344"/>
            <a:ext cx="5713156" cy="399906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9489" y="1377877"/>
            <a:ext cx="674522" cy="7951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324" y="1461410"/>
            <a:ext cx="833012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575" b="1" kern="1200" dirty="0" err="1">
                <a:solidFill>
                  <a:srgbClr val="FF0000"/>
                </a:solidFill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endParaRPr lang="en-US" sz="1575" b="1" kern="1200" dirty="0">
              <a:solidFill>
                <a:srgbClr val="FF0000"/>
              </a:solidFill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algn="ctr" defTabSz="514350">
              <a:buClrTx/>
              <a:defRPr/>
            </a:pPr>
            <a:r>
              <a:rPr lang="en-US" sz="1575" b="1" kern="1200" dirty="0" err="1">
                <a:solidFill>
                  <a:srgbClr val="FF0000"/>
                </a:solidFill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1575" b="1" kern="1200" dirty="0">
                <a:solidFill>
                  <a:srgbClr val="FF0000"/>
                </a:solidFill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b="1" kern="1200" dirty="0" err="1">
                <a:solidFill>
                  <a:srgbClr val="FF0000"/>
                </a:solidFill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Việt</a:t>
            </a:r>
            <a:endParaRPr lang="en-US" sz="1575" b="1" kern="1200" dirty="0">
              <a:solidFill>
                <a:srgbClr val="FF0000"/>
              </a:solidFill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0" y="613409"/>
            <a:ext cx="746522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393866" y="837807"/>
            <a:ext cx="467294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solidFill>
                  <a:srgbClr val="7030A0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10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2022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6802" y="1189436"/>
            <a:ext cx="205209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solidFill>
                  <a:srgbClr val="7030A0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tập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22"/>
          <p:cNvSpPr txBox="1"/>
          <p:nvPr/>
        </p:nvSpPr>
        <p:spPr>
          <a:xfrm>
            <a:off x="2144247" y="1532508"/>
            <a:ext cx="523330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Mở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rộng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vốn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về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cây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cối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. </a:t>
            </a:r>
            <a:endParaRPr lang="en-US" b="1" dirty="0">
              <a:solidFill>
                <a:srgbClr val="7030A0"/>
              </a:solidFill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87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 - Bài hát thiếu nhi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0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339579" y="196963"/>
            <a:ext cx="6178841" cy="86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 tên các loại cây lương thực, cây ăn quả mà em biết:</a:t>
            </a:r>
            <a:endParaRPr lang="en-US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1465192" y="4446252"/>
            <a:ext cx="1229245" cy="415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M: </a:t>
            </a: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cây lúa</a:t>
            </a:r>
            <a:endParaRPr lang="en-VN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43A13C-C239-5843-A242-BCF164671407}"/>
              </a:ext>
            </a:extLst>
          </p:cNvPr>
          <p:cNvSpPr txBox="1"/>
          <p:nvPr/>
        </p:nvSpPr>
        <p:spPr>
          <a:xfrm>
            <a:off x="4042620" y="4456455"/>
            <a:ext cx="1507151" cy="415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M: </a:t>
            </a: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cây hồng</a:t>
            </a:r>
            <a:endParaRPr lang="en-VN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7FCC6-ECE2-C64B-BB0A-9E628028D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97" t="1394" r="1997"/>
          <a:stretch/>
        </p:blipFill>
        <p:spPr>
          <a:xfrm>
            <a:off x="1080250" y="1066368"/>
            <a:ext cx="1999130" cy="3376142"/>
          </a:xfrm>
          <a:prstGeom prst="roundRect">
            <a:avLst>
              <a:gd name="adj" fmla="val 18386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EB815C-3A3E-1449-A1FA-3761968B5A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15" t="1917"/>
          <a:stretch/>
        </p:blipFill>
        <p:spPr>
          <a:xfrm>
            <a:off x="3782183" y="1066368"/>
            <a:ext cx="2028026" cy="3376142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5B1A6A-2D3D-B742-8D22-8CC24BAEA377}"/>
              </a:ext>
            </a:extLst>
          </p:cNvPr>
          <p:cNvSpPr txBox="1"/>
          <p:nvPr/>
        </p:nvSpPr>
        <p:spPr>
          <a:xfrm>
            <a:off x="3675529" y="1586811"/>
            <a:ext cx="2465295" cy="233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cây ngô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hoai lang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hoai tây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hoai sọ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ây sắn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EFBAD2-E878-F544-B142-C02BD3AB1FA5}"/>
              </a:ext>
            </a:extLst>
          </p:cNvPr>
          <p:cNvSpPr txBox="1"/>
          <p:nvPr/>
        </p:nvSpPr>
        <p:spPr>
          <a:xfrm>
            <a:off x="1080250" y="1586811"/>
            <a:ext cx="2465295" cy="233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cây cam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FF0000"/>
                </a:solidFill>
                <a:latin typeface="UTM Avo" panose="02040603050506020204" pitchFamily="18" charset="0"/>
              </a:rPr>
              <a:t>cây thanh long</a:t>
            </a:r>
            <a:endParaRPr lang="en-VN" sz="2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FF0000"/>
                </a:solidFill>
                <a:latin typeface="UTM Avo" panose="02040603050506020204" pitchFamily="18" charset="0"/>
              </a:rPr>
              <a:t>cây ổi</a:t>
            </a:r>
            <a:endParaRPr lang="en-VN" sz="2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nhãn</a:t>
            </a:r>
            <a:endParaRPr lang="en-VN" sz="2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ây xoài</a:t>
            </a: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4" grpId="2"/>
      <p:bldP spid="20" grpId="1"/>
      <p:bldP spid="10" grpId="0" build="p"/>
      <p:bldP spid="10" grpId="1" build="p"/>
      <p:bldP spid="3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54306997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2581</TotalTime>
  <Words>368</Words>
  <Application>Microsoft Office PowerPoint</Application>
  <PresentationFormat>Custom</PresentationFormat>
  <Paragraphs>72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Times New Roman</vt:lpstr>
      <vt:lpstr>Kalam</vt:lpstr>
      <vt:lpstr>Microsoft YaHei</vt:lpstr>
      <vt:lpstr>Calibri</vt:lpstr>
      <vt:lpstr>Microsoft YaHei</vt:lpstr>
      <vt:lpstr>等线</vt:lpstr>
      <vt:lpstr>HP001 4 hàng</vt:lpstr>
      <vt:lpstr>Arial</vt:lpstr>
      <vt:lpstr>SimSun</vt:lpstr>
      <vt:lpstr>UTM Cookies</vt:lpstr>
      <vt:lpstr>Montserrat</vt:lpstr>
      <vt:lpstr>UTM Avo</vt:lpstr>
      <vt:lpstr>HP001 4H</vt:lpstr>
      <vt:lpstr>Calibri Light</vt:lpstr>
      <vt:lpstr>Doodle Sketchbook by Slidesgo</vt:lpstr>
      <vt:lpstr>1_Doodle Sketchbook by Slidesgo</vt:lpstr>
      <vt:lpstr>1_Office Theme</vt:lpstr>
      <vt:lpstr>1_Office 主题​​</vt:lpstr>
      <vt:lpstr>2_Office Theme</vt:lpstr>
      <vt:lpstr>3_Office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218</cp:revision>
  <dcterms:modified xsi:type="dcterms:W3CDTF">2022-02-10T04:22:50Z</dcterms:modified>
</cp:coreProperties>
</file>