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4" r:id="rId4"/>
    <p:sldMasterId id="2147483724" r:id="rId5"/>
  </p:sldMasterIdLst>
  <p:notesMasterIdLst>
    <p:notesMasterId r:id="rId18"/>
  </p:notesMasterIdLst>
  <p:sldIdLst>
    <p:sldId id="256" r:id="rId6"/>
    <p:sldId id="292" r:id="rId7"/>
    <p:sldId id="264" r:id="rId8"/>
    <p:sldId id="285" r:id="rId9"/>
    <p:sldId id="289" r:id="rId10"/>
    <p:sldId id="290" r:id="rId11"/>
    <p:sldId id="291" r:id="rId12"/>
    <p:sldId id="286" r:id="rId13"/>
    <p:sldId id="287" r:id="rId14"/>
    <p:sldId id="288" r:id="rId15"/>
    <p:sldId id="294" r:id="rId16"/>
    <p:sldId id="270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  <a:srgbClr val="CC66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7" autoAdjust="0"/>
    <p:restoredTop sz="93950" autoAdjust="0"/>
  </p:normalViewPr>
  <p:slideViewPr>
    <p:cSldViewPr snapToGrid="0">
      <p:cViewPr varScale="1">
        <p:scale>
          <a:sx n="78" d="100"/>
          <a:sy n="78" d="100"/>
        </p:scale>
        <p:origin x="40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3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77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46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24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6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2" y="5626805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762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4" y="1090110"/>
            <a:ext cx="5550036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1"/>
            <a:ext cx="44427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8" y="5038642"/>
            <a:ext cx="291374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2" y="3888530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0"/>
            <a:ext cx="259944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1" y="1572170"/>
            <a:ext cx="3725449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625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7547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4" y="1090110"/>
            <a:ext cx="5550036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1" y="1522375"/>
            <a:ext cx="4518030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62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8" y="3622313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1"/>
            <a:ext cx="44427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8" y="5038642"/>
            <a:ext cx="291374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2" y="3888530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493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4" y="1090110"/>
            <a:ext cx="5550036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4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625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8625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5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1"/>
            <a:ext cx="44427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8" y="5038642"/>
            <a:ext cx="291374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2" y="3888530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88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34708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7876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16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90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4" y="1090110"/>
            <a:ext cx="5550036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1"/>
            <a:ext cx="44427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8" y="5038642"/>
            <a:ext cx="291374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2" y="3888530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0"/>
            <a:ext cx="259944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0"/>
            <a:ext cx="3725449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625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7010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4" y="1090110"/>
            <a:ext cx="5550036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8" y="3622313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1"/>
            <a:ext cx="44427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8" y="5038642"/>
            <a:ext cx="291374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2" y="3888530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1" y="1522375"/>
            <a:ext cx="4518030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62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5300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4" y="1090110"/>
            <a:ext cx="5550036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5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1"/>
            <a:ext cx="44427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8" y="5038642"/>
            <a:ext cx="291374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2" y="3888530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1" y="1503377"/>
            <a:ext cx="4728208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625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596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43930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493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4" y="1090110"/>
            <a:ext cx="5550036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1"/>
            <a:ext cx="44427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8" y="5038642"/>
            <a:ext cx="291374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2" y="3888530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0"/>
            <a:ext cx="259944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0"/>
            <a:ext cx="3725449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625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2813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4" y="1090110"/>
            <a:ext cx="5550036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8" y="3622313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1"/>
            <a:ext cx="44427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8" y="5038642"/>
            <a:ext cx="291374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2" y="3888530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1" y="1522375"/>
            <a:ext cx="4518030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62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48369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4" y="1090110"/>
            <a:ext cx="5550036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5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1"/>
            <a:ext cx="44427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8" y="5038642"/>
            <a:ext cx="291374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2" y="3888530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4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625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8625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66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6193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50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046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4" y="1090110"/>
            <a:ext cx="5550036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1"/>
            <a:ext cx="44427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8" y="5038642"/>
            <a:ext cx="291374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2" y="3888530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0"/>
            <a:ext cx="259944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0"/>
            <a:ext cx="3725449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625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121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4" y="1090110"/>
            <a:ext cx="5550036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8" y="3622313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1"/>
            <a:ext cx="44427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8" y="5038642"/>
            <a:ext cx="291374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2" y="3888530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1" y="1522375"/>
            <a:ext cx="4518030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62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9499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4" y="1090110"/>
            <a:ext cx="5550036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5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1"/>
            <a:ext cx="44427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8" y="5038642"/>
            <a:ext cx="291374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2" y="3888530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3" y="1647225"/>
            <a:ext cx="4484884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625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8625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7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4532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7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78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051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009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4" y="1090110"/>
            <a:ext cx="5550036" cy="473075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7" y="1581351"/>
            <a:ext cx="44427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8" y="5038642"/>
            <a:ext cx="291374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2"/>
            <a:ext cx="16667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2" y="3888530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0"/>
            <a:ext cx="259944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1" y="1572170"/>
            <a:ext cx="3725449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625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6641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4" y="1090110"/>
            <a:ext cx="5550036" cy="4730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8" y="3622313"/>
            <a:ext cx="1309691" cy="2486167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7" y="1581351"/>
            <a:ext cx="44427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8" y="5038642"/>
            <a:ext cx="291374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2"/>
            <a:ext cx="16667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2" y="3888530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1" y="1522375"/>
            <a:ext cx="4518030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625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9062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4" y="1090110"/>
            <a:ext cx="5550036" cy="47307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50" y="772939"/>
            <a:ext cx="1284030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5" cy="11095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7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5" cy="2020087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7" y="1581351"/>
            <a:ext cx="44427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8" y="5038642"/>
            <a:ext cx="291374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2"/>
            <a:ext cx="16667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2" y="3888530"/>
            <a:ext cx="87001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625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/>
                <a:sym typeface="Arial"/>
              </a:rPr>
              <a:t>LUYỆN TẬP</a:t>
            </a:r>
            <a:endParaRPr kumimoji="0" lang="vi-VN" sz="8625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66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051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1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9454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26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83">
              <a:buClr>
                <a:srgbClr val="000000"/>
              </a:buClr>
              <a:defRPr/>
            </a:pPr>
            <a:fld id="{C0CCC1F2-EC4C-438A-A626-EF38FEB19E62}" type="datetimeFigureOut">
              <a:rPr lang="en-US" sz="1051" kern="0" smtClean="0">
                <a:solidFill>
                  <a:srgbClr val="000000"/>
                </a:solidFill>
                <a:cs typeface="Arial"/>
                <a:sym typeface="Arial"/>
              </a:rPr>
              <a:pPr defTabSz="685783">
                <a:buClr>
                  <a:srgbClr val="000000"/>
                </a:buClr>
                <a:defRPr/>
              </a:pPr>
              <a:t>12/16/2021</a:t>
            </a:fld>
            <a:endParaRPr lang="en-US" sz="105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83">
              <a:buClr>
                <a:srgbClr val="000000"/>
              </a:buClr>
              <a:defRPr/>
            </a:pPr>
            <a:endParaRPr lang="en-US" sz="105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83">
              <a:buClr>
                <a:srgbClr val="000000"/>
              </a:buClr>
              <a:defRPr/>
            </a:pPr>
            <a:fld id="{F9B525D6-B33C-4B02-B16B-D7EC1E9A098D}" type="slidenum">
              <a:rPr lang="en-US" sz="1051" kern="0" smtClean="0">
                <a:solidFill>
                  <a:srgbClr val="000000"/>
                </a:solidFill>
                <a:cs typeface="Arial"/>
                <a:sym typeface="Arial"/>
              </a:rPr>
              <a:pPr defTabSz="685783">
                <a:buClr>
                  <a:srgbClr val="000000"/>
                </a:buClr>
                <a:defRPr/>
              </a:pPr>
              <a:t>‹#›</a:t>
            </a:fld>
            <a:endParaRPr lang="en-US" sz="1051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1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5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5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71" y="344266"/>
            <a:ext cx="947230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1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0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9" y="6059219"/>
            <a:ext cx="572350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1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4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1" y="5437767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60" y="5437767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7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3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20" y="483691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4913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83">
              <a:buClr>
                <a:srgbClr val="000000"/>
              </a:buClr>
              <a:defRPr/>
            </a:pPr>
            <a:fld id="{C0CCC1F2-EC4C-438A-A626-EF38FEB19E62}" type="datetimeFigureOut">
              <a:rPr lang="en-US" sz="1051" kern="0" smtClean="0">
                <a:solidFill>
                  <a:srgbClr val="000000"/>
                </a:solidFill>
                <a:cs typeface="Arial"/>
                <a:sym typeface="Arial"/>
              </a:rPr>
              <a:pPr defTabSz="685783">
                <a:buClr>
                  <a:srgbClr val="000000"/>
                </a:buClr>
                <a:defRPr/>
              </a:pPr>
              <a:t>12/16/2021</a:t>
            </a:fld>
            <a:endParaRPr lang="en-US" sz="105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83">
              <a:buClr>
                <a:srgbClr val="000000"/>
              </a:buClr>
              <a:defRPr/>
            </a:pPr>
            <a:endParaRPr lang="en-US" sz="105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83">
              <a:buClr>
                <a:srgbClr val="000000"/>
              </a:buClr>
              <a:defRPr/>
            </a:pPr>
            <a:fld id="{F9B525D6-B33C-4B02-B16B-D7EC1E9A098D}" type="slidenum">
              <a:rPr lang="en-US" sz="1051" kern="0" smtClean="0">
                <a:solidFill>
                  <a:srgbClr val="000000"/>
                </a:solidFill>
                <a:cs typeface="Arial"/>
                <a:sym typeface="Arial"/>
              </a:rPr>
              <a:pPr defTabSz="685783">
                <a:buClr>
                  <a:srgbClr val="000000"/>
                </a:buClr>
                <a:defRPr/>
              </a:pPr>
              <a:t>‹#›</a:t>
            </a:fld>
            <a:endParaRPr lang="en-US" sz="1051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1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5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5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71" y="344266"/>
            <a:ext cx="947230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1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0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9" y="6059219"/>
            <a:ext cx="572350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1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4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1" y="5437767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60" y="5437767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7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3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20" y="483691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064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83">
              <a:buClr>
                <a:srgbClr val="000000"/>
              </a:buClr>
              <a:defRPr/>
            </a:pPr>
            <a:fld id="{C0CCC1F2-EC4C-438A-A626-EF38FEB19E62}" type="datetimeFigureOut">
              <a:rPr lang="en-US" sz="1051" kern="0" smtClean="0">
                <a:solidFill>
                  <a:srgbClr val="000000"/>
                </a:solidFill>
                <a:cs typeface="Arial"/>
                <a:sym typeface="Arial"/>
              </a:rPr>
              <a:pPr defTabSz="685783">
                <a:buClr>
                  <a:srgbClr val="000000"/>
                </a:buClr>
                <a:defRPr/>
              </a:pPr>
              <a:t>12/16/2021</a:t>
            </a:fld>
            <a:endParaRPr lang="en-US" sz="105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83">
              <a:buClr>
                <a:srgbClr val="000000"/>
              </a:buClr>
              <a:defRPr/>
            </a:pPr>
            <a:endParaRPr lang="en-US" sz="105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83">
              <a:buClr>
                <a:srgbClr val="000000"/>
              </a:buClr>
              <a:defRPr/>
            </a:pPr>
            <a:fld id="{F9B525D6-B33C-4B02-B16B-D7EC1E9A098D}" type="slidenum">
              <a:rPr lang="en-US" sz="1051" kern="0" smtClean="0">
                <a:solidFill>
                  <a:srgbClr val="000000"/>
                </a:solidFill>
                <a:cs typeface="Arial"/>
                <a:sym typeface="Arial"/>
              </a:rPr>
              <a:pPr defTabSz="685783">
                <a:buClr>
                  <a:srgbClr val="000000"/>
                </a:buClr>
                <a:defRPr/>
              </a:pPr>
              <a:t>‹#›</a:t>
            </a:fld>
            <a:endParaRPr lang="en-US" sz="1051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1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5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5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71" y="344266"/>
            <a:ext cx="947230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1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0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9" y="6059219"/>
            <a:ext cx="572350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1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4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35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1" y="5437767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60" y="5437767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7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3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20" y="483691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148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329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9086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0323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499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0031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3072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27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42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1191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678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9065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77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9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50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5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30" y="6492876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5193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749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emf"/><Relationship Id="rId10" Type="http://schemas.openxmlformats.org/officeDocument/2006/relationships/image" Target="../media/image24.png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17639" y="2080798"/>
            <a:ext cx="6834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LUYỆN VIẾT ĐOẠN 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89721" y="3202559"/>
            <a:ext cx="3548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Tuần 15</a:t>
            </a: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3344" y="1185116"/>
            <a:ext cx="11069053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/>
              <a:t>      </a:t>
            </a: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Trong gia đình, người em yêu quý nhất là mẹ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Mẹ thường 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đưa </a:t>
            </a:r>
            <a:r>
              <a:rPr lang="vi-VN" sz="3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em đi vườn Bách thú, đi chơi, mua quần áo, đi tập xe và đi xem phim. Em còn nhớ những lúc em bị ốm, mẹ luôn chăm sóc 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rất </a:t>
            </a:r>
            <a:r>
              <a:rPr lang="vi-VN" sz="3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dịu dàng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Với em, </a:t>
            </a: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mẹ là một người vô cùng tuyệt vời mà em luôn kính trọng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Em </a:t>
            </a:r>
            <a:r>
              <a:rPr lang="vi-VN" sz="3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rất biết ơn những gì mẹ đã dành cho em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000" b="1" dirty="0">
              <a:solidFill>
                <a:srgbClr val="002060"/>
              </a:solidFill>
              <a:latin typeface="HP001 4 hàng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7937" y="892728"/>
            <a:ext cx="2179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7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AAFD51-D451-4187-8E11-05F3F6891C82}"/>
              </a:ext>
            </a:extLst>
          </p:cNvPr>
          <p:cNvCxnSpPr>
            <a:cxnSpLocks/>
          </p:cNvCxnSpPr>
          <p:nvPr/>
        </p:nvCxnSpPr>
        <p:spPr>
          <a:xfrm flipV="1">
            <a:off x="1979376" y="808299"/>
            <a:ext cx="1548401" cy="86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9D3B12-1500-4A3C-B801-6D911FF863BB}"/>
              </a:ext>
            </a:extLst>
          </p:cNvPr>
          <p:cNvCxnSpPr>
            <a:cxnSpLocks/>
          </p:cNvCxnSpPr>
          <p:nvPr/>
        </p:nvCxnSpPr>
        <p:spPr>
          <a:xfrm>
            <a:off x="3642235" y="825828"/>
            <a:ext cx="7551001" cy="132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47D518-AB28-4C08-A8CB-AE9CD16EE595}"/>
              </a:ext>
            </a:extLst>
          </p:cNvPr>
          <p:cNvGrpSpPr/>
          <p:nvPr/>
        </p:nvGrpSpPr>
        <p:grpSpPr>
          <a:xfrm>
            <a:off x="391884" y="315291"/>
            <a:ext cx="11527481" cy="701425"/>
            <a:chOff x="238537" y="97961"/>
            <a:chExt cx="10842330" cy="7014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205D27-617A-4373-9B23-1763FDE1FEE7}"/>
                </a:ext>
              </a:extLst>
            </p:cNvPr>
            <p:cNvSpPr txBox="1"/>
            <p:nvPr/>
          </p:nvSpPr>
          <p:spPr>
            <a:xfrm>
              <a:off x="787177" y="97961"/>
              <a:ext cx="1029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3 – 4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câu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thể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hiện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tình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cảm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của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em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đối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với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người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2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607701C-AB34-48A5-9314-2E4AE01BAADE}"/>
                </a:ext>
              </a:extLst>
            </p:cNvPr>
            <p:cNvSpPr/>
            <p:nvPr/>
          </p:nvSpPr>
          <p:spPr>
            <a:xfrm>
              <a:off x="238537" y="250746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668747" y="1178255"/>
            <a:ext cx="3892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THAM KHẢO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" y="2102213"/>
            <a:ext cx="5535385" cy="3626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865" y="2102213"/>
            <a:ext cx="5759509" cy="362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2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1DC0628-0B70-486E-B68D-FADCE7A5FF6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" r="18858"/>
          <a:stretch/>
        </p:blipFill>
        <p:spPr bwMode="auto">
          <a:xfrm>
            <a:off x="2995436" y="589145"/>
            <a:ext cx="6842035" cy="5277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1988E3-3097-4213-9FF9-5791A0A88502}"/>
              </a:ext>
            </a:extLst>
          </p:cNvPr>
          <p:cNvSpPr txBox="1"/>
          <p:nvPr/>
        </p:nvSpPr>
        <p:spPr>
          <a:xfrm>
            <a:off x="2025943" y="827315"/>
            <a:ext cx="7361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2939" defTabSz="514324">
              <a:spcBef>
                <a:spcPts val="600"/>
              </a:spcBef>
              <a:defRPr/>
            </a:pPr>
            <a:r>
              <a:rPr lang="fr-FR" sz="2400" b="1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    </a:t>
            </a:r>
            <a:r>
              <a:rPr lang="fr-FR" sz="2400" b="1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fr-FR" sz="2400" b="1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fr-FR" sz="2400" b="1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sáu</a:t>
            </a:r>
            <a:r>
              <a:rPr lang="fr-FR" sz="2400" b="1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fr-FR" sz="2400" b="1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fr-FR" sz="2400" b="1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fr-FR" sz="2400" b="1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17 </a:t>
            </a:r>
            <a:r>
              <a:rPr lang="fr-FR" sz="2400" b="1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fr-FR" sz="2400" b="1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12 </a:t>
            </a:r>
            <a:r>
              <a:rPr lang="fr-FR" sz="2400" b="1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fr-FR" sz="2400" b="1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2021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1988E3-3097-4213-9FF9-5791A0A88502}"/>
              </a:ext>
            </a:extLst>
          </p:cNvPr>
          <p:cNvSpPr txBox="1"/>
          <p:nvPr/>
        </p:nvSpPr>
        <p:spPr>
          <a:xfrm>
            <a:off x="3582558" y="1279052"/>
            <a:ext cx="6815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2939" defTabSz="514324">
              <a:spcBef>
                <a:spcPts val="600"/>
              </a:spcBef>
              <a:defRPr/>
            </a:pPr>
            <a:r>
              <a:rPr lang="fr-FR" sz="2400" b="1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    </a:t>
            </a:r>
            <a:r>
              <a:rPr lang="fr-FR" sz="2400" b="1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Luyện</a:t>
            </a:r>
            <a:r>
              <a:rPr lang="fr-FR" sz="2400" b="1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fr-FR" sz="2400" b="1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viết</a:t>
            </a:r>
            <a:r>
              <a:rPr lang="fr-FR" sz="2400" b="1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fr-FR" sz="2400" b="1" dirty="0" err="1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đoạn</a:t>
            </a:r>
            <a:endParaRPr lang="fr-FR" sz="2400" b="1" dirty="0">
              <a:solidFill>
                <a:srgbClr val="7030A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61645" y="2102016"/>
            <a:ext cx="899363" cy="1423979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1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1226" y="2289419"/>
            <a:ext cx="1140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2400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Arial"/>
              </a:rPr>
              <a:t>Vở</a:t>
            </a:r>
            <a:endParaRPr lang="en-US" sz="24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  <a:sym typeface="Arial"/>
            </a:endParaRPr>
          </a:p>
          <a:p>
            <a:pPr algn="ctr" defTabSz="685783">
              <a:defRPr/>
            </a:pPr>
            <a:r>
              <a:rPr lang="en-US" sz="2400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400" b="1" dirty="0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HP001 4H" panose="020B0603050302020204" pitchFamily="34" charset="0"/>
                <a:cs typeface="Times New Roman" panose="02020603050405020304" pitchFamily="18" charset="0"/>
                <a:sym typeface="Arial"/>
              </a:rPr>
              <a:t>Việt</a:t>
            </a:r>
            <a:endParaRPr lang="en-US" sz="2400" b="1" dirty="0">
              <a:solidFill>
                <a:srgbClr val="FF0000"/>
              </a:solidFill>
              <a:latin typeface="HP001 4H" panose="020B06030503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图片 40964" descr="1-4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19" y="538333"/>
            <a:ext cx="995363" cy="9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136748" y="1730787"/>
            <a:ext cx="7057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Viết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đoạn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văn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tình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cảm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người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thân</a:t>
            </a:r>
            <a:endParaRPr lang="en-US" sz="2400" b="1" dirty="0">
              <a:solidFill>
                <a:srgbClr val="7030A0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5133" y="2190706"/>
            <a:ext cx="2820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2: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30736" y="2658752"/>
            <a:ext cx="2820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052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222700" y="142973"/>
            <a:ext cx="4873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Yêu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cầu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cần</a:t>
            </a:r>
            <a:r>
              <a:rPr lang="en-US" altLang="zh-CN" sz="5400" dirty="0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đạt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138490"/>
            <a:ext cx="10187293" cy="1589843"/>
            <a:chOff x="774356" y="888444"/>
            <a:chExt cx="10187293" cy="1589843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văn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ngắn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về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tình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cảm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mình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với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người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thân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879390" y="2980566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trân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trọng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tình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cảm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gia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đình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3428959" y="4306457"/>
            <a:ext cx="6919554" cy="1571388"/>
            <a:chOff x="778314" y="3315253"/>
            <a:chExt cx="10210371" cy="1571388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hành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động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đơn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giản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thể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hiện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tình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cảm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với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bố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2800" b="1" dirty="0" smtClean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83074" y="192466"/>
            <a:ext cx="10777433" cy="584775"/>
            <a:chOff x="238537" y="232458"/>
            <a:chExt cx="10777433" cy="584775"/>
          </a:xfrm>
        </p:grpSpPr>
        <p:sp>
          <p:nvSpPr>
            <p:cNvPr id="5" name="TextBox 4"/>
            <p:cNvSpPr txBox="1"/>
            <p:nvPr/>
          </p:nvSpPr>
          <p:spPr>
            <a:xfrm>
              <a:off x="722280" y="232458"/>
              <a:ext cx="1029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Đọc đoạn văn và trả lời câu hỏi.</a:t>
              </a:r>
              <a:endParaRPr lang="vi-VN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755512" y="4070496"/>
            <a:ext cx="8429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Trong đoạn văn trên, bạn nhỏ kể về ai?</a:t>
            </a:r>
            <a:endParaRPr lang="en-US" sz="32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779162" y="4655666"/>
            <a:ext cx="11181346" cy="1219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Những câu nào thể hiện rõ tình cảm của bạn nhỏ đối với người đó? </a:t>
            </a:r>
            <a:endParaRPr lang="en-US" sz="32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835722" y="5796759"/>
            <a:ext cx="8621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Vì sao người đó được bạn nhỏ yêu quý?</a:t>
            </a:r>
            <a:endParaRPr lang="en-US" sz="32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28" y="878933"/>
            <a:ext cx="11229475" cy="31425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755512" y="840046"/>
            <a:ext cx="10908631" cy="3226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Trong nhà, mẹ là người luôn ở bên tôi. Mỗi khi tôi ốm hay mệt, mẹ thức thâu đêm chăm sóc tôi. Mỗi khi gặp bài khó, mẹ là người động viên , giúp đỡ tôi. Được ai khen, tôi nghĩ ngay đến mẹ. Tôi biết mẹ sẽ rất vui khi tôi làm được  việc tốt. Tôi rất yêu mẹ tôi. </a:t>
            </a:r>
            <a:endParaRPr lang="en-US" sz="3200" b="1" dirty="0">
              <a:solidFill>
                <a:srgbClr val="CC66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93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891455" y="4403179"/>
            <a:ext cx="8621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Trong đoạn văn trên, bạn nhỏ kể về ai?</a:t>
            </a:r>
            <a:endParaRPr lang="en-US" sz="32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28" y="513347"/>
            <a:ext cx="11229475" cy="3604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755512" y="374828"/>
            <a:ext cx="10908631" cy="378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32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nhà, mẹ là người luôn ở bên tôi. Mỗi khi tôi ốm hay mệt, mẹ thức thâu đêm chăm sóc tôi. Mỗi khi gặp bài khó, mẹ là người động viên , giúp đỡ tôi. Được ai khen, tôi nghĩ ngay đến mẹ. Tôi biết mẹ sẽ rất vui khi tôi làm được  việc tốt. Tôi rất yêu mẹ tôi. </a:t>
            </a:r>
            <a:endParaRPr lang="en-US" sz="3200" b="1" dirty="0">
              <a:solidFill>
                <a:srgbClr val="CC66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019791" y="5016979"/>
            <a:ext cx="8268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đoạn văn trên, bạn nhỏ kể về </a:t>
            </a:r>
            <a:r>
              <a:rPr lang="en-US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mẹ.</a:t>
            </a:r>
            <a:endParaRPr lang="en-US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59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9139" y="4571824"/>
            <a:ext cx="1240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Những câu nào thể hiện rõ tình cảm của bạn nhỏ đối với người đó? </a:t>
            </a:r>
            <a:endParaRPr lang="en-US" sz="28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28" y="975185"/>
            <a:ext cx="11229475" cy="31425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755512" y="1112760"/>
            <a:ext cx="109086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Trong nhà, mẹ là người luôn ở bên tôi. Mỗi khi tôi ốm hay mệt, mẹ thức thâu đêm chăm sóc tôi. Mỗi khi gặp bài khó, mẹ là người động viên , giúp đỡ tôi. Được ai khen, tôi nghĩ ngay đến mẹ. Tôi biết mẹ sẽ rất vui khi tôi làm được  việc tốt. Tôi rất yêu mẹ tôi. </a:t>
            </a:r>
            <a:endParaRPr lang="en-US" sz="3200" b="1" dirty="0">
              <a:solidFill>
                <a:srgbClr val="CC66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528969" y="5156598"/>
            <a:ext cx="1240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câu thể hiện rõ tình cảm của bạn nhỏ đối với mẹ là:</a:t>
            </a:r>
            <a:endParaRPr lang="en-US" sz="28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0428901" y="2530399"/>
            <a:ext cx="1025162" cy="1604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13567" y="3031958"/>
            <a:ext cx="561557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03447" y="3587095"/>
            <a:ext cx="308657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52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83074" y="192466"/>
            <a:ext cx="10777433" cy="584775"/>
            <a:chOff x="238537" y="232458"/>
            <a:chExt cx="10777433" cy="584775"/>
          </a:xfrm>
        </p:grpSpPr>
        <p:sp>
          <p:nvSpPr>
            <p:cNvPr id="5" name="TextBox 4"/>
            <p:cNvSpPr txBox="1"/>
            <p:nvPr/>
          </p:nvSpPr>
          <p:spPr>
            <a:xfrm>
              <a:off x="722280" y="232458"/>
              <a:ext cx="1029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Đọc đoạn văn và trả lời câu hỏi.</a:t>
              </a:r>
              <a:endParaRPr lang="vi-VN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545427" y="4316673"/>
            <a:ext cx="8502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Vì sao người đó được bạn nhỏ yêu quý?</a:t>
            </a:r>
            <a:endParaRPr lang="en-US" sz="32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28" y="975185"/>
            <a:ext cx="11229475" cy="31425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755512" y="1112760"/>
            <a:ext cx="10908631" cy="2992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Trong nhà, mẹ là người luôn ở bên tôi. Mỗi khi tôi ốm hay mệt, mẹ thức thâu đêm chăm sóc tôi. Mỗi khi gặp bài khó, mẹ là người động viên , giúp đỡ tôi. Được ai khen, tôi nghĩ ngay đến mẹ. Tôi biết mẹ sẽ rất vui khi tôi làm được  việc tốt. Tôi rất yêu mẹ tôi. </a:t>
            </a:r>
            <a:endParaRPr lang="en-US" sz="3200" b="1" dirty="0">
              <a:solidFill>
                <a:srgbClr val="CC66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905058" y="4930981"/>
            <a:ext cx="11167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được bạn nhỏ yêu quý vì bạn nhỏ nhận ra tình cảm của mẹ dành cho mình.</a:t>
            </a:r>
            <a:endParaRPr lang="en-US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93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83074" y="545390"/>
            <a:ext cx="10777433" cy="584775"/>
            <a:chOff x="238537" y="232458"/>
            <a:chExt cx="10777433" cy="584775"/>
          </a:xfrm>
        </p:grpSpPr>
        <p:sp>
          <p:nvSpPr>
            <p:cNvPr id="5" name="TextBox 4"/>
            <p:cNvSpPr txBox="1"/>
            <p:nvPr/>
          </p:nvSpPr>
          <p:spPr>
            <a:xfrm>
              <a:off x="722280" y="232458"/>
              <a:ext cx="1029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smtClean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Viết 3 - 4 câu thể hiện tình cảm của em</a:t>
              </a:r>
              <a:endParaRPr lang="vi-VN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979" y="1620246"/>
            <a:ext cx="8055676" cy="2433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2366913" y="2052054"/>
            <a:ext cx="8108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muốn kể về ai trong gia đình?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</a:t>
            </a:r>
            <a:r>
              <a:rPr lang="en-US" sz="32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tình cảm thế nào với người đó</a:t>
            </a:r>
            <a:r>
              <a:rPr lang="en-US" sz="3200" b="1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51" y="3489991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2774" y="3592558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9694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912" y="1230809"/>
            <a:ext cx="11069053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         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Trong </a:t>
            </a:r>
            <a:r>
              <a:rPr lang="vi-VN" sz="3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gia đình, người em yêu quý nhất là bố. Bố em năm nay bốn mươi tuổi. 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Công </a:t>
            </a:r>
            <a:r>
              <a:rPr lang="vi-VN" sz="3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việc hàng ngày của bố rất bận 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rộn</a:t>
            </a: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n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hưng </a:t>
            </a:r>
            <a:r>
              <a:rPr lang="vi-VN" sz="3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bố vẫn dành thời gian đưa dạy </a:t>
            </a: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em </a:t>
            </a:r>
            <a:r>
              <a:rPr lang="vi-VN" sz="3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học 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bài.</a:t>
            </a: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Cuối tuần, bố thường đưa em đi chơi, đi siêu thị. 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Với em, bố là người bố tuyệt </a:t>
            </a: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vời </a:t>
            </a:r>
            <a:r>
              <a:rPr lang="vi-VN" sz="3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nhất trên thế giới</a:t>
            </a:r>
            <a:r>
              <a:rPr lang="vi-VN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Em rất yêu quý bố và mong rằng bố có thật nhiều sức khỏe để có thể đưa em đi chơi nhiều hơn.</a:t>
            </a:r>
            <a:endParaRPr lang="en-US" sz="3000" b="1" dirty="0">
              <a:solidFill>
                <a:srgbClr val="002060"/>
              </a:solidFill>
              <a:latin typeface="HP001 4 hàng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8377" y="930729"/>
            <a:ext cx="2179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82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4&quot;/&gt;&lt;/object&gt;&lt;object type=&quot;3&quot; unique_id=&quot;10005&quot;&gt;&lt;property id=&quot;20148&quot; value=&quot;5&quot;/&gt;&lt;property id=&quot;20300&quot; value=&quot;Slide 3&quot;/&gt;&lt;property id=&quot;20307&quot; value=&quot;285&quot;/&gt;&lt;/object&gt;&lt;object type=&quot;3&quot; unique_id=&quot;10006&quot;&gt;&lt;property id=&quot;20148&quot; value=&quot;5&quot;/&gt;&lt;property id=&quot;20300&quot; value=&quot;Slide 4&quot;/&gt;&lt;property id=&quot;20307&quot; value=&quot;289&quot;/&gt;&lt;/object&gt;&lt;object type=&quot;3&quot; unique_id=&quot;10007&quot;&gt;&lt;property id=&quot;20148&quot; value=&quot;5&quot;/&gt;&lt;property id=&quot;20300&quot; value=&quot;Slide 5&quot;/&gt;&lt;property id=&quot;20307&quot; value=&quot;290&quot;/&gt;&lt;/object&gt;&lt;object type=&quot;3&quot; unique_id=&quot;10008&quot;&gt;&lt;property id=&quot;20148&quot; value=&quot;5&quot;/&gt;&lt;property id=&quot;20300&quot; value=&quot;Slide 6&quot;/&gt;&lt;property id=&quot;20307&quot; value=&quot;291&quot;/&gt;&lt;/object&gt;&lt;object type=&quot;3&quot; unique_id=&quot;10009&quot;&gt;&lt;property id=&quot;20148&quot; value=&quot;5&quot;/&gt;&lt;property id=&quot;20300&quot; value=&quot;Slide 7&quot;/&gt;&lt;property id=&quot;20307&quot; value=&quot;286&quot;/&gt;&lt;/object&gt;&lt;object type=&quot;3&quot; unique_id=&quot;10010&quot;&gt;&lt;property id=&quot;20148&quot; value=&quot;5&quot;/&gt;&lt;property id=&quot;20300&quot; value=&quot;Slide 8&quot;/&gt;&lt;property id=&quot;20307&quot; value=&quot;287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270&quot;/&gt;&lt;/object&gt;&lt;/object&gt;&lt;object type=&quot;8&quot; unique_id=&quot;10024&quot;&gt;&lt;/object&gt;&lt;/object&gt;&lt;/database&gt;"/>
  <p:tag name="MMPROD_NEXTUNIQUEID" val="10009"/>
  <p:tag name="SECTOMILLISECCONVERTED" val="1"/>
  <p:tag name="INKNOELEADERBOARD" val="-174354376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781</Words>
  <Application>Microsoft Office PowerPoint</Application>
  <PresentationFormat>Widescreen</PresentationFormat>
  <Paragraphs>45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宋体</vt:lpstr>
      <vt:lpstr>Arial</vt:lpstr>
      <vt:lpstr>Arial-Rounded</vt:lpstr>
      <vt:lpstr>Calibri</vt:lpstr>
      <vt:lpstr>Calibri Light</vt:lpstr>
      <vt:lpstr>等线</vt:lpstr>
      <vt:lpstr>HP001</vt:lpstr>
      <vt:lpstr>HP001 4 hàng</vt:lpstr>
      <vt:lpstr>HP001 4H</vt:lpstr>
      <vt:lpstr>黑体</vt:lpstr>
      <vt:lpstr>Times New Roman</vt:lpstr>
      <vt:lpstr>UTM Cookies</vt:lpstr>
      <vt:lpstr>思源黑体 CN Bold</vt:lpstr>
      <vt:lpstr>Office Theme</vt:lpstr>
      <vt:lpstr>1_Office Theme</vt:lpstr>
      <vt:lpstr>2_Office Theme</vt:lpstr>
      <vt:lpstr>10_Office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217</cp:revision>
  <dcterms:created xsi:type="dcterms:W3CDTF">2021-05-29T04:05:18Z</dcterms:created>
  <dcterms:modified xsi:type="dcterms:W3CDTF">2021-12-16T16:22:28Z</dcterms:modified>
</cp:coreProperties>
</file>