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sldIdLst>
    <p:sldId id="307" r:id="rId3"/>
    <p:sldId id="317" r:id="rId4"/>
    <p:sldId id="314" r:id="rId5"/>
    <p:sldId id="311" r:id="rId6"/>
    <p:sldId id="319" r:id="rId7"/>
    <p:sldId id="308" r:id="rId8"/>
    <p:sldId id="309" r:id="rId9"/>
    <p:sldId id="310" r:id="rId10"/>
    <p:sldId id="313" r:id="rId11"/>
    <p:sldId id="312" r:id="rId12"/>
    <p:sldId id="321" r:id="rId13"/>
    <p:sldId id="31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99FF"/>
    <a:srgbClr val="F29A5B"/>
    <a:srgbClr val="F7E3AD"/>
    <a:srgbClr val="865B3E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2" autoAdjust="0"/>
    <p:restoredTop sz="94414" autoAdjust="0"/>
  </p:normalViewPr>
  <p:slideViewPr>
    <p:cSldViewPr snapToGrid="0" showGuides="1">
      <p:cViewPr varScale="1">
        <p:scale>
          <a:sx n="65" d="100"/>
          <a:sy n="65" d="100"/>
        </p:scale>
        <p:origin x="1072" y="5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4EDA-9660-44AF-9F87-4DC7AF34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EBB3-4931-42D6-9EA9-84100DA06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EFD4-12F4-4692-9179-9827FBA9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6229-FB2A-4133-AB36-78CFB15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CBA6-5E16-4E5E-9AA1-07B30D1D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34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2021/11/3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8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00114" y="929211"/>
            <a:ext cx="3735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err="1" smtClean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altLang="zh-CN" sz="6000" b="1" dirty="0" smtClean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16: </a:t>
            </a:r>
            <a:r>
              <a:rPr lang="en-US" altLang="zh-CN" sz="6000" b="1" dirty="0" err="1" smtClean="0">
                <a:solidFill>
                  <a:srgbClr val="00B05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Lít</a:t>
            </a:r>
            <a:endParaRPr lang="zh-CN" altLang="en-US" sz="6000" b="1" dirty="0">
              <a:solidFill>
                <a:srgbClr val="00B05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11"/>
          <p:cNvSpPr txBox="1"/>
          <p:nvPr/>
        </p:nvSpPr>
        <p:spPr>
          <a:xfrm>
            <a:off x="6511464" y="2258147"/>
            <a:ext cx="1884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46591" r="31337" b="13637"/>
          <a:stretch/>
        </p:blipFill>
        <p:spPr bwMode="auto">
          <a:xfrm>
            <a:off x="4249363" y="1541633"/>
            <a:ext cx="3391594" cy="20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345910" y="-500272"/>
            <a:ext cx="12247418" cy="2241937"/>
            <a:chOff x="124850" y="-343433"/>
            <a:chExt cx="11887506" cy="2515062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454060" y="366304"/>
              <a:ext cx="10558296" cy="1439053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5. Trong can có 15</a:t>
              </a:r>
              <a:r>
                <a:rPr lang="en-US" sz="2800" b="1" i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nước mắm. Mẹ đã rót 7</a:t>
              </a:r>
              <a:r>
                <a:rPr lang="en-US" sz="2800" b="1" i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l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nước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mắm</a:t>
              </a:r>
              <a:r>
                <a:rPr lang="en-US" sz="28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vào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       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chai. Hỏi trong can còn lại bao nhiêu lít nước mắm ?</a:t>
              </a:r>
              <a:endPara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50" y="-343433"/>
              <a:ext cx="1909679" cy="25150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32241" y="3518536"/>
            <a:ext cx="5146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: 15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rót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:   7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: ...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nước mắm?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349" y="3698789"/>
            <a:ext cx="74516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Trong can còn lại số lít nước mắm là: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15 – 7 = 8 (</a:t>
            </a:r>
            <a:r>
              <a:rPr lang="en-US" sz="2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số: 8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nước mắm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55495" y="763577"/>
            <a:ext cx="2926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23069" y="735001"/>
            <a:ext cx="3291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49668" y="1186226"/>
            <a:ext cx="1097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20349" y="1186226"/>
            <a:ext cx="2194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9" y="-17485"/>
            <a:ext cx="10156721" cy="673187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62536" y="256771"/>
            <a:ext cx="625546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5:</a:t>
            </a:r>
            <a:endParaRPr lang="en-US" sz="30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63374" y="1441879"/>
            <a:ext cx="625546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  : ... l </a:t>
            </a:r>
            <a:r>
              <a:rPr lang="en-US" sz="30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mắm</a:t>
            </a:r>
            <a:r>
              <a:rPr lang="en-US" sz="30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endParaRPr lang="en-US" sz="30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7263" y="2025495"/>
            <a:ext cx="625546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Đã rót: ... l nước mắm </a:t>
            </a:r>
            <a:endParaRPr lang="en-US" sz="30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7263" y="2618631"/>
            <a:ext cx="625546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Còn lại: ... l nước mắm? </a:t>
            </a:r>
            <a:endParaRPr lang="en-US" sz="30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3756" y="3175029"/>
            <a:ext cx="625546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Bài giải</a:t>
            </a:r>
            <a:endParaRPr lang="en-US" sz="30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4756" y="3767164"/>
            <a:ext cx="795379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Trong can còn lại số lít nước mắm là:</a:t>
            </a:r>
            <a:endParaRPr lang="en-US" sz="30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7111" y="4364688"/>
            <a:ext cx="795379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... - ... = ... (l nước mắm)</a:t>
            </a:r>
            <a:endParaRPr lang="en-US" sz="30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8348" y="4938524"/>
            <a:ext cx="795379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Đáp số:... l nước mắm</a:t>
            </a:r>
            <a:endParaRPr lang="en-US" sz="30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4226" y="860840"/>
            <a:ext cx="6255466" cy="640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Tóm</a:t>
            </a:r>
            <a:r>
              <a:rPr lang="en-US" sz="30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tắt</a:t>
            </a:r>
            <a:endParaRPr lang="en-US" sz="30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Chào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tạm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biệt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các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em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8" y="70055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66114" y="385094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3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0996" y="100316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45402" y="1593030"/>
            <a:ext cx="625546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6397167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Làm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quen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phép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tính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cộng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trừ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số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đo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dung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tích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lít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(l).</a:t>
              </a:r>
              <a:endParaRPr lang="zh-CN" altLang="en-US" sz="28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604514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01</a:t>
              </a:r>
              <a:endParaRPr lang="zh-CN" altLang="en-US" sz="32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6410136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   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Vận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dụng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giải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bài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tập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bài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toán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thực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tế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liên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quan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.</a:t>
              </a:r>
              <a:endParaRPr lang="zh-CN" altLang="en-US" sz="28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02</a:t>
              </a:r>
              <a:endParaRPr lang="zh-CN" altLang="en-US" sz="2800" b="1" dirty="0">
                <a:solidFill>
                  <a:srgbClr val="0070C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17987" y="554435"/>
            <a:ext cx="313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61623" y="368467"/>
            <a:ext cx="5348463" cy="2242458"/>
            <a:chOff x="358880" y="-528402"/>
            <a:chExt cx="540825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4715568" cy="71789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Tính (theo mẫu)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92092" y="3577082"/>
            <a:ext cx="3451307" cy="2580877"/>
            <a:chOff x="1022341" y="3022877"/>
            <a:chExt cx="2577332" cy="2580877"/>
          </a:xfrm>
        </p:grpSpPr>
        <p:sp>
          <p:nvSpPr>
            <p:cNvPr id="43" name="TextBox 42"/>
            <p:cNvSpPr txBox="1"/>
            <p:nvPr/>
          </p:nvSpPr>
          <p:spPr>
            <a:xfrm>
              <a:off x="1022341" y="3022877"/>
              <a:ext cx="2214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a) 5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+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   = </a:t>
              </a:r>
              <a:endPara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6486" y="4019509"/>
              <a:ext cx="2004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+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= </a:t>
              </a:r>
              <a:endPara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6751" y="495742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+ 6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   =</a:t>
              </a:r>
              <a:endPara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72504" y="3576319"/>
            <a:ext cx="3007488" cy="2581640"/>
            <a:chOff x="5834404" y="2850664"/>
            <a:chExt cx="2680179" cy="2581640"/>
          </a:xfrm>
        </p:grpSpPr>
        <p:sp>
          <p:nvSpPr>
            <p:cNvPr id="52" name="TextBox 51"/>
            <p:cNvSpPr txBox="1"/>
            <p:nvPr/>
          </p:nvSpPr>
          <p:spPr>
            <a:xfrm>
              <a:off x="5834404" y="2850664"/>
              <a:ext cx="2680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b) 9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- 3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   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70503" y="3884195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19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- 10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 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41661" y="478597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- 2</a:t>
              </a:r>
              <a:r>
                <a:rPr lang="en-US" sz="3600" b="1" i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    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0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1576740"/>
            <a:ext cx="3204966" cy="48462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91775" y="2207909"/>
            <a:ext cx="6075925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8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14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; 12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7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4" y="-61878"/>
            <a:ext cx="2156472" cy="9653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7497" y="3546387"/>
            <a:ext cx="70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3673" y="4520509"/>
            <a:ext cx="95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5137" y="5486913"/>
            <a:ext cx="95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0486" y="3534030"/>
            <a:ext cx="95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4129" y="5450622"/>
            <a:ext cx="95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05989" y="4578951"/>
            <a:ext cx="95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2" grpId="0"/>
      <p:bldP spid="23" grpId="0"/>
      <p:bldP spid="24" grpId="0"/>
      <p:bldP spid="25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8" y="70055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46448" y="375262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3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0786" y="99938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19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55234" y="1614848"/>
            <a:ext cx="625546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2899" y="2237236"/>
            <a:ext cx="625546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1: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6237" y="2850380"/>
            <a:ext cx="6255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a.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5l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+ 4l = ...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4182" y="3454769"/>
            <a:ext cx="6255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12l + 20l = ...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4182" y="4094312"/>
            <a:ext cx="6255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7l + 6l = ...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2225" y="2854496"/>
            <a:ext cx="6255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b. 9l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- 3l = ...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7417" y="3451748"/>
            <a:ext cx="6255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19l - 10l = ...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3018" y="4088596"/>
            <a:ext cx="6255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5 hàng" pitchFamily="34" charset="0"/>
                <a:cs typeface="Times New Roman" pitchFamily="18" charset="0"/>
              </a:rPr>
              <a:t> 11l - 2l = ...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49305" r="59800" b="43820"/>
          <a:stretch/>
        </p:blipFill>
        <p:spPr bwMode="auto">
          <a:xfrm>
            <a:off x="1200027" y="1581145"/>
            <a:ext cx="2283460" cy="95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42267" r="45193" b="43983"/>
          <a:stretch/>
        </p:blipFill>
        <p:spPr bwMode="auto">
          <a:xfrm>
            <a:off x="4226932" y="1025132"/>
            <a:ext cx="2739495" cy="17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38118" r="25344" b="44156"/>
          <a:stretch/>
        </p:blipFill>
        <p:spPr bwMode="auto">
          <a:xfrm>
            <a:off x="7193021" y="705770"/>
            <a:ext cx="3674843" cy="19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9" t="68125" r="45367" b="19375"/>
          <a:stretch/>
        </p:blipFill>
        <p:spPr bwMode="auto">
          <a:xfrm>
            <a:off x="2266758" y="3853867"/>
            <a:ext cx="4325422" cy="17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9026" y="-415459"/>
            <a:ext cx="3600124" cy="2242458"/>
            <a:chOff x="358880" y="-528402"/>
            <a:chExt cx="379100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3098318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29" name="图片 3">
            <a:extLst>
              <a:ext uri="{FF2B5EF4-FFF2-40B4-BE49-F238E27FC236}">
                <a16:creationId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8" y="4733229"/>
            <a:ext cx="2117417" cy="2202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77450" y="3132212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48092" y="308258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986436" y="572345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3415" y="576203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939342" y="5698741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609834" y="3053006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5951" y="3124722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87918" y="3071954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35860" y="31254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5050" y="3146484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20413" y="309685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Line Callout 1 (Border and Accent Bar) 6"/>
          <p:cNvSpPr/>
          <p:nvPr/>
        </p:nvSpPr>
        <p:spPr>
          <a:xfrm rot="16200000">
            <a:off x="3646269" y="2365784"/>
            <a:ext cx="1428515" cy="4463307"/>
          </a:xfrm>
          <a:prstGeom prst="accentBorderCallout1">
            <a:avLst>
              <a:gd name="adj1" fmla="val 48219"/>
              <a:gd name="adj2" fmla="val -13330"/>
              <a:gd name="adj3" fmla="val 47864"/>
              <a:gd name="adj4" fmla="val -240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ne Callout 1 (Border and Accent Bar) 33"/>
          <p:cNvSpPr/>
          <p:nvPr/>
        </p:nvSpPr>
        <p:spPr>
          <a:xfrm rot="16200000">
            <a:off x="4782091" y="699060"/>
            <a:ext cx="1514902" cy="2468880"/>
          </a:xfrm>
          <a:prstGeom prst="accentBorderCallout1">
            <a:avLst>
              <a:gd name="adj1" fmla="val 48219"/>
              <a:gd name="adj2" fmla="val -13330"/>
              <a:gd name="adj3" fmla="val 48094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1 (Border and Accent Bar) 37"/>
          <p:cNvSpPr/>
          <p:nvPr/>
        </p:nvSpPr>
        <p:spPr>
          <a:xfrm rot="16200000">
            <a:off x="8216271" y="320213"/>
            <a:ext cx="1628344" cy="3017520"/>
          </a:xfrm>
          <a:prstGeom prst="accentBorderCallout1">
            <a:avLst>
              <a:gd name="adj1" fmla="val 48219"/>
              <a:gd name="adj2" fmla="val -13330"/>
              <a:gd name="adj3" fmla="val 48187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Callout 1 (Border and Accent Bar) 34"/>
          <p:cNvSpPr/>
          <p:nvPr/>
        </p:nvSpPr>
        <p:spPr>
          <a:xfrm rot="16200000">
            <a:off x="1785474" y="897366"/>
            <a:ext cx="1296379" cy="2467271"/>
          </a:xfrm>
          <a:prstGeom prst="accentBorderCallout1">
            <a:avLst>
              <a:gd name="adj1" fmla="val 48219"/>
              <a:gd name="adj2" fmla="val -13330"/>
              <a:gd name="adj3" fmla="val 47864"/>
              <a:gd name="adj4" fmla="val -240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6" t="47845" r="24057" b="23765"/>
          <a:stretch/>
        </p:blipFill>
        <p:spPr bwMode="auto">
          <a:xfrm>
            <a:off x="8051817" y="1763781"/>
            <a:ext cx="3357465" cy="29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2" t="52467" r="42198" b="24498"/>
          <a:stretch/>
        </p:blipFill>
        <p:spPr bwMode="auto">
          <a:xfrm>
            <a:off x="4050926" y="2080784"/>
            <a:ext cx="3116270" cy="25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55597" r="57749" b="25108"/>
          <a:stretch/>
        </p:blipFill>
        <p:spPr bwMode="auto">
          <a:xfrm>
            <a:off x="935257" y="2656490"/>
            <a:ext cx="2435938" cy="18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66179" y="-615491"/>
            <a:ext cx="3140154" cy="2242458"/>
            <a:chOff x="358880" y="-528402"/>
            <a:chExt cx="3175255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2482573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3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Số?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69050" y="1011436"/>
            <a:ext cx="745071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Trong can còn lại bao nhiêu lít?</a:t>
            </a:r>
            <a:endParaRPr lang="en-US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81" y="5077051"/>
            <a:ext cx="1639358" cy="170552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93617" y="4816903"/>
            <a:ext cx="1119217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40267" y="476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5135" y="47854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6845" y="4831175"/>
            <a:ext cx="914033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03543" y="478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92355" y="47992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3340" y="4845025"/>
            <a:ext cx="914033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63053" y="4795395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55605" r="64561" b="19121"/>
          <a:stretch/>
        </p:blipFill>
        <p:spPr bwMode="auto">
          <a:xfrm>
            <a:off x="2402317" y="1501867"/>
            <a:ext cx="2442020" cy="12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0" t="53340" r="4929" b="20582"/>
          <a:stretch/>
        </p:blipFill>
        <p:spPr bwMode="auto">
          <a:xfrm>
            <a:off x="6875465" y="1546652"/>
            <a:ext cx="2718507" cy="11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43966" r="37120" b="22569"/>
          <a:stretch/>
        </p:blipFill>
        <p:spPr bwMode="auto">
          <a:xfrm>
            <a:off x="2155557" y="2971688"/>
            <a:ext cx="2935540" cy="110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7" t="39765" r="12533" b="22093"/>
          <a:stretch/>
        </p:blipFill>
        <p:spPr bwMode="auto">
          <a:xfrm>
            <a:off x="7095284" y="2880424"/>
            <a:ext cx="2697134" cy="1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246074" y="-505885"/>
            <a:ext cx="10983914" cy="2242458"/>
            <a:chOff x="919461" y="-322637"/>
            <a:chExt cx="11106705" cy="2515060"/>
          </a:xfrm>
        </p:grpSpPr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663868" y="551364"/>
              <a:ext cx="10362298" cy="115384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4. Mỗi đồ vật đựng số lít nước bằng tổng số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ở các ca bên cạnh (như hình vẽ)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61" y="-322637"/>
              <a:ext cx="1909680" cy="2515060"/>
            </a:xfrm>
            <a:prstGeom prst="rect">
              <a:avLst/>
            </a:prstGeom>
          </p:spPr>
        </p:pic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84421"/>
              </p:ext>
            </p:extLst>
          </p:nvPr>
        </p:nvGraphicFramePr>
        <p:xfrm>
          <a:off x="2304569" y="4505497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-22313" y="4470322"/>
            <a:ext cx="1981702" cy="597184"/>
            <a:chOff x="204329" y="208174"/>
            <a:chExt cx="1981702" cy="597184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720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a)        ? 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54625" y="5253250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1521" y="5248482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88401" y="5228162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2282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08452" y="3131358"/>
            <a:ext cx="6749358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9983" y="4716326"/>
            <a:ext cx="6749358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Đồ vật nào đựng ít nước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      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39766"/>
              </p:ext>
            </p:extLst>
          </p:nvPr>
        </p:nvGraphicFramePr>
        <p:xfrm>
          <a:off x="2886479" y="1166442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59597" y="1131267"/>
            <a:ext cx="1981702" cy="597184"/>
            <a:chOff x="204329" y="208174"/>
            <a:chExt cx="1981702" cy="597184"/>
          </a:xfrm>
        </p:grpSpPr>
        <p:sp>
          <p:nvSpPr>
            <p:cNvPr id="14" name="Rounded Rectangle 13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913" y="220583"/>
              <a:ext cx="720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a)        ? 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64245" y="1928050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1141" y="1923282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8021" y="1933668"/>
            <a:ext cx="36420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982" y="3880945"/>
            <a:ext cx="694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đựng nhiều nước nhất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428" y="5455976"/>
            <a:ext cx="6682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 đựng ít nước nhất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430</Words>
  <Application>Microsoft Office PowerPoint</Application>
  <PresentationFormat>Widescreen</PresentationFormat>
  <Paragraphs>127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 Unicode MS</vt:lpstr>
      <vt:lpstr>微软雅黑</vt:lpstr>
      <vt:lpstr>宋体</vt:lpstr>
      <vt:lpstr>Arial</vt:lpstr>
      <vt:lpstr>Calibri</vt:lpstr>
      <vt:lpstr>HP001 4 hàng</vt:lpstr>
      <vt:lpstr>HP001 4H</vt:lpstr>
      <vt:lpstr>HP001 5 hàng</vt:lpstr>
      <vt:lpstr>HP001 Kieu 2 5H</vt:lpstr>
      <vt:lpstr>黑体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548</cp:revision>
  <dcterms:created xsi:type="dcterms:W3CDTF">2016-02-25T11:28:42Z</dcterms:created>
  <dcterms:modified xsi:type="dcterms:W3CDTF">2021-11-03T05:25:52Z</dcterms:modified>
</cp:coreProperties>
</file>