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6" r:id="rId2"/>
    <p:sldId id="259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6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folHlink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folHlink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folHlink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folHlink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folHlink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folHlink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folHlink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folHlink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folHlink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1FF01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4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780 w 21600"/>
                <a:gd name="T1" fmla="*/ 0 h 21231"/>
                <a:gd name="T2" fmla="*/ 4237 w 21600"/>
                <a:gd name="T3" fmla="*/ 3342 h 21231"/>
                <a:gd name="T4" fmla="*/ 0 w 21600"/>
                <a:gd name="T5" fmla="*/ 3342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1D4CB-A927-4488-A66A-0D2724DA5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99CD4-68CF-411A-A54C-F98F73F07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AB103-D859-407D-8B9C-C91646C4F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3B502-1914-43EA-9234-CC4A81A384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A9B2E-B3F5-40AB-996E-D6D72B5B29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D943E-9F6F-499B-81D1-B43CB7E88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451CE-8814-4718-9633-FA07A944B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39C49-DFDD-4B53-B68E-E5FA468DA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E2BC4-163E-432A-BC50-6474CA228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E1C05-6938-4F79-B524-8C8DD1842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9763B-F287-4060-8B1A-3587EE6DE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4099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5298 w 21600"/>
                <a:gd name="T3" fmla="*/ 4312 h 21600"/>
                <a:gd name="T4" fmla="*/ 0 w 21600"/>
                <a:gd name="T5" fmla="*/ 431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D9847426-DF45-411D-A2FC-0D401D238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audio" Target="../media/audio3.wav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762000" y="3429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MÔN DẠY: TOÁN</a:t>
            </a:r>
          </a:p>
        </p:txBody>
      </p:sp>
      <p:grpSp>
        <p:nvGrpSpPr>
          <p:cNvPr id="6147" name="Group 7"/>
          <p:cNvGrpSpPr>
            <a:grpSpLocks/>
          </p:cNvGrpSpPr>
          <p:nvPr/>
        </p:nvGrpSpPr>
        <p:grpSpPr bwMode="auto">
          <a:xfrm>
            <a:off x="2971800" y="609600"/>
            <a:ext cx="3352800" cy="152400"/>
            <a:chOff x="1728" y="480"/>
            <a:chExt cx="2112" cy="96"/>
          </a:xfrm>
        </p:grpSpPr>
        <p:sp>
          <p:nvSpPr>
            <p:cNvPr id="6150" name="Line 8"/>
            <p:cNvSpPr>
              <a:spLocks noChangeShapeType="1"/>
            </p:cNvSpPr>
            <p:nvPr/>
          </p:nvSpPr>
          <p:spPr bwMode="auto">
            <a:xfrm>
              <a:off x="1728" y="52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51" name="Line 9"/>
            <p:cNvSpPr>
              <a:spLocks noChangeShapeType="1"/>
            </p:cNvSpPr>
            <p:nvPr/>
          </p:nvSpPr>
          <p:spPr bwMode="auto">
            <a:xfrm>
              <a:off x="2880" y="52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706" name="AutoShape 10"/>
            <p:cNvSpPr>
              <a:spLocks noChangeArrowheads="1"/>
            </p:cNvSpPr>
            <p:nvPr/>
          </p:nvSpPr>
          <p:spPr bwMode="auto">
            <a:xfrm>
              <a:off x="2736" y="480"/>
              <a:ext cx="96" cy="96"/>
            </a:xfrm>
            <a:prstGeom prst="star5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</p:grp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762000" y="3810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LUYỆN TẬP CHUNG  - TIẾT 43</a:t>
            </a:r>
          </a:p>
        </p:txBody>
      </p:sp>
      <p:pic>
        <p:nvPicPr>
          <p:cNvPr id="6149" name="Picture 12" descr="butterflies_flowers_md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2362200" y="228600"/>
            <a:ext cx="464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381000" y="1752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2 ) Xếp theo thứ tự từ lớn </a:t>
            </a:r>
            <a:r>
              <a:rPr lang="vi-VN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ến bé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914400" y="31242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32,057        ;        32,705       ;       32,507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838200" y="533400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32,705</a:t>
            </a:r>
            <a:r>
              <a:rPr lang="en-US" sz="2800">
                <a:latin typeface="Arial" pitchFamily="34" charset="0"/>
              </a:rPr>
              <a:t>     &gt;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429000" y="5334000"/>
            <a:ext cx="236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32,507  &gt;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5562600" y="53340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32,057</a:t>
            </a:r>
          </a:p>
        </p:txBody>
      </p:sp>
      <p:sp>
        <p:nvSpPr>
          <p:cNvPr id="12296" name="WordArt 32"/>
          <p:cNvSpPr>
            <a:spLocks noChangeArrowheads="1" noChangeShapeType="1" noTextEdit="1"/>
          </p:cNvSpPr>
          <p:nvPr/>
        </p:nvSpPr>
        <p:spPr bwMode="auto">
          <a:xfrm>
            <a:off x="838200" y="457200"/>
            <a:ext cx="6400800" cy="7524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   TRÒ CHƠI TOÁN HỌC</a:t>
            </a:r>
            <a:endParaRPr lang="en-US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" fill="hold"/>
                                        <p:tgtEl>
                                          <p:spTgt spid="12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12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" fill="hold"/>
                                        <p:tgtEl>
                                          <p:spTgt spid="12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12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7" grpId="0" autoUpdateAnimBg="0"/>
      <p:bldP spid="12313" grpId="0" build="p" autoUpdateAnimBg="0"/>
      <p:bldP spid="12316" grpId="0" build="p" autoUpdateAnimBg="0"/>
      <p:bldP spid="12317" grpId="0" autoUpdateAnimBg="0"/>
      <p:bldP spid="1231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62200" y="228600"/>
            <a:ext cx="464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I- KIỂM TRA BÀI CŨ</a:t>
            </a: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1219200"/>
            <a:ext cx="8763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en-US" sz="2800">
                <a:latin typeface="Arial" pitchFamily="34" charset="0"/>
                <a:cs typeface="Times New Roman" pitchFamily="18" charset="0"/>
              </a:rPr>
              <a:t>Bài 6 (trang 65 )</a:t>
            </a:r>
          </a:p>
          <a:p>
            <a:pPr algn="ctr"/>
            <a:r>
              <a:rPr lang="en-US" sz="2800">
                <a:latin typeface="Arial" pitchFamily="34" charset="0"/>
                <a:cs typeface="Times New Roman" pitchFamily="18" charset="0"/>
              </a:rPr>
              <a:t>a)     cho biết: 1&lt; x &lt; 2 ;  x có thể nhận giá trị là số tự nhiên </a:t>
            </a:r>
            <a:r>
              <a:rPr lang="vi-VN" sz="2800">
                <a:latin typeface="Arial" pitchFamily="34" charset="0"/>
                <a:cs typeface="Times New Roman" pitchFamily="18" charset="0"/>
              </a:rPr>
              <a:t>đư</a:t>
            </a:r>
            <a:r>
              <a:rPr lang="en-US" sz="2800">
                <a:latin typeface="Arial" pitchFamily="34" charset="0"/>
                <a:cs typeface="Times New Roman" pitchFamily="18" charset="0"/>
              </a:rPr>
              <a:t>ợc không?</a:t>
            </a:r>
          </a:p>
          <a:p>
            <a:pPr algn="ctr"/>
            <a:r>
              <a:rPr lang="en-US" sz="2800">
                <a:latin typeface="Arial" pitchFamily="34" charset="0"/>
                <a:cs typeface="Times New Roman" pitchFamily="18" charset="0"/>
              </a:rPr>
              <a:t>x có thể nhận giá trị là số thập phân </a:t>
            </a:r>
            <a:r>
              <a:rPr lang="vi-VN" sz="2800">
                <a:latin typeface="Arial" pitchFamily="34" charset="0"/>
                <a:cs typeface="Times New Roman" pitchFamily="18" charset="0"/>
              </a:rPr>
              <a:t>đư</a:t>
            </a:r>
            <a:r>
              <a:rPr lang="en-US" sz="2800">
                <a:latin typeface="Arial" pitchFamily="34" charset="0"/>
                <a:cs typeface="Times New Roman" pitchFamily="18" charset="0"/>
              </a:rPr>
              <a:t>ợc không? (nêu ví dụ)</a:t>
            </a:r>
          </a:p>
          <a:p>
            <a:pPr algn="ctr"/>
            <a:r>
              <a:rPr lang="en-US" sz="2800">
                <a:latin typeface="Arial" pitchFamily="34" charset="0"/>
                <a:cs typeface="Times New Roman" pitchFamily="18" charset="0"/>
              </a:rPr>
              <a:t>b)   Tim 3 giá trị của y là những số thập phân, sao cho:</a:t>
            </a:r>
          </a:p>
          <a:p>
            <a:pPr algn="ctr"/>
            <a:r>
              <a:rPr lang="en-US" sz="2800">
                <a:latin typeface="Arial" pitchFamily="34" charset="0"/>
                <a:cs typeface="Times New Roman" pitchFamily="18" charset="0"/>
              </a:rPr>
              <a:t>   0,8 &lt; y &lt; 0,9</a:t>
            </a:r>
          </a:p>
          <a:p>
            <a:pPr algn="ctr"/>
            <a:endParaRPr lang="en-US" sz="2800"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  <p:bldP spid="104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362200" y="228600"/>
            <a:ext cx="464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I- KIỂM TRA BÀI CŨ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609600" y="15240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Times New Roman" pitchFamily="18" charset="0"/>
              </a:rPr>
              <a:t>Hãy nêu qui tắc số thập phân bằng nhau:</a:t>
            </a:r>
            <a:endParaRPr lang="en-US" sz="2800">
              <a:latin typeface="Arial" pitchFamily="34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762000" y="2667000"/>
            <a:ext cx="7848600" cy="3519488"/>
          </a:xfrm>
          <a:prstGeom prst="rect">
            <a:avLst/>
          </a:prstGeom>
          <a:solidFill>
            <a:schemeClr val="tx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*Qui tắc: nếu viết thêm chữ số 0 vào bên phải phần thập phân của một số thập phân thi` </a:t>
            </a:r>
            <a:r>
              <a:rPr lang="vi-VN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đư</a:t>
            </a:r>
            <a:r>
              <a:rPr lang="en-US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ợc một số thập phân bằng nó.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- Ng</a:t>
            </a:r>
            <a:r>
              <a:rPr lang="vi-VN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ư</a:t>
            </a:r>
            <a:r>
              <a:rPr lang="en-US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ợc lại : nếu bớt </a:t>
            </a:r>
            <a:r>
              <a:rPr lang="vi-VN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đ</a:t>
            </a:r>
            <a:r>
              <a:rPr lang="en-US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i chữ số 0 ở tận cùng bên phải phần thập phân thi` ta cũng </a:t>
            </a:r>
            <a:r>
              <a:rPr lang="vi-VN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đư</a:t>
            </a:r>
            <a:r>
              <a:rPr lang="en-US" sz="28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ợc một số thập phân bằng nó. 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1889125" y="1144588"/>
            <a:ext cx="4130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447800" y="228600"/>
            <a:ext cx="6553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LUYỆN TẬP CHUNG</a:t>
            </a:r>
          </a:p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ĐỌC-VIẾT-SO SÁNH SỐ THẬP PHÂN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81000" y="1423988"/>
            <a:ext cx="8534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  <a:cs typeface="Times New Roman" pitchFamily="18" charset="0"/>
              </a:rPr>
              <a:t>Bài 1: Viết số thập phân gồm:  	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  <a:cs typeface="Times New Roman" pitchFamily="18" charset="0"/>
              </a:rPr>
              <a:t>a)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    Bốn </a:t>
            </a:r>
            <a:r>
              <a:rPr lang="vi-VN" sz="2000">
                <a:latin typeface="Arial" pitchFamily="34" charset="0"/>
                <a:cs typeface="Times New Roman" pitchFamily="18" charset="0"/>
              </a:rPr>
              <a:t>đơ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n vị và tám phần m</a:t>
            </a:r>
            <a:r>
              <a:rPr lang="vi-VN" sz="2000">
                <a:latin typeface="Arial" pitchFamily="34" charset="0"/>
                <a:cs typeface="Times New Roman" pitchFamily="18" charset="0"/>
              </a:rPr>
              <a:t>ư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ời:----------------------------------------------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  <a:cs typeface="Times New Roman" pitchFamily="18" charset="0"/>
              </a:rPr>
              <a:t>b)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   M</a:t>
            </a:r>
            <a:r>
              <a:rPr lang="vi-VN" sz="2000">
                <a:latin typeface="Arial" pitchFamily="34" charset="0"/>
                <a:cs typeface="Times New Roman" pitchFamily="18" charset="0"/>
              </a:rPr>
              <a:t>ư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ời chín </a:t>
            </a:r>
            <a:r>
              <a:rPr lang="vi-VN" sz="2000">
                <a:latin typeface="Arial" pitchFamily="34" charset="0"/>
                <a:cs typeface="Times New Roman" pitchFamily="18" charset="0"/>
              </a:rPr>
              <a:t>đơ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n vị , sáu phần m</a:t>
            </a:r>
            <a:r>
              <a:rPr lang="vi-VN" sz="2000">
                <a:latin typeface="Arial" pitchFamily="34" charset="0"/>
                <a:cs typeface="Times New Roman" pitchFamily="18" charset="0"/>
              </a:rPr>
              <a:t>ươ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i` và bảy phần trăm :-------------------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  <a:cs typeface="Times New Roman" pitchFamily="18" charset="0"/>
              </a:rPr>
              <a:t>c)     không </a:t>
            </a:r>
            <a:r>
              <a:rPr lang="vi-VN" sz="2000">
                <a:latin typeface="Arial" pitchFamily="34" charset="0"/>
                <a:cs typeface="Times New Roman" pitchFamily="18" charset="0"/>
              </a:rPr>
              <a:t>đơ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n vị , hai trăm linh năm phần nghi`n: ------------------------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  <a:cs typeface="Times New Roman" pitchFamily="18" charset="0"/>
              </a:rPr>
              <a:t>d)    Không </a:t>
            </a:r>
            <a:r>
              <a:rPr lang="vi-VN" sz="2000">
                <a:latin typeface="Arial" pitchFamily="34" charset="0"/>
                <a:cs typeface="Times New Roman" pitchFamily="18" charset="0"/>
              </a:rPr>
              <a:t>đơ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n vị , năm phần trăm: ---------------------------------------------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638800" y="1600200"/>
            <a:ext cx="3124200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4,8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                19,67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              0,205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0,05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762000" y="4191000"/>
            <a:ext cx="7467600" cy="210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2800">
                <a:latin typeface="Arial" pitchFamily="34" charset="0"/>
                <a:cs typeface="Times New Roman" pitchFamily="18" charset="0"/>
              </a:rPr>
              <a:t>  * Hãy nêu cách nhận biết hàng của số thập phân?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66" grpId="0" autoUpdateAnimBg="0"/>
      <p:bldP spid="1946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1028"/>
          <p:cNvSpPr txBox="1">
            <a:spLocks noChangeArrowheads="1"/>
          </p:cNvSpPr>
          <p:nvPr/>
        </p:nvSpPr>
        <p:spPr bwMode="auto">
          <a:xfrm>
            <a:off x="457200" y="1295400"/>
            <a:ext cx="6477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  <a:cs typeface="Times New Roman" pitchFamily="18" charset="0"/>
              </a:rPr>
              <a:t>* Bài 2: Viết d</a:t>
            </a:r>
            <a:r>
              <a:rPr lang="vi-VN">
                <a:latin typeface="Arial" pitchFamily="34" charset="0"/>
                <a:cs typeface="Times New Roman" pitchFamily="18" charset="0"/>
              </a:rPr>
              <a:t>ư</a:t>
            </a:r>
            <a:r>
              <a:rPr lang="en-US">
                <a:latin typeface="Arial" pitchFamily="34" charset="0"/>
                <a:cs typeface="Times New Roman" pitchFamily="18" charset="0"/>
              </a:rPr>
              <a:t>ới dạng số thập phân</a:t>
            </a:r>
          </a:p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grpSp>
        <p:nvGrpSpPr>
          <p:cNvPr id="2" name="Group 1048"/>
          <p:cNvGrpSpPr>
            <a:grpSpLocks/>
          </p:cNvGrpSpPr>
          <p:nvPr/>
        </p:nvGrpSpPr>
        <p:grpSpPr bwMode="auto">
          <a:xfrm>
            <a:off x="533400" y="2046288"/>
            <a:ext cx="7200900" cy="4811712"/>
            <a:chOff x="336" y="1289"/>
            <a:chExt cx="4536" cy="3031"/>
          </a:xfrm>
        </p:grpSpPr>
        <p:graphicFrame>
          <p:nvGraphicFramePr>
            <p:cNvPr id="1026" name="Object 1024"/>
            <p:cNvGraphicFramePr>
              <a:graphicFrameLocks noChangeAspect="1"/>
            </p:cNvGraphicFramePr>
            <p:nvPr/>
          </p:nvGraphicFramePr>
          <p:xfrm>
            <a:off x="2700" y="2757"/>
            <a:ext cx="72" cy="136"/>
          </p:xfrm>
          <a:graphic>
            <a:graphicData uri="http://schemas.openxmlformats.org/presentationml/2006/ole">
              <p:oleObj spid="_x0000_s1026" name="Equation" r:id="rId4" imgW="114151" imgH="215619" progId="Equation.3">
                <p:embed/>
              </p:oleObj>
            </a:graphicData>
          </a:graphic>
        </p:graphicFrame>
        <p:graphicFrame>
          <p:nvGraphicFramePr>
            <p:cNvPr id="1027" name="Object 1025"/>
            <p:cNvGraphicFramePr>
              <a:graphicFrameLocks noChangeAspect="1"/>
            </p:cNvGraphicFramePr>
            <p:nvPr/>
          </p:nvGraphicFramePr>
          <p:xfrm>
            <a:off x="2580" y="2701"/>
            <a:ext cx="312" cy="248"/>
          </p:xfrm>
          <a:graphic>
            <a:graphicData uri="http://schemas.openxmlformats.org/presentationml/2006/ole">
              <p:oleObj spid="_x0000_s1027" name="Equation" r:id="rId5" imgW="495085" imgH="393529" progId="Equation.3">
                <p:embed/>
              </p:oleObj>
            </a:graphicData>
          </a:graphic>
        </p:graphicFrame>
        <p:graphicFrame>
          <p:nvGraphicFramePr>
            <p:cNvPr id="1028" name="Object 1026"/>
            <p:cNvGraphicFramePr>
              <a:graphicFrameLocks noChangeAspect="1"/>
            </p:cNvGraphicFramePr>
            <p:nvPr/>
          </p:nvGraphicFramePr>
          <p:xfrm>
            <a:off x="336" y="1289"/>
            <a:ext cx="563" cy="672"/>
          </p:xfrm>
          <a:graphic>
            <a:graphicData uri="http://schemas.openxmlformats.org/presentationml/2006/ole">
              <p:oleObj spid="_x0000_s1028" name="Equation" r:id="rId6" imgW="330057" imgH="393529" progId="Equation.3">
                <p:embed/>
              </p:oleObj>
            </a:graphicData>
          </a:graphic>
        </p:graphicFrame>
        <p:graphicFrame>
          <p:nvGraphicFramePr>
            <p:cNvPr id="1029" name="Object 1027"/>
            <p:cNvGraphicFramePr>
              <a:graphicFrameLocks noChangeAspect="1"/>
            </p:cNvGraphicFramePr>
            <p:nvPr/>
          </p:nvGraphicFramePr>
          <p:xfrm>
            <a:off x="2208" y="1289"/>
            <a:ext cx="586" cy="672"/>
          </p:xfrm>
          <a:graphic>
            <a:graphicData uri="http://schemas.openxmlformats.org/presentationml/2006/ole">
              <p:oleObj spid="_x0000_s1029" name="Equation" r:id="rId7" imgW="342751" imgH="393529" progId="Equation.3">
                <p:embed/>
              </p:oleObj>
            </a:graphicData>
          </a:graphic>
        </p:graphicFrame>
        <p:graphicFrame>
          <p:nvGraphicFramePr>
            <p:cNvPr id="1030" name="Object 1028"/>
            <p:cNvGraphicFramePr>
              <a:graphicFrameLocks noChangeAspect="1"/>
            </p:cNvGraphicFramePr>
            <p:nvPr/>
          </p:nvGraphicFramePr>
          <p:xfrm>
            <a:off x="4032" y="1289"/>
            <a:ext cx="585" cy="672"/>
          </p:xfrm>
          <a:graphic>
            <a:graphicData uri="http://schemas.openxmlformats.org/presentationml/2006/ole">
              <p:oleObj spid="_x0000_s1030" name="Equation" r:id="rId8" imgW="342751" imgH="393529" progId="Equation.3">
                <p:embed/>
              </p:oleObj>
            </a:graphicData>
          </a:graphic>
        </p:graphicFrame>
        <p:graphicFrame>
          <p:nvGraphicFramePr>
            <p:cNvPr id="1031" name="Object 1029"/>
            <p:cNvGraphicFramePr>
              <a:graphicFrameLocks noChangeAspect="1"/>
            </p:cNvGraphicFramePr>
            <p:nvPr/>
          </p:nvGraphicFramePr>
          <p:xfrm>
            <a:off x="336" y="2441"/>
            <a:ext cx="696" cy="654"/>
          </p:xfrm>
          <a:graphic>
            <a:graphicData uri="http://schemas.openxmlformats.org/presentationml/2006/ole">
              <p:oleObj spid="_x0000_s1031" name="Equation" r:id="rId9" imgW="418918" imgH="393529" progId="Equation.3">
                <p:embed/>
              </p:oleObj>
            </a:graphicData>
          </a:graphic>
        </p:graphicFrame>
        <p:graphicFrame>
          <p:nvGraphicFramePr>
            <p:cNvPr id="1032" name="Object 1030"/>
            <p:cNvGraphicFramePr>
              <a:graphicFrameLocks noChangeAspect="1"/>
            </p:cNvGraphicFramePr>
            <p:nvPr/>
          </p:nvGraphicFramePr>
          <p:xfrm>
            <a:off x="2208" y="2396"/>
            <a:ext cx="720" cy="676"/>
          </p:xfrm>
          <a:graphic>
            <a:graphicData uri="http://schemas.openxmlformats.org/presentationml/2006/ole">
              <p:oleObj spid="_x0000_s1032" name="Equation" r:id="rId10" imgW="418918" imgH="393529" progId="Equation.3">
                <p:embed/>
              </p:oleObj>
            </a:graphicData>
          </a:graphic>
        </p:graphicFrame>
        <p:graphicFrame>
          <p:nvGraphicFramePr>
            <p:cNvPr id="1033" name="Object 1031"/>
            <p:cNvGraphicFramePr>
              <a:graphicFrameLocks noChangeAspect="1"/>
            </p:cNvGraphicFramePr>
            <p:nvPr/>
          </p:nvGraphicFramePr>
          <p:xfrm>
            <a:off x="4032" y="2367"/>
            <a:ext cx="720" cy="698"/>
          </p:xfrm>
          <a:graphic>
            <a:graphicData uri="http://schemas.openxmlformats.org/presentationml/2006/ole">
              <p:oleObj spid="_x0000_s1033" name="Equation" r:id="rId11" imgW="406048" imgH="393359" progId="Equation.3">
                <p:embed/>
              </p:oleObj>
            </a:graphicData>
          </a:graphic>
        </p:graphicFrame>
        <p:graphicFrame>
          <p:nvGraphicFramePr>
            <p:cNvPr id="1034" name="Object 1032"/>
            <p:cNvGraphicFramePr>
              <a:graphicFrameLocks noChangeAspect="1"/>
            </p:cNvGraphicFramePr>
            <p:nvPr/>
          </p:nvGraphicFramePr>
          <p:xfrm>
            <a:off x="336" y="3689"/>
            <a:ext cx="768" cy="626"/>
          </p:xfrm>
          <a:graphic>
            <a:graphicData uri="http://schemas.openxmlformats.org/presentationml/2006/ole">
              <p:oleObj spid="_x0000_s1034" name="Equation" r:id="rId12" imgW="482391" imgH="393529" progId="Equation.3">
                <p:embed/>
              </p:oleObj>
            </a:graphicData>
          </a:graphic>
        </p:graphicFrame>
        <p:graphicFrame>
          <p:nvGraphicFramePr>
            <p:cNvPr id="1035" name="Object 1033"/>
            <p:cNvGraphicFramePr>
              <a:graphicFrameLocks noChangeAspect="1"/>
            </p:cNvGraphicFramePr>
            <p:nvPr/>
          </p:nvGraphicFramePr>
          <p:xfrm>
            <a:off x="2160" y="3641"/>
            <a:ext cx="832" cy="679"/>
          </p:xfrm>
          <a:graphic>
            <a:graphicData uri="http://schemas.openxmlformats.org/presentationml/2006/ole">
              <p:oleObj spid="_x0000_s1035" name="Equation" r:id="rId13" imgW="482391" imgH="393529" progId="Equation.3">
                <p:embed/>
              </p:oleObj>
            </a:graphicData>
          </a:graphic>
        </p:graphicFrame>
        <p:graphicFrame>
          <p:nvGraphicFramePr>
            <p:cNvPr id="1036" name="Object 1034"/>
            <p:cNvGraphicFramePr>
              <a:graphicFrameLocks noChangeAspect="1"/>
            </p:cNvGraphicFramePr>
            <p:nvPr/>
          </p:nvGraphicFramePr>
          <p:xfrm>
            <a:off x="4032" y="3641"/>
            <a:ext cx="840" cy="668"/>
          </p:xfrm>
          <a:graphic>
            <a:graphicData uri="http://schemas.openxmlformats.org/presentationml/2006/ole">
              <p:oleObj spid="_x0000_s1036" name="Equation" r:id="rId14" imgW="495085" imgH="393529" progId="Equation.3">
                <p:embed/>
              </p:oleObj>
            </a:graphicData>
          </a:graphic>
        </p:graphicFrame>
      </p:grpSp>
      <p:sp>
        <p:nvSpPr>
          <p:cNvPr id="22545" name="Text Box 1041"/>
          <p:cNvSpPr txBox="1">
            <a:spLocks noChangeArrowheads="1"/>
          </p:cNvSpPr>
          <p:nvPr/>
        </p:nvSpPr>
        <p:spPr bwMode="auto">
          <a:xfrm>
            <a:off x="1447800" y="1600200"/>
            <a:ext cx="73914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 0,8                                 2,5                           8,9</a:t>
            </a:r>
          </a:p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   6,92                            5,05                           0,28</a:t>
            </a:r>
          </a:p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    0,009                            0,073                         2,017</a:t>
            </a:r>
          </a:p>
        </p:txBody>
      </p:sp>
      <p:sp>
        <p:nvSpPr>
          <p:cNvPr id="1040" name="Text Box 1043"/>
          <p:cNvSpPr txBox="1">
            <a:spLocks noChangeArrowheads="1"/>
          </p:cNvSpPr>
          <p:nvPr/>
        </p:nvSpPr>
        <p:spPr bwMode="auto">
          <a:xfrm>
            <a:off x="2819400" y="220663"/>
            <a:ext cx="365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1041" name="Text Box 1044"/>
          <p:cNvSpPr txBox="1">
            <a:spLocks noChangeArrowheads="1"/>
          </p:cNvSpPr>
          <p:nvPr/>
        </p:nvSpPr>
        <p:spPr bwMode="auto">
          <a:xfrm>
            <a:off x="3124200" y="144463"/>
            <a:ext cx="274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1042" name="Text Box 1046"/>
          <p:cNvSpPr txBox="1">
            <a:spLocks noChangeArrowheads="1"/>
          </p:cNvSpPr>
          <p:nvPr/>
        </p:nvSpPr>
        <p:spPr bwMode="auto">
          <a:xfrm>
            <a:off x="2590800" y="449263"/>
            <a:ext cx="365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51" name="Rectangle 1047"/>
          <p:cNvSpPr>
            <a:spLocks noChangeArrowheads="1"/>
          </p:cNvSpPr>
          <p:nvPr/>
        </p:nvSpPr>
        <p:spPr bwMode="auto">
          <a:xfrm>
            <a:off x="1447800" y="228600"/>
            <a:ext cx="6553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LUYỆN TẬP CHUNG</a:t>
            </a:r>
          </a:p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ĐỌC-VIẾT-SO SÁNH SỐ THẬP PHÂN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 autoUpdateAnimBg="0"/>
      <p:bldP spid="22545" grpId="0" build="p" autoUpdateAnimBg="0"/>
      <p:bldP spid="2255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09600" y="1600200"/>
            <a:ext cx="7315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800">
                <a:latin typeface="Arial" pitchFamily="34" charset="0"/>
                <a:cs typeface="Times New Roman" pitchFamily="18" charset="0"/>
              </a:rPr>
              <a:t>Bài 3: Ti`m 3 giá trị thích hợp của x biết:                                             			0,2 &lt; x &lt; 0,21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57200" y="3352800"/>
            <a:ext cx="8305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Times New Roman" pitchFamily="18" charset="0"/>
              </a:rPr>
              <a:t>Ta phải </a:t>
            </a:r>
            <a:r>
              <a:rPr lang="vi-VN" sz="2800">
                <a:latin typeface="Arial" pitchFamily="34" charset="0"/>
                <a:cs typeface="Times New Roman" pitchFamily="18" charset="0"/>
              </a:rPr>
              <a:t>đ</a:t>
            </a:r>
            <a:r>
              <a:rPr lang="en-US" sz="2800">
                <a:latin typeface="Arial" pitchFamily="34" charset="0"/>
                <a:cs typeface="Times New Roman" pitchFamily="18" charset="0"/>
              </a:rPr>
              <a:t>iền thêm số 0 vào bên phải phần thập phân </a:t>
            </a:r>
            <a:r>
              <a:rPr lang="vi-VN" sz="2800">
                <a:latin typeface="Arial" pitchFamily="34" charset="0"/>
                <a:cs typeface="Times New Roman" pitchFamily="18" charset="0"/>
              </a:rPr>
              <a:t>đ</a:t>
            </a:r>
            <a:r>
              <a:rPr lang="en-US" sz="2800">
                <a:latin typeface="Arial" pitchFamily="34" charset="0"/>
                <a:cs typeface="Times New Roman" pitchFamily="18" charset="0"/>
              </a:rPr>
              <a:t>ể có :                                             						0,200 &lt; x &lt; 0,210			  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pitchFamily="34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81000" y="5181600"/>
            <a:ext cx="8001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Times New Roman" pitchFamily="18" charset="0"/>
              </a:rPr>
              <a:t>Vậy  3 giá trị thích hợp của x là: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Times New Roman" pitchFamily="18" charset="0"/>
              </a:rPr>
              <a:t>          x = 0,201;  x = 0,202 ; x = 0,203;-----------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2209800" y="3810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1447800" y="228600"/>
            <a:ext cx="6553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LUYỆN TẬP CHUNG</a:t>
            </a:r>
          </a:p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ĐỌC-VIẾT-SO SÁNH SỐ THẬP PHÂN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utoUpdateAnimBg="0"/>
      <p:bldP spid="23556" grpId="0" autoUpdateAnimBg="0"/>
      <p:bldP spid="23557" grpId="0" autoUpdateAnimBg="0"/>
      <p:bldP spid="23559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2057400" y="304800"/>
            <a:ext cx="464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     LUYỆN TẬP CHUNG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143000" y="1143000"/>
            <a:ext cx="7010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Symbol" pitchFamily="18" charset="2"/>
                <a:cs typeface="Times New Roman" pitchFamily="18" charset="0"/>
              </a:rPr>
              <a:t>·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>
                <a:latin typeface="Arial" pitchFamily="34" charset="0"/>
                <a:cs typeface="Times New Roman" pitchFamily="18" charset="0"/>
              </a:rPr>
              <a:t>Bài 4: Xếp theo thứ tự từ bé </a:t>
            </a:r>
            <a:r>
              <a:rPr lang="vi-VN">
                <a:latin typeface="Arial" pitchFamily="34" charset="0"/>
                <a:cs typeface="Times New Roman" pitchFamily="18" charset="0"/>
              </a:rPr>
              <a:t>đ</a:t>
            </a:r>
            <a:r>
              <a:rPr lang="en-US">
                <a:latin typeface="Arial" pitchFamily="34" charset="0"/>
                <a:cs typeface="Times New Roman" pitchFamily="18" charset="0"/>
              </a:rPr>
              <a:t>ến lớn :                     	96,435  ;  96,453  ;  96,345  ;  96,354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600200" y="2286000"/>
            <a:ext cx="6248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 * 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Muốn so sánh hai số thập phân ta làm thế nào?</a:t>
            </a:r>
          </a:p>
          <a:p>
            <a:pPr>
              <a:spcBef>
                <a:spcPct val="50000"/>
              </a:spcBef>
            </a:pPr>
            <a:endParaRPr lang="en-US" sz="2000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8458200" cy="3108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Trả lời: Muốn so sánh hai số thập phân ta có thể làm nh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ư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 sau: 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- So sánh các phần nguyên của hai số 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đ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ó nh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ư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 so sánh hai số tự nhiên, số thập phân nào có phần nguyên lớn h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ơ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n là số lớn h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ơ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n.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- Nếu phần nguyên của hai số 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đ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ó bằng nhau thi` so sánh phần thập phân, lần l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ư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ợt từ hàng phần m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ư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ời , hàng phần trăm, hàng phần nghi`n--- 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đ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ến cùng một hàng nào 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đ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ó số thập phân nào có hàng t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ng ứng lớn h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ơ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n là số lớn h</a:t>
            </a:r>
            <a:r>
              <a:rPr lang="vi-VN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ơ</a:t>
            </a:r>
            <a:r>
              <a:rPr lang="en-US" sz="200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n.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 autoUpdateAnimBg="0"/>
      <p:bldP spid="24579" grpId="0" build="p" autoUpdateAnimBg="0"/>
      <p:bldP spid="24580" grpId="0" build="p" autoUpdateAnimBg="0"/>
      <p:bldP spid="24581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2286000" y="304800"/>
            <a:ext cx="480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     LUYỆN TẬP CHUNG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1600200" y="1066800"/>
            <a:ext cx="4495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Times New Roman" pitchFamily="18" charset="0"/>
              </a:rPr>
              <a:t>Bài số 5: </a:t>
            </a:r>
            <a:r>
              <a:rPr lang="en-US" sz="2000">
                <a:latin typeface="Arial" pitchFamily="34" charset="0"/>
                <a:cs typeface="Times New Roman" pitchFamily="18" charset="0"/>
              </a:rPr>
              <a:t>Tính nhanh</a:t>
            </a:r>
            <a:r>
              <a:rPr lang="en-US" sz="2800">
                <a:latin typeface="Arial" pitchFamily="34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Times New Roman" pitchFamily="18" charset="0"/>
              </a:rPr>
              <a:t>a) 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2209800" y="1676400"/>
          <a:ext cx="1371600" cy="946150"/>
        </p:xfrm>
        <a:graphic>
          <a:graphicData uri="http://schemas.openxmlformats.org/presentationml/2006/ole">
            <p:oleObj spid="_x0000_s2050" name="Equation" r:id="rId4" imgW="571252" imgH="393529" progId="Equation.3">
              <p:embed/>
            </p:oleObj>
          </a:graphicData>
        </a:graphic>
      </p:graphicFrame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295400" y="3048000"/>
            <a:ext cx="2362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Times New Roman" pitchFamily="18" charset="0"/>
              </a:rPr>
              <a:t>   b)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pitchFamily="34" charset="0"/>
            </a:endParaRPr>
          </a:p>
        </p:txBody>
      </p:sp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2209800" y="3048000"/>
          <a:ext cx="1371600" cy="1095375"/>
        </p:xfrm>
        <a:graphic>
          <a:graphicData uri="http://schemas.openxmlformats.org/presentationml/2006/ole">
            <p:oleObj spid="_x0000_s2051" name="Equation" r:id="rId5" imgW="571252" imgH="393529" progId="Equation.3">
              <p:embed/>
            </p:oleObj>
          </a:graphicData>
        </a:graphic>
      </p:graphicFrame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733800" y="18288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2x7=14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657600" y="33528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5x4=20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 build="p" autoUpdateAnimBg="0"/>
      <p:bldP spid="2663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Text Box 2"/>
          <p:cNvSpPr txBox="1">
            <a:spLocks noChangeArrowheads="1"/>
          </p:cNvSpPr>
          <p:nvPr/>
        </p:nvSpPr>
        <p:spPr bwMode="auto">
          <a:xfrm>
            <a:off x="2133600" y="2286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     </a:t>
            </a:r>
          </a:p>
        </p:txBody>
      </p:sp>
      <p:sp>
        <p:nvSpPr>
          <p:cNvPr id="3082" name="Text Box 3"/>
          <p:cNvSpPr txBox="1">
            <a:spLocks noChangeArrowheads="1"/>
          </p:cNvSpPr>
          <p:nvPr/>
        </p:nvSpPr>
        <p:spPr bwMode="auto">
          <a:xfrm>
            <a:off x="457200" y="1066800"/>
            <a:ext cx="7772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 </a:t>
            </a:r>
            <a:r>
              <a:rPr lang="en-US" sz="2800">
                <a:latin typeface="Arial" pitchFamily="34" charset="0"/>
                <a:cs typeface="Times New Roman" pitchFamily="18" charset="0"/>
              </a:rPr>
              <a:t>1) Đổi những phân số sau ra số thập phân :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pitchFamily="34" charset="0"/>
            </a:endParaRPr>
          </a:p>
        </p:txBody>
      </p:sp>
      <p:graphicFrame>
        <p:nvGraphicFramePr>
          <p:cNvPr id="3074" name="Object 0"/>
          <p:cNvGraphicFramePr>
            <a:graphicFrameLocks noChangeAspect="1"/>
          </p:cNvGraphicFramePr>
          <p:nvPr/>
        </p:nvGraphicFramePr>
        <p:xfrm>
          <a:off x="1066800" y="1676400"/>
          <a:ext cx="722313" cy="1066800"/>
        </p:xfrm>
        <a:graphic>
          <a:graphicData uri="http://schemas.openxmlformats.org/presentationml/2006/ole">
            <p:oleObj spid="_x0000_s3074" name="Equation" r:id="rId4" imgW="266469" imgH="393359" progId="Equation.3">
              <p:embed/>
            </p:oleObj>
          </a:graphicData>
        </a:graphic>
      </p:graphicFrame>
      <p:graphicFrame>
        <p:nvGraphicFramePr>
          <p:cNvPr id="3075" name="Object 1"/>
          <p:cNvGraphicFramePr>
            <a:graphicFrameLocks noChangeAspect="1"/>
          </p:cNvGraphicFramePr>
          <p:nvPr/>
        </p:nvGraphicFramePr>
        <p:xfrm>
          <a:off x="4502150" y="3213100"/>
          <a:ext cx="139700" cy="431800"/>
        </p:xfrm>
        <a:graphic>
          <a:graphicData uri="http://schemas.openxmlformats.org/presentationml/2006/ole">
            <p:oleObj spid="_x0000_s3075" name="Equation" r:id="rId5" imgW="139639" imgH="431613" progId="Equation.3">
              <p:embed/>
            </p:oleObj>
          </a:graphicData>
        </a:graphic>
      </p:graphicFrame>
      <p:graphicFrame>
        <p:nvGraphicFramePr>
          <p:cNvPr id="3076" name="Object 2"/>
          <p:cNvGraphicFramePr>
            <a:graphicFrameLocks noChangeAspect="1"/>
          </p:cNvGraphicFramePr>
          <p:nvPr/>
        </p:nvGraphicFramePr>
        <p:xfrm>
          <a:off x="990600" y="3124200"/>
          <a:ext cx="771525" cy="1111250"/>
        </p:xfrm>
        <a:graphic>
          <a:graphicData uri="http://schemas.openxmlformats.org/presentationml/2006/ole">
            <p:oleObj spid="_x0000_s3076" name="Equation" r:id="rId6" imgW="342751" imgH="393529" progId="Equation.3">
              <p:embed/>
            </p:oleObj>
          </a:graphicData>
        </a:graphic>
      </p:graphicFrame>
      <p:graphicFrame>
        <p:nvGraphicFramePr>
          <p:cNvPr id="3077" name="Object 3"/>
          <p:cNvGraphicFramePr>
            <a:graphicFrameLocks noChangeAspect="1"/>
          </p:cNvGraphicFramePr>
          <p:nvPr/>
        </p:nvGraphicFramePr>
        <p:xfrm>
          <a:off x="838200" y="4724400"/>
          <a:ext cx="1066800" cy="1198563"/>
        </p:xfrm>
        <a:graphic>
          <a:graphicData uri="http://schemas.openxmlformats.org/presentationml/2006/ole">
            <p:oleObj spid="_x0000_s3077" name="Equation" r:id="rId7" imgW="418918" imgH="393529" progId="Equation.3">
              <p:embed/>
            </p:oleObj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752600" y="3124200"/>
          <a:ext cx="3581400" cy="1114425"/>
        </p:xfrm>
        <a:graphic>
          <a:graphicData uri="http://schemas.openxmlformats.org/presentationml/2006/ole">
            <p:oleObj spid="_x0000_s3078" name="Equation" r:id="rId8" imgW="1155700" imgH="393700" progId="Equation.3">
              <p:embed/>
            </p:oleObj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752600" y="1676400"/>
          <a:ext cx="2590800" cy="1069975"/>
        </p:xfrm>
        <a:graphic>
          <a:graphicData uri="http://schemas.openxmlformats.org/presentationml/2006/ole">
            <p:oleObj spid="_x0000_s3079" name="Equation" r:id="rId9" imgW="952087" imgH="393529" progId="Equation.3">
              <p:embed/>
            </p:oleObj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1828800" y="4724400"/>
          <a:ext cx="3886200" cy="1204913"/>
        </p:xfrm>
        <a:graphic>
          <a:graphicData uri="http://schemas.openxmlformats.org/presentationml/2006/ole">
            <p:oleObj spid="_x0000_s3080" name="Equation" r:id="rId10" imgW="1269449" imgH="393529" progId="Equation.3">
              <p:embed/>
            </p:oleObj>
          </a:graphicData>
        </a:graphic>
      </p:graphicFrame>
      <p:sp>
        <p:nvSpPr>
          <p:cNvPr id="3083" name="WordArt 15"/>
          <p:cNvSpPr>
            <a:spLocks noChangeArrowheads="1" noChangeShapeType="1" noTextEdit="1"/>
          </p:cNvSpPr>
          <p:nvPr/>
        </p:nvSpPr>
        <p:spPr bwMode="auto">
          <a:xfrm>
            <a:off x="838200" y="304800"/>
            <a:ext cx="6400800" cy="7524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   TRÒ CHƠI TOÁN HỌC</a:t>
            </a:r>
            <a:endParaRPr lang="en-US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579</TotalTime>
  <Words>405</Words>
  <Application>Microsoft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.VnTime</vt:lpstr>
      <vt:lpstr>Arial</vt:lpstr>
      <vt:lpstr>Times New Roman</vt:lpstr>
      <vt:lpstr>Wingdings</vt:lpstr>
      <vt:lpstr>Calibri</vt:lpstr>
      <vt:lpstr>Symbol</vt:lpstr>
      <vt:lpstr>Soaring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Truong Tieu Hoc Cat Linh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Tr­êng tiÓu häc c¸t linh</dc:title>
  <dc:creator>Huan</dc:creator>
  <cp:lastModifiedBy>CSTeam</cp:lastModifiedBy>
  <cp:revision>42</cp:revision>
  <dcterms:created xsi:type="dcterms:W3CDTF">2004-10-28T13:20:25Z</dcterms:created>
  <dcterms:modified xsi:type="dcterms:W3CDTF">2016-06-30T03:35:01Z</dcterms:modified>
</cp:coreProperties>
</file>