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5"/>
  </p:notesMasterIdLst>
  <p:sldIdLst>
    <p:sldId id="256" r:id="rId2"/>
    <p:sldId id="268" r:id="rId3"/>
    <p:sldId id="257" r:id="rId4"/>
    <p:sldId id="258" r:id="rId5"/>
    <p:sldId id="270" r:id="rId6"/>
    <p:sldId id="259" r:id="rId7"/>
    <p:sldId id="261" r:id="rId8"/>
    <p:sldId id="262" r:id="rId9"/>
    <p:sldId id="263" r:id="rId10"/>
    <p:sldId id="266" r:id="rId11"/>
    <p:sldId id="267" r:id="rId12"/>
    <p:sldId id="278" r:id="rId13"/>
    <p:sldId id="276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 autoAdjust="0"/>
    <p:restoredTop sz="94673" autoAdjust="0"/>
  </p:normalViewPr>
  <p:slideViewPr>
    <p:cSldViewPr>
      <p:cViewPr varScale="1">
        <p:scale>
          <a:sx n="69" d="100"/>
          <a:sy n="69" d="100"/>
        </p:scale>
        <p:origin x="1410" y="66"/>
      </p:cViewPr>
      <p:guideLst>
        <p:guide orient="horz" pos="4272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1303D18-3233-48D7-9D8A-F5A1C9383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3380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80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7C35-7547-4CC1-9051-5524146F0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DAD08-F7E0-4F88-83B7-25623F22CF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5E0EE-861D-4408-9C02-5B0913B17E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2DBAD-72D5-4FA8-B5A5-A645726F83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61D9F-73B7-4857-99AA-331B60B4D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857124-2089-41AB-A408-CFEB25D8D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9A7DD-3EB3-485A-8D5D-4EFA33F847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D4CCB-C559-43A2-ABD3-226EDD5DF0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6CB6C-A904-4931-B745-8A636D65B4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F7D10-C05D-4981-B6CF-EF6BB91AF3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4CC9F-D89E-438B-90BF-5ABDB59396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79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82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32783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2784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2785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86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87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0BED7A7-5114-417D-BD3E-04435791F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219200"/>
            <a:ext cx="8763000" cy="719138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600" smtClean="0">
                <a:latin typeface="Arial"/>
              </a:rPr>
              <a:t>TIẾT 48: CỘNG HAI SỐ THẬP PHÂN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505200" y="2514600"/>
          <a:ext cx="2095500" cy="2582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Clip" r:id="rId3" imgW="2095500" imgH="2582863" progId="MS_ClipArt_Gallery.2">
                  <p:embed/>
                </p:oleObj>
              </mc:Choice>
              <mc:Fallback>
                <p:oleObj name="Clip" r:id="rId3" imgW="2095500" imgH="2582863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514600"/>
                        <a:ext cx="2095500" cy="2582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257425" y="739775"/>
            <a:ext cx="41211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>
                <a:solidFill>
                  <a:schemeClr val="folHlink"/>
                </a:solidFill>
                <a:latin typeface="Arial" pitchFamily="34" charset="0"/>
              </a:rPr>
              <a:t>MÔN TOÁN LỚP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4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" y="381000"/>
            <a:ext cx="9525000" cy="4267200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 smtClean="0">
                <a:latin typeface="Arial"/>
              </a:rPr>
              <a:t>Bài3:  </a:t>
            </a:r>
          </a:p>
          <a:p>
            <a:pPr eaLnBrk="1" hangingPunct="1">
              <a:defRPr/>
            </a:pPr>
            <a:r>
              <a:rPr lang="en-US" sz="6600" smtClean="0">
                <a:latin typeface="Arial"/>
              </a:rPr>
              <a:t>	Nam cân nặng 32,6kg. Tiến cân nặng h</a:t>
            </a:r>
            <a:r>
              <a:rPr lang="vi-VN" sz="6600" smtClean="0">
                <a:latin typeface="Arial"/>
              </a:rPr>
              <a:t>ơ</a:t>
            </a:r>
            <a:r>
              <a:rPr lang="en-US" sz="6600" smtClean="0">
                <a:latin typeface="Arial"/>
              </a:rPr>
              <a:t>n Nam 4,8kg. Hỏi Tiến cân nặng bao nhiêu ki-lô-gam?                  </a:t>
            </a:r>
            <a:r>
              <a:rPr lang="en-US" sz="6600" smtClean="0"/>
              <a:t>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19400" y="609600"/>
            <a:ext cx="3200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 b="0" u="sng" smtClean="0">
                <a:latin typeface="Arial"/>
              </a:rPr>
              <a:t>Bài giải: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828800"/>
            <a:ext cx="7696200" cy="3429000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 smtClean="0">
                <a:latin typeface="Arial"/>
              </a:rPr>
              <a:t>   Tiến cân nặng là:</a:t>
            </a:r>
          </a:p>
          <a:p>
            <a:pPr eaLnBrk="1" hangingPunct="1">
              <a:defRPr/>
            </a:pPr>
            <a:r>
              <a:rPr lang="en-US" sz="6600" smtClean="0">
                <a:latin typeface="Arial"/>
              </a:rPr>
              <a:t>32,6 + 4,8 = 37,4(kg)</a:t>
            </a:r>
          </a:p>
          <a:p>
            <a:pPr algn="r" eaLnBrk="1" hangingPunct="1">
              <a:defRPr/>
            </a:pPr>
            <a:r>
              <a:rPr lang="en-US" sz="6600" smtClean="0">
                <a:latin typeface="Arial"/>
              </a:rPr>
              <a:t>Đáp số: 37,4 kg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4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4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  <p:bldP spid="1844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21000" y="-304800"/>
            <a:ext cx="441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smtClean="0">
                <a:latin typeface="Arial"/>
              </a:rPr>
              <a:t>TRÒ CH</a:t>
            </a:r>
            <a:r>
              <a:rPr lang="vi-VN" sz="5400" smtClean="0">
                <a:latin typeface="Arial"/>
              </a:rPr>
              <a:t>Ơ</a:t>
            </a:r>
            <a:r>
              <a:rPr lang="en-US" sz="5400" smtClean="0">
                <a:latin typeface="Arial"/>
              </a:rPr>
              <a:t>I: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813" y="838200"/>
            <a:ext cx="9374187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smtClean="0">
                <a:latin typeface="Arial"/>
              </a:rPr>
              <a:t>Đúng </a:t>
            </a:r>
            <a:r>
              <a:rPr lang="vi-VN" sz="4400" smtClean="0">
                <a:latin typeface="Arial"/>
              </a:rPr>
              <a:t>đ</a:t>
            </a:r>
            <a:r>
              <a:rPr lang="en-US" sz="4400" smtClean="0">
                <a:latin typeface="Arial"/>
              </a:rPr>
              <a:t>iền (Đ), sai </a:t>
            </a:r>
            <a:r>
              <a:rPr lang="vi-VN" sz="4400" smtClean="0">
                <a:latin typeface="Arial"/>
              </a:rPr>
              <a:t>đ</a:t>
            </a:r>
            <a:r>
              <a:rPr lang="en-US" sz="4400" smtClean="0">
                <a:latin typeface="Arial"/>
              </a:rPr>
              <a:t>iền (S) vào ô trống:</a:t>
            </a: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2133600" y="6096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3429000" y="3581400"/>
            <a:ext cx="685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5715000" y="3505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7162800" y="3581400"/>
            <a:ext cx="609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2057400" y="3505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5791200" y="6096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3505200" y="6096000"/>
            <a:ext cx="609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7239000" y="6096000"/>
            <a:ext cx="609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12300" name="Rectangle 16"/>
          <p:cNvSpPr>
            <a:spLocks noChangeArrowheads="1"/>
          </p:cNvSpPr>
          <p:nvPr/>
        </p:nvSpPr>
        <p:spPr bwMode="auto">
          <a:xfrm>
            <a:off x="1295400" y="1905000"/>
            <a:ext cx="2362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a)   47,5</a:t>
            </a:r>
          </a:p>
          <a:p>
            <a:pPr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   + 23,3</a:t>
            </a:r>
          </a:p>
          <a:p>
            <a:pPr>
              <a:spcBef>
                <a:spcPct val="20000"/>
              </a:spcBef>
            </a:pPr>
            <a:endParaRPr kumimoji="1" lang="en-US" sz="4400">
              <a:latin typeface="Arial" pitchFamily="34" charset="0"/>
            </a:endParaRPr>
          </a:p>
        </p:txBody>
      </p:sp>
      <p:sp>
        <p:nvSpPr>
          <p:cNvPr id="12301" name="Rectangle 18"/>
          <p:cNvSpPr>
            <a:spLocks noChangeArrowheads="1"/>
          </p:cNvSpPr>
          <p:nvPr/>
        </p:nvSpPr>
        <p:spPr bwMode="auto">
          <a:xfrm>
            <a:off x="1295400" y="3733800"/>
            <a:ext cx="243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      70,8</a:t>
            </a:r>
          </a:p>
        </p:txBody>
      </p:sp>
      <p:sp>
        <p:nvSpPr>
          <p:cNvPr id="12302" name="Rectangle 20"/>
          <p:cNvSpPr>
            <a:spLocks noChangeArrowheads="1"/>
          </p:cNvSpPr>
          <p:nvPr/>
        </p:nvSpPr>
        <p:spPr bwMode="auto">
          <a:xfrm>
            <a:off x="5334000" y="1905000"/>
            <a:ext cx="2362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b) 31,2</a:t>
            </a:r>
          </a:p>
          <a:p>
            <a:pPr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  +5,41</a:t>
            </a:r>
          </a:p>
          <a:p>
            <a:pPr>
              <a:spcBef>
                <a:spcPct val="20000"/>
              </a:spcBef>
            </a:pPr>
            <a:endParaRPr kumimoji="1" lang="en-US" sz="4400">
              <a:latin typeface="Arial" pitchFamily="34" charset="0"/>
            </a:endParaRPr>
          </a:p>
          <a:p>
            <a:pPr>
              <a:spcBef>
                <a:spcPct val="20000"/>
              </a:spcBef>
            </a:pPr>
            <a:endParaRPr kumimoji="1" lang="en-US" sz="4400">
              <a:latin typeface="Arial" pitchFamily="34" charset="0"/>
            </a:endParaRPr>
          </a:p>
        </p:txBody>
      </p:sp>
      <p:sp>
        <p:nvSpPr>
          <p:cNvPr id="12303" name="Rectangle 21"/>
          <p:cNvSpPr>
            <a:spLocks noChangeArrowheads="1"/>
          </p:cNvSpPr>
          <p:nvPr/>
        </p:nvSpPr>
        <p:spPr bwMode="auto">
          <a:xfrm>
            <a:off x="1524000" y="6019800"/>
            <a:ext cx="243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      8,59</a:t>
            </a:r>
          </a:p>
        </p:txBody>
      </p:sp>
      <p:sp>
        <p:nvSpPr>
          <p:cNvPr id="12304" name="Rectangle 23"/>
          <p:cNvSpPr>
            <a:spLocks noChangeArrowheads="1"/>
          </p:cNvSpPr>
          <p:nvPr/>
        </p:nvSpPr>
        <p:spPr bwMode="auto">
          <a:xfrm>
            <a:off x="1219200" y="4419600"/>
            <a:ext cx="2362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 c)    4,39</a:t>
            </a:r>
          </a:p>
          <a:p>
            <a:pPr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   +   4,2</a:t>
            </a:r>
          </a:p>
        </p:txBody>
      </p:sp>
      <p:sp>
        <p:nvSpPr>
          <p:cNvPr id="12305" name="Rectangle 26"/>
          <p:cNvSpPr>
            <a:spLocks noChangeArrowheads="1"/>
          </p:cNvSpPr>
          <p:nvPr/>
        </p:nvSpPr>
        <p:spPr bwMode="auto">
          <a:xfrm>
            <a:off x="5105400" y="3657600"/>
            <a:ext cx="243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      8,53</a:t>
            </a:r>
          </a:p>
        </p:txBody>
      </p:sp>
      <p:sp>
        <p:nvSpPr>
          <p:cNvPr id="12306" name="Rectangle 27"/>
          <p:cNvSpPr>
            <a:spLocks noChangeArrowheads="1"/>
          </p:cNvSpPr>
          <p:nvPr/>
        </p:nvSpPr>
        <p:spPr bwMode="auto">
          <a:xfrm>
            <a:off x="5105400" y="4419600"/>
            <a:ext cx="2133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 d)  2,6</a:t>
            </a:r>
          </a:p>
          <a:p>
            <a:pPr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    +0,05</a:t>
            </a:r>
          </a:p>
        </p:txBody>
      </p:sp>
      <p:sp>
        <p:nvSpPr>
          <p:cNvPr id="12307" name="Rectangle 28"/>
          <p:cNvSpPr>
            <a:spLocks noChangeArrowheads="1"/>
          </p:cNvSpPr>
          <p:nvPr/>
        </p:nvSpPr>
        <p:spPr bwMode="auto">
          <a:xfrm>
            <a:off x="5257800" y="6019800"/>
            <a:ext cx="243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     2,65</a:t>
            </a:r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3505200" y="3581400"/>
            <a:ext cx="60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Arial" pitchFamily="34" charset="0"/>
              </a:rPr>
              <a:t>Đ</a:t>
            </a:r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7315200" y="3581400"/>
            <a:ext cx="45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Arial" pitchFamily="34" charset="0"/>
              </a:rPr>
              <a:t>S</a:t>
            </a:r>
          </a:p>
        </p:txBody>
      </p:sp>
      <p:sp>
        <p:nvSpPr>
          <p:cNvPr id="29733" name="Text Box 37"/>
          <p:cNvSpPr txBox="1">
            <a:spLocks noChangeArrowheads="1"/>
          </p:cNvSpPr>
          <p:nvPr/>
        </p:nvSpPr>
        <p:spPr bwMode="auto">
          <a:xfrm>
            <a:off x="7239000" y="6096000"/>
            <a:ext cx="45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Arial" pitchFamily="34" charset="0"/>
              </a:rPr>
              <a:t>Đ</a:t>
            </a:r>
          </a:p>
        </p:txBody>
      </p:sp>
      <p:sp>
        <p:nvSpPr>
          <p:cNvPr id="29734" name="Text Box 38"/>
          <p:cNvSpPr txBox="1">
            <a:spLocks noChangeArrowheads="1"/>
          </p:cNvSpPr>
          <p:nvPr/>
        </p:nvSpPr>
        <p:spPr bwMode="auto">
          <a:xfrm>
            <a:off x="3505200" y="6096000"/>
            <a:ext cx="60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Arial" pitchFamily="34" charset="0"/>
              </a:rPr>
              <a:t>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9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9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9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9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26" grpId="0"/>
      <p:bldP spid="29727" grpId="0"/>
      <p:bldP spid="29733" grpId="0"/>
      <p:bldP spid="297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28800"/>
            <a:ext cx="9296400" cy="1828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Arial"/>
              </a:rPr>
              <a:t>    </a:t>
            </a:r>
            <a:r>
              <a:rPr lang="en-US" sz="5400" smtClean="0">
                <a:latin typeface="Arial"/>
              </a:rPr>
              <a:t>Chúc quí thầy cô và các em học sinh vui, khoẻ, hạnh phúc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0200" y="533400"/>
            <a:ext cx="2133600" cy="863600"/>
          </a:xfrm>
        </p:spPr>
        <p:txBody>
          <a:bodyPr/>
          <a:lstStyle/>
          <a:p>
            <a:pPr eaLnBrk="1" hangingPunct="1">
              <a:defRPr/>
            </a:pPr>
            <a:r>
              <a:rPr lang="en-US" b="0" smtClean="0">
                <a:latin typeface="Arial"/>
              </a:rPr>
              <a:t>Ví dụ 1: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2133600"/>
            <a:ext cx="43434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>
                <a:latin typeface="Arial"/>
              </a:rPr>
              <a:t>1,84 + 2,45 = ? (m)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2895600" y="2895600"/>
            <a:ext cx="3352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3200">
                <a:latin typeface="Arial" pitchFamily="34" charset="0"/>
              </a:rPr>
              <a:t>1,84m = 184cm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2895600" y="3429000"/>
            <a:ext cx="3276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3200">
                <a:latin typeface="Arial" pitchFamily="34" charset="0"/>
              </a:rPr>
              <a:t>2,45m = 245cm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1600200" y="4038600"/>
            <a:ext cx="594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3200" b="1">
                <a:latin typeface="Arial" pitchFamily="34" charset="0"/>
              </a:rPr>
              <a:t>Độ dài </a:t>
            </a:r>
            <a:r>
              <a:rPr kumimoji="1" lang="vi-VN" sz="3200" b="1">
                <a:latin typeface="Arial" pitchFamily="34" charset="0"/>
              </a:rPr>
              <a:t>đư</a:t>
            </a:r>
            <a:r>
              <a:rPr kumimoji="1" lang="en-US" sz="3200" b="1">
                <a:latin typeface="Arial" pitchFamily="34" charset="0"/>
              </a:rPr>
              <a:t>ờng gấp khúc ABC là: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2971800" y="4572000"/>
            <a:ext cx="3810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3200" b="1">
                <a:latin typeface="Arial" pitchFamily="34" charset="0"/>
              </a:rPr>
              <a:t>184 + 245 = 429(cm)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2971800" y="5105400"/>
            <a:ext cx="3810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3200" b="1">
                <a:latin typeface="Arial" pitchFamily="34" charset="0"/>
              </a:rPr>
              <a:t>429cm      = 4,29m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1447800" y="5638800"/>
            <a:ext cx="6629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 b="1">
                <a:latin typeface="Arial" pitchFamily="34" charset="0"/>
              </a:rPr>
              <a:t>Vậy: 1,84 + 2,45 = 4,29(m)</a:t>
            </a:r>
          </a:p>
        </p:txBody>
      </p:sp>
      <p:grpSp>
        <p:nvGrpSpPr>
          <p:cNvPr id="4106" name="Group 33"/>
          <p:cNvGrpSpPr>
            <a:grpSpLocks/>
          </p:cNvGrpSpPr>
          <p:nvPr/>
        </p:nvGrpSpPr>
        <p:grpSpPr bwMode="auto">
          <a:xfrm>
            <a:off x="2819400" y="50800"/>
            <a:ext cx="5715000" cy="1905000"/>
            <a:chOff x="1584" y="256"/>
            <a:chExt cx="3600" cy="1200"/>
          </a:xfrm>
        </p:grpSpPr>
        <p:sp>
          <p:nvSpPr>
            <p:cNvPr id="4107" name="Line 13"/>
            <p:cNvSpPr>
              <a:spLocks noChangeShapeType="1"/>
            </p:cNvSpPr>
            <p:nvPr/>
          </p:nvSpPr>
          <p:spPr bwMode="auto">
            <a:xfrm rot="20739963" flipV="1">
              <a:off x="3088" y="783"/>
              <a:ext cx="1991" cy="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6" name="Rectangle 16"/>
            <p:cNvSpPr>
              <a:spLocks noChangeArrowheads="1"/>
            </p:cNvSpPr>
            <p:nvPr/>
          </p:nvSpPr>
          <p:spPr bwMode="auto">
            <a:xfrm>
              <a:off x="1584" y="1104"/>
              <a:ext cx="336" cy="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b"/>
            <a:lstStyle/>
            <a:p>
              <a:pPr eaLnBrk="1" hangingPunct="1">
                <a:defRPr/>
              </a:pPr>
              <a:r>
                <a:rPr lang="en-US" sz="32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A</a:t>
              </a:r>
            </a:p>
          </p:txBody>
        </p:sp>
        <p:sp>
          <p:nvSpPr>
            <p:cNvPr id="5137" name="Rectangle 17"/>
            <p:cNvSpPr>
              <a:spLocks noChangeArrowheads="1"/>
            </p:cNvSpPr>
            <p:nvPr/>
          </p:nvSpPr>
          <p:spPr bwMode="auto">
            <a:xfrm>
              <a:off x="3008" y="1104"/>
              <a:ext cx="336" cy="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b"/>
            <a:lstStyle/>
            <a:p>
              <a:pPr eaLnBrk="1" hangingPunct="1">
                <a:defRPr/>
              </a:pPr>
              <a:r>
                <a:rPr lang="en-US" sz="32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B</a:t>
              </a:r>
            </a:p>
          </p:txBody>
        </p:sp>
        <p:sp>
          <p:nvSpPr>
            <p:cNvPr id="5138" name="Rectangle 18"/>
            <p:cNvSpPr>
              <a:spLocks noChangeArrowheads="1"/>
            </p:cNvSpPr>
            <p:nvPr/>
          </p:nvSpPr>
          <p:spPr bwMode="auto">
            <a:xfrm>
              <a:off x="4848" y="555"/>
              <a:ext cx="336" cy="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b"/>
            <a:lstStyle/>
            <a:p>
              <a:pPr eaLnBrk="1" hangingPunct="1">
                <a:defRPr/>
              </a:pPr>
              <a:r>
                <a:rPr lang="en-US" sz="32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C</a:t>
              </a:r>
            </a:p>
          </p:txBody>
        </p:sp>
        <p:sp>
          <p:nvSpPr>
            <p:cNvPr id="5144" name="Rectangle 24"/>
            <p:cNvSpPr>
              <a:spLocks noChangeArrowheads="1"/>
            </p:cNvSpPr>
            <p:nvPr/>
          </p:nvSpPr>
          <p:spPr bwMode="auto">
            <a:xfrm>
              <a:off x="2016" y="576"/>
              <a:ext cx="1296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b"/>
            <a:lstStyle/>
            <a:p>
              <a:pPr eaLnBrk="1" hangingPunct="1">
                <a:defRPr/>
              </a:pPr>
              <a:r>
                <a:rPr lang="en-US" sz="32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1,85m</a:t>
              </a:r>
            </a:p>
          </p:txBody>
        </p:sp>
        <p:sp>
          <p:nvSpPr>
            <p:cNvPr id="5145" name="Rectangle 25"/>
            <p:cNvSpPr>
              <a:spLocks noChangeArrowheads="1"/>
            </p:cNvSpPr>
            <p:nvPr/>
          </p:nvSpPr>
          <p:spPr bwMode="auto">
            <a:xfrm rot="-1025421">
              <a:off x="3648" y="256"/>
              <a:ext cx="960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b"/>
            <a:lstStyle/>
            <a:p>
              <a:pPr eaLnBrk="1" hangingPunct="1">
                <a:defRPr/>
              </a:pPr>
              <a:r>
                <a:rPr lang="en-US" sz="32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2,45m</a:t>
              </a:r>
            </a:p>
          </p:txBody>
        </p:sp>
        <p:sp>
          <p:nvSpPr>
            <p:cNvPr id="4113" name="Line 29"/>
            <p:cNvSpPr>
              <a:spLocks noChangeShapeType="1"/>
            </p:cNvSpPr>
            <p:nvPr/>
          </p:nvSpPr>
          <p:spPr bwMode="auto">
            <a:xfrm>
              <a:off x="1763" y="1104"/>
              <a:ext cx="13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Oval 30"/>
            <p:cNvSpPr>
              <a:spLocks noChangeArrowheads="1"/>
            </p:cNvSpPr>
            <p:nvPr/>
          </p:nvSpPr>
          <p:spPr bwMode="auto">
            <a:xfrm>
              <a:off x="1680" y="105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</a:endParaRPr>
            </a:p>
          </p:txBody>
        </p:sp>
        <p:sp>
          <p:nvSpPr>
            <p:cNvPr id="4115" name="Oval 31"/>
            <p:cNvSpPr>
              <a:spLocks noChangeArrowheads="1"/>
            </p:cNvSpPr>
            <p:nvPr/>
          </p:nvSpPr>
          <p:spPr bwMode="auto">
            <a:xfrm>
              <a:off x="4992" y="49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</a:endParaRPr>
            </a:p>
          </p:txBody>
        </p:sp>
        <p:sp>
          <p:nvSpPr>
            <p:cNvPr id="4116" name="Oval 32"/>
            <p:cNvSpPr>
              <a:spLocks noChangeArrowheads="1"/>
            </p:cNvSpPr>
            <p:nvPr/>
          </p:nvSpPr>
          <p:spPr bwMode="auto">
            <a:xfrm>
              <a:off x="3072" y="105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  <p:bldP spid="5125" grpId="0" autoUpdateAnimBg="0"/>
      <p:bldP spid="5127" grpId="0" autoUpdateAnimBg="0"/>
      <p:bldP spid="5128" grpId="0" autoUpdateAnimBg="0"/>
      <p:bldP spid="5129" grpId="0" autoUpdateAnimBg="0"/>
      <p:bldP spid="5130" grpId="0" autoUpdateAnimBg="0"/>
      <p:bldP spid="51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0"/>
            <a:ext cx="24384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Arial"/>
              </a:rPr>
              <a:t>   184</a:t>
            </a:r>
          </a:p>
          <a:p>
            <a:pPr eaLnBrk="1" hangingPunct="1">
              <a:defRPr/>
            </a:pPr>
            <a:r>
              <a:rPr lang="en-US" smtClean="0">
                <a:latin typeface="Arial"/>
              </a:rPr>
              <a:t>+ 245</a:t>
            </a:r>
          </a:p>
          <a:p>
            <a:pPr eaLnBrk="1" hangingPunct="1">
              <a:defRPr/>
            </a:pPr>
            <a:r>
              <a:rPr lang="en-US" smtClean="0">
                <a:latin typeface="Arial"/>
              </a:rPr>
              <a:t>   </a:t>
            </a: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1752600" y="1143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5105400" y="0"/>
            <a:ext cx="2438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3200">
                <a:latin typeface="Arial" pitchFamily="34" charset="0"/>
              </a:rPr>
              <a:t>   1,84</a:t>
            </a:r>
          </a:p>
          <a:p>
            <a:pPr>
              <a:spcBef>
                <a:spcPct val="20000"/>
              </a:spcBef>
            </a:pPr>
            <a:r>
              <a:rPr kumimoji="1" lang="en-US" sz="3200">
                <a:latin typeface="Arial" pitchFamily="34" charset="0"/>
              </a:rPr>
              <a:t>+ 2,45</a:t>
            </a:r>
          </a:p>
          <a:p>
            <a:pPr>
              <a:spcBef>
                <a:spcPct val="20000"/>
              </a:spcBef>
            </a:pPr>
            <a:r>
              <a:rPr kumimoji="1" lang="en-US" sz="3200">
                <a:latin typeface="Arial" pitchFamily="34" charset="0"/>
              </a:rPr>
              <a:t>   </a:t>
            </a:r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5562600" y="1143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2184400"/>
            <a:ext cx="9144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     *Viết 1,84 rồi viết 2,45 d</a:t>
            </a:r>
            <a:r>
              <a:rPr kumimoji="1" lang="vi-VN" sz="4400">
                <a:latin typeface="Arial" pitchFamily="34" charset="0"/>
              </a:rPr>
              <a:t>ư</a:t>
            </a:r>
            <a:r>
              <a:rPr kumimoji="1" lang="en-US" sz="4400">
                <a:latin typeface="Arial" pitchFamily="34" charset="0"/>
              </a:rPr>
              <a:t>ới 1,84 sao cho hai dấu phẩy thẳng cột, các chữ số ở cùng một hàng thẳng cột với nhau. 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1371600" y="1295400"/>
            <a:ext cx="2438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3200">
                <a:latin typeface="Arial" pitchFamily="34" charset="0"/>
              </a:rPr>
              <a:t>   429(cm)</a:t>
            </a:r>
          </a:p>
          <a:p>
            <a:pPr>
              <a:spcBef>
                <a:spcPct val="20000"/>
              </a:spcBef>
            </a:pPr>
            <a:r>
              <a:rPr kumimoji="1" lang="en-US" sz="3200">
                <a:latin typeface="Arial" pitchFamily="34" charset="0"/>
              </a:rPr>
              <a:t>   </a:t>
            </a:r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5105400" y="1219200"/>
            <a:ext cx="2438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3200">
                <a:latin typeface="Arial" pitchFamily="34" charset="0"/>
              </a:rPr>
              <a:t>   4,29(m)</a:t>
            </a:r>
          </a:p>
          <a:p>
            <a:pPr>
              <a:spcBef>
                <a:spcPct val="20000"/>
              </a:spcBef>
            </a:pPr>
            <a:r>
              <a:rPr kumimoji="1" lang="en-US" sz="3200">
                <a:latin typeface="Arial" pitchFamily="34" charset="0"/>
              </a:rPr>
              <a:t>   </a:t>
            </a:r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711200" y="4394200"/>
            <a:ext cx="8305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*Cộng nh</a:t>
            </a:r>
            <a:r>
              <a:rPr kumimoji="1" lang="vi-VN" sz="4400">
                <a:latin typeface="Arial" pitchFamily="34" charset="0"/>
              </a:rPr>
              <a:t>ư</a:t>
            </a:r>
            <a:r>
              <a:rPr kumimoji="1" lang="en-US" sz="4400">
                <a:latin typeface="Arial" pitchFamily="34" charset="0"/>
              </a:rPr>
              <a:t> cộng các số tự nhiên   </a:t>
            </a:r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0" y="5181600"/>
            <a:ext cx="914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     *Viết dấu phẩy vào kết quả thẳng với các dấu phẩy của các số hạng.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6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6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6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  <p:bldP spid="6151" grpId="0" animBg="1"/>
      <p:bldP spid="6154" grpId="0" build="p" autoUpdateAnimBg="0"/>
      <p:bldP spid="6155" grpId="0" animBg="1"/>
      <p:bldP spid="6156" grpId="0" autoUpdateAnimBg="0"/>
      <p:bldP spid="6157" grpId="0" autoUpdateAnimBg="0"/>
      <p:bldP spid="6158" grpId="0" build="p" autoUpdateAnimBg="0"/>
      <p:bldP spid="6159" grpId="0" autoUpdateAnimBg="0"/>
      <p:bldP spid="616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6962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smtClean="0">
                <a:latin typeface="Arial"/>
              </a:rPr>
              <a:t>Ví dụ 2</a:t>
            </a:r>
            <a:r>
              <a:rPr lang="en-US" smtClean="0"/>
              <a:t>:   15,9 + 8,75 = 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2362200"/>
            <a:ext cx="220980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Arial"/>
              </a:rPr>
              <a:t>  </a:t>
            </a:r>
            <a:r>
              <a:rPr lang="en-US" sz="4400" smtClean="0">
                <a:latin typeface="Arial"/>
              </a:rPr>
              <a:t>15,9</a:t>
            </a:r>
          </a:p>
          <a:p>
            <a:pPr eaLnBrk="1" hangingPunct="1">
              <a:defRPr/>
            </a:pPr>
            <a:r>
              <a:rPr lang="en-US" sz="4400" smtClean="0">
                <a:latin typeface="Arial"/>
              </a:rPr>
              <a:t>+ 8,75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304800" y="3962400"/>
            <a:ext cx="1524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-152400" y="4114800"/>
            <a:ext cx="2209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3200">
                <a:latin typeface="Arial" pitchFamily="34" charset="0"/>
              </a:rPr>
              <a:t>   </a:t>
            </a:r>
            <a:r>
              <a:rPr kumimoji="1" lang="en-US" sz="4400">
                <a:latin typeface="Arial" pitchFamily="34" charset="0"/>
              </a:rPr>
              <a:t>24,65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2362200" y="2362200"/>
            <a:ext cx="6781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6075" indent="-346075">
              <a:spcBef>
                <a:spcPct val="20000"/>
              </a:spcBef>
            </a:pPr>
            <a:r>
              <a:rPr kumimoji="1" lang="en-US" sz="3200">
                <a:latin typeface="Arial" pitchFamily="34" charset="0"/>
              </a:rPr>
              <a:t>  </a:t>
            </a:r>
            <a:r>
              <a:rPr kumimoji="1" lang="en-US" sz="4800">
                <a:latin typeface="Arial" pitchFamily="34" charset="0"/>
              </a:rPr>
              <a:t>*Đặt tính.</a:t>
            </a:r>
          </a:p>
          <a:p>
            <a:pPr marL="346075" indent="-346075">
              <a:spcBef>
                <a:spcPct val="20000"/>
              </a:spcBef>
            </a:pPr>
            <a:r>
              <a:rPr kumimoji="1" lang="en-US" sz="4800">
                <a:latin typeface="Arial" pitchFamily="34" charset="0"/>
              </a:rPr>
              <a:t>  *Cộng nh</a:t>
            </a:r>
            <a:r>
              <a:rPr kumimoji="1" lang="vi-VN" sz="4800">
                <a:latin typeface="Arial" pitchFamily="34" charset="0"/>
              </a:rPr>
              <a:t>ư</a:t>
            </a:r>
            <a:r>
              <a:rPr kumimoji="1" lang="en-US" sz="4800">
                <a:latin typeface="Arial" pitchFamily="34" charset="0"/>
              </a:rPr>
              <a:t> cộng các số              tự nhiên</a:t>
            </a:r>
          </a:p>
          <a:p>
            <a:pPr marL="346075" indent="-346075">
              <a:spcBef>
                <a:spcPct val="20000"/>
              </a:spcBef>
            </a:pPr>
            <a:r>
              <a:rPr kumimoji="1" lang="en-US" sz="4800">
                <a:latin typeface="Arial" pitchFamily="34" charset="0"/>
              </a:rPr>
              <a:t>  *Viết dấu phẩy vào kết quả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build="p" autoUpdateAnimBg="0"/>
      <p:bldP spid="7175" grpId="0" animBg="1"/>
      <p:bldP spid="7176" grpId="0" autoUpdateAnimBg="0"/>
      <p:bldP spid="717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3810000"/>
            <a:ext cx="82296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Arial"/>
              </a:rPr>
              <a:t>-Cộng nh</a:t>
            </a:r>
            <a:r>
              <a:rPr lang="vi-VN" smtClean="0">
                <a:latin typeface="Arial"/>
              </a:rPr>
              <a:t>ư</a:t>
            </a:r>
            <a:r>
              <a:rPr lang="en-US" smtClean="0">
                <a:latin typeface="Arial"/>
              </a:rPr>
              <a:t> cộng các số tự nhiên.</a:t>
            </a:r>
            <a:r>
              <a:rPr lang="en-US" smtClean="0"/>
              <a:t> 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9144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Muốn cộng hai số thập phân ta </a:t>
            </a:r>
            <a:br>
              <a:rPr 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r>
              <a:rPr 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làm nh</a:t>
            </a:r>
            <a:r>
              <a:rPr lang="vi-VN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sau: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28600" y="1905000"/>
            <a:ext cx="8915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Viết số hạng này d</a:t>
            </a:r>
            <a:r>
              <a:rPr lang="vi-VN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ới số hạng kia sao cho các chữ số ở cùng một hàng </a:t>
            </a:r>
            <a:r>
              <a:rPr lang="vi-VN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ặt thẳng cột với nhau.</a:t>
            </a:r>
            <a:br>
              <a:rPr 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endParaRPr lang="en-US" sz="44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203200" y="4953000"/>
            <a:ext cx="889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kumimoji="1" lang="en-US" sz="4400" b="1">
                <a:solidFill>
                  <a:schemeClr val="tx2"/>
                </a:solidFill>
                <a:latin typeface="Arial" pitchFamily="34" charset="0"/>
              </a:rPr>
              <a:t>-Viết dấu phẩy ở tổng thẳng cột với các dấu phẩy của các số hạng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20" grpId="0" autoUpdateAnimBg="0"/>
      <p:bldP spid="9221" grpId="0" autoUpdateAnimBg="0"/>
      <p:bldP spid="922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52400"/>
            <a:ext cx="35052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b="0" smtClean="0">
                <a:latin typeface="Arial"/>
              </a:rPr>
              <a:t>Thực hành: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838200"/>
            <a:ext cx="16002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Arial"/>
              </a:rPr>
              <a:t>  Bài 1:                 </a:t>
            </a:r>
          </a:p>
          <a:p>
            <a:pPr eaLnBrk="1" hangingPunct="1">
              <a:defRPr/>
            </a:pPr>
            <a:r>
              <a:rPr lang="en-US" smtClean="0">
                <a:latin typeface="Arial"/>
              </a:rPr>
              <a:t>             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1981200" y="2895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5943600" y="28956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2057400" y="5029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1143000" y="1676400"/>
            <a:ext cx="2362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a)    58,2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+24,3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1143000" y="3810000"/>
            <a:ext cx="4038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c)       75,8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+ 249,19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1066800" y="2971800"/>
            <a:ext cx="3276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 82,5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5943600" y="2895600"/>
            <a:ext cx="1447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23,44</a:t>
            </a:r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5892800" y="5181600"/>
            <a:ext cx="1828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1,863</a:t>
            </a: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2184400" y="5181600"/>
            <a:ext cx="1828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324,99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4876800" y="1676400"/>
            <a:ext cx="3505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b)    19,36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+4,08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953000" y="3962400"/>
            <a:ext cx="3657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d)    0,995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+ 0,868</a:t>
            </a:r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5867400" y="5105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5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0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  <p:bldP spid="10243" grpId="0" build="p" autoUpdateAnimBg="0"/>
      <p:bldP spid="10244" grpId="0" animBg="1"/>
      <p:bldP spid="10245" grpId="0" animBg="1"/>
      <p:bldP spid="10246" grpId="0" animBg="1"/>
      <p:bldP spid="10248" grpId="0" autoUpdateAnimBg="0"/>
      <p:bldP spid="10250" grpId="0" autoUpdateAnimBg="0"/>
      <p:bldP spid="10251" grpId="0" autoUpdateAnimBg="0"/>
      <p:bldP spid="10252" grpId="0" autoUpdateAnimBg="0"/>
      <p:bldP spid="10253" grpId="0" autoUpdateAnimBg="0"/>
      <p:bldP spid="10254" grpId="0" autoUpdateAnimBg="0"/>
      <p:bldP spid="10256" grpId="0" autoUpdateAnimBg="0"/>
      <p:bldP spid="10257" grpId="0" autoUpdateAnimBg="0"/>
      <p:bldP spid="1025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03200"/>
            <a:ext cx="6172200" cy="2514600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en-US" sz="4400" smtClean="0">
                <a:latin typeface="Arial"/>
              </a:rPr>
              <a:t> Bài 2: Đặt tính rồi tính</a:t>
            </a:r>
          </a:p>
          <a:p>
            <a:pPr marL="609600" indent="-609600" eaLnBrk="1" hangingPunct="1">
              <a:buFontTx/>
              <a:buAutoNum type="alphaLcParenR"/>
              <a:defRPr/>
            </a:pPr>
            <a:r>
              <a:rPr lang="en-US" sz="4400" smtClean="0">
                <a:latin typeface="Arial"/>
              </a:rPr>
              <a:t>7,8 + 9,6</a:t>
            </a:r>
          </a:p>
          <a:p>
            <a:pPr marL="609600" indent="-609600" eaLnBrk="1" hangingPunct="1">
              <a:buFontTx/>
              <a:buAutoNum type="alphaLcParenR"/>
              <a:defRPr/>
            </a:pPr>
            <a:r>
              <a:rPr lang="en-US" sz="4400" smtClean="0">
                <a:latin typeface="Arial"/>
              </a:rPr>
              <a:t>34,82 + 9,75</a:t>
            </a:r>
          </a:p>
          <a:p>
            <a:pPr marL="609600" indent="-609600" eaLnBrk="1" hangingPunct="1">
              <a:buFontTx/>
              <a:buAutoNum type="alphaLcParenR"/>
              <a:defRPr/>
            </a:pPr>
            <a:r>
              <a:rPr lang="en-US" sz="4400" smtClean="0">
                <a:latin typeface="Arial"/>
              </a:rPr>
              <a:t>57,648 + 35,37        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3708400"/>
            <a:ext cx="2667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7,8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+ 9,6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143000" y="5461000"/>
            <a:ext cx="1905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17,4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048000" y="3683000"/>
            <a:ext cx="3505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34,82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+   9,75</a:t>
            </a:r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3733800" y="5257800"/>
            <a:ext cx="1371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2438400" y="5486400"/>
            <a:ext cx="3505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44,57</a:t>
            </a: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7086600" y="52324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181600" y="3657600"/>
            <a:ext cx="396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 57,648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+  35,37 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6934200" y="5435600"/>
            <a:ext cx="2209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93,018 </a:t>
            </a:r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1219200" y="5257800"/>
            <a:ext cx="1219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  <p:bldP spid="11268" grpId="0" autoUpdateAnimBg="0"/>
      <p:bldP spid="11270" grpId="0" autoUpdateAnimBg="0"/>
      <p:bldP spid="11271" grpId="0" autoUpdateAnimBg="0"/>
      <p:bldP spid="11272" grpId="0" animBg="1"/>
      <p:bldP spid="11273" grpId="0" autoUpdateAnimBg="0"/>
      <p:bldP spid="11275" grpId="0" animBg="1"/>
      <p:bldP spid="11276" grpId="0" autoUpdateAnimBg="0"/>
      <p:bldP spid="11278" grpId="0" autoUpdateAnimBg="0"/>
      <p:bldP spid="11279" grpId="0" animBg="1"/>
    </p:bldLst>
  </p:timing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766</TotalTime>
  <Words>444</Words>
  <Application>Microsoft Office PowerPoint</Application>
  <PresentationFormat>On-screen Show (4:3)</PresentationFormat>
  <Paragraphs>92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Tahoma</vt:lpstr>
      <vt:lpstr>Times New Roman</vt:lpstr>
      <vt:lpstr>Wingdings</vt:lpstr>
      <vt:lpstr>Shimmer</vt:lpstr>
      <vt:lpstr>Clip</vt:lpstr>
      <vt:lpstr>TIẾT 48: CỘNG HAI SỐ THẬP PHÂN</vt:lpstr>
      <vt:lpstr>PowerPoint Presentation</vt:lpstr>
      <vt:lpstr>Ví dụ 1:</vt:lpstr>
      <vt:lpstr>PowerPoint Presentation</vt:lpstr>
      <vt:lpstr>PowerPoint Presentation</vt:lpstr>
      <vt:lpstr>Ví dụ 2:   15,9 + 8,75 = ?</vt:lpstr>
      <vt:lpstr>-Cộng như cộng các số tự nhiên. </vt:lpstr>
      <vt:lpstr>Thực hành:</vt:lpstr>
      <vt:lpstr>PowerPoint Presentation</vt:lpstr>
      <vt:lpstr>PowerPoint Presentation</vt:lpstr>
      <vt:lpstr>Bài giải:</vt:lpstr>
      <vt:lpstr>TRÒ CHƠI:</vt:lpstr>
      <vt:lpstr>    Chúc quí thầy cô và các em học sinh vui, khoẻ, hạnh phúc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BAØI:NHAÂN SOÁ ÑO THÔØI GIAN TOAÙN: LÔÙP 5</dc:title>
  <dc:creator>Huong Van</dc:creator>
  <cp:lastModifiedBy>MyPC</cp:lastModifiedBy>
  <cp:revision>122</cp:revision>
  <dcterms:created xsi:type="dcterms:W3CDTF">2005-03-21T00:13:58Z</dcterms:created>
  <dcterms:modified xsi:type="dcterms:W3CDTF">2020-04-10T11:42:41Z</dcterms:modified>
</cp:coreProperties>
</file>