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71" r:id="rId12"/>
    <p:sldId id="256" r:id="rId13"/>
    <p:sldId id="266" r:id="rId14"/>
    <p:sldId id="267" r:id="rId15"/>
    <p:sldId id="268" r:id="rId16"/>
    <p:sldId id="269" r:id="rId17"/>
    <p:sldId id="282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.VnArial" panose="020B7200000000000000" pitchFamily="34" charset="0"/>
      <p:regular r:id="rId23"/>
      <p:bold r:id="rId24"/>
      <p:italic r:id="rId25"/>
      <p:boldItalic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.VnHelvetIns" panose="020B7200000000000000" pitchFamily="34" charset="0"/>
      <p:regular r:id="rId33"/>
    </p:embeddedFont>
    <p:embeddedFont>
      <p:font typeface=".VnTime" panose="020B7200000000000000" pitchFamily="34" charset="0"/>
      <p:regular r:id="rId34"/>
      <p:bold r:id="rId35"/>
      <p:italic r:id="rId36"/>
      <p:boldItalic r:id="rId37"/>
    </p:embeddedFont>
    <p:embeddedFont>
      <p:font typeface="VNI-Times" pitchFamily="2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FFC638"/>
    <a:srgbClr val="843C0C"/>
    <a:srgbClr val="FF0000"/>
    <a:srgbClr val="F4B183"/>
    <a:srgbClr val="F8CBAD"/>
    <a:srgbClr val="FF00FF"/>
    <a:srgbClr val="000066"/>
    <a:srgbClr val="8FD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5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0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82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E929A-C255-4DE5-BCC9-15990DF42A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77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2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1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8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2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0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2763838" y="2087564"/>
            <a:ext cx="6837362" cy="46577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5"/>
              </a:avLst>
            </a:prstTxWarp>
          </a:bodyPr>
          <a:lstStyle/>
          <a:p>
            <a:pPr algn="ctr"/>
            <a:r>
              <a:rPr lang="en-US" sz="4400" b="1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400" b="1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LỚP 2A1</a:t>
            </a:r>
          </a:p>
        </p:txBody>
      </p:sp>
      <p:sp>
        <p:nvSpPr>
          <p:cNvPr id="3075" name="WordArt 8"/>
          <p:cNvSpPr>
            <a:spLocks noChangeArrowheads="1" noChangeShapeType="1" noTextEdit="1"/>
          </p:cNvSpPr>
          <p:nvPr/>
        </p:nvSpPr>
        <p:spPr bwMode="auto">
          <a:xfrm>
            <a:off x="4170363" y="5132388"/>
            <a:ext cx="3878262" cy="569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00" y="304800"/>
            <a:ext cx="657383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GIA THỤY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5513" y="5842000"/>
            <a:ext cx="5434012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4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4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4327526"/>
            <a:ext cx="196056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8392">
            <a:off x="8828088" y="-219075"/>
            <a:ext cx="19621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9601">
            <a:off x="1083469" y="89694"/>
            <a:ext cx="26162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90034">
            <a:off x="8516144" y="4639469"/>
            <a:ext cx="26146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6" y="2638425"/>
            <a:ext cx="2778125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212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7" name="Text Box 21"/>
          <p:cNvSpPr txBox="1">
            <a:spLocks noChangeArrowheads="1"/>
          </p:cNvSpPr>
          <p:nvPr/>
        </p:nvSpPr>
        <p:spPr bwMode="auto">
          <a:xfrm>
            <a:off x="5005388" y="228601"/>
            <a:ext cx="2590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0000FF"/>
                </a:solidFill>
                <a:latin typeface="VNI-Times" pitchFamily="2" charset="0"/>
              </a:rPr>
              <a:t>Baøi</a:t>
            </a:r>
            <a:r>
              <a:rPr lang="en-US" altLang="en-US" sz="4000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sz="4000" b="1" u="sng" dirty="0" err="1">
                <a:solidFill>
                  <a:srgbClr val="0000FF"/>
                </a:solidFill>
                <a:latin typeface="VNI-Times" pitchFamily="2" charset="0"/>
              </a:rPr>
              <a:t>giaûi</a:t>
            </a:r>
            <a:r>
              <a:rPr lang="en-US" altLang="en-US" sz="4000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874644" y="1676401"/>
            <a:ext cx="113173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3633788" y="2780011"/>
            <a:ext cx="53340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VNI-Times" pitchFamily="2" charset="0"/>
              </a:rPr>
              <a:t>85 + 15 = 100 (kg)</a:t>
            </a:r>
          </a:p>
        </p:txBody>
      </p:sp>
      <p:sp>
        <p:nvSpPr>
          <p:cNvPr id="65561" name="Text Box 25"/>
          <p:cNvSpPr txBox="1">
            <a:spLocks noChangeArrowheads="1"/>
          </p:cNvSpPr>
          <p:nvPr/>
        </p:nvSpPr>
        <p:spPr bwMode="auto">
          <a:xfrm>
            <a:off x="4948446" y="3777007"/>
            <a:ext cx="6172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.VnArial" panose="020B7200000000000000" pitchFamily="34" charset="0"/>
              </a:rPr>
              <a:t>§¸p </a:t>
            </a:r>
            <a:r>
              <a:rPr lang="en-US" altLang="en-US" sz="4400" b="1" dirty="0" err="1">
                <a:solidFill>
                  <a:srgbClr val="0000FF"/>
                </a:solidFill>
                <a:latin typeface=".VnArial" panose="020B7200000000000000" pitchFamily="34" charset="0"/>
              </a:rPr>
              <a:t>sè</a:t>
            </a:r>
            <a:r>
              <a:rPr lang="en-US" altLang="en-US" sz="4400" b="1" dirty="0">
                <a:solidFill>
                  <a:srgbClr val="0000FF"/>
                </a:solidFill>
                <a:latin typeface=".VnArial" panose="020B7200000000000000" pitchFamily="34" charset="0"/>
              </a:rPr>
              <a:t>: 100 kg ®­</a:t>
            </a:r>
            <a:r>
              <a:rPr lang="en-US" altLang="en-US" sz="4800" b="1" dirty="0" err="1">
                <a:solidFill>
                  <a:srgbClr val="0000FF"/>
                </a:solidFill>
                <a:latin typeface=".VnArial" panose="020B7200000000000000" pitchFamily="34" charset="0"/>
              </a:rPr>
              <a:t>ư</a:t>
            </a:r>
            <a:r>
              <a:rPr lang="en-US" altLang="en-US" sz="4400" b="1" dirty="0" err="1">
                <a:solidFill>
                  <a:srgbClr val="0000FF"/>
                </a:solidFill>
                <a:latin typeface=".VnArial" panose="020B7200000000000000" pitchFamily="34" charset="0"/>
              </a:rPr>
              <a:t>êng</a:t>
            </a:r>
            <a:endParaRPr lang="en-US" altLang="en-US" sz="4400" b="1" dirty="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5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8" grpId="0"/>
      <p:bldP spid="65559" grpId="0"/>
      <p:bldP spid="655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74750" y="809262"/>
            <a:ext cx="46633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708984"/>
            <a:ext cx="528120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</a:t>
            </a:r>
            <a:r>
              <a:rPr kumimoji="0" lang="en-US" sz="2400" b="1" i="0" u="none" strike="noStrike" kern="1200" normalizeH="0" noProof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 BUÝT !</a:t>
            </a:r>
            <a:endParaRPr kumimoji="0" lang="en-US" sz="24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solidFill>
                <a:srgbClr val="FF33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406561-5CB8-43C3-9FE7-35314E049A41}"/>
              </a:ext>
            </a:extLst>
          </p:cNvPr>
          <p:cNvSpPr txBox="1"/>
          <p:nvPr/>
        </p:nvSpPr>
        <p:spPr>
          <a:xfrm>
            <a:off x="5496730" y="4637594"/>
            <a:ext cx="2157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00D2EE-83AC-49F7-9084-6457B099B8D1}"/>
              </a:ext>
            </a:extLst>
          </p:cNvPr>
          <p:cNvSpPr txBox="1"/>
          <p:nvPr/>
        </p:nvSpPr>
        <p:spPr>
          <a:xfrm>
            <a:off x="5600925" y="4896030"/>
            <a:ext cx="1949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0" grpId="0"/>
      <p:bldP spid="19" grpId="0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 + 44 = ?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 kg + 5 kg = ?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kg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8dm + 20cm = 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100cm = 10dm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3dm8cm + 62cm = ?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cm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5" y="0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872754" y="537882"/>
            <a:ext cx="6710082" cy="1373925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Tùng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75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25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bi.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bi?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en 1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1176745" y="1913709"/>
            <a:ext cx="9838509" cy="2209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MẠNH KHỎE!</a:t>
            </a:r>
          </a:p>
        </p:txBody>
      </p:sp>
    </p:spTree>
    <p:extLst>
      <p:ext uri="{BB962C8B-B14F-4D97-AF65-F5344CB8AC3E}">
        <p14:creationId xmlns:p14="http://schemas.microsoft.com/office/powerpoint/2010/main" val="11915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ecagon 3"/>
          <p:cNvSpPr/>
          <p:nvPr/>
        </p:nvSpPr>
        <p:spPr>
          <a:xfrm>
            <a:off x="4200527" y="1118576"/>
            <a:ext cx="4919662" cy="2667000"/>
          </a:xfrm>
          <a:prstGeom prst="decagon">
            <a:avLst/>
          </a:prstGeom>
          <a:solidFill>
            <a:srgbClr val="FFD65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099" name="TextBox 14"/>
          <p:cNvSpPr txBox="1">
            <a:spLocks noChangeArrowheads="1"/>
          </p:cNvSpPr>
          <p:nvPr/>
        </p:nvSpPr>
        <p:spPr bwMode="auto">
          <a:xfrm>
            <a:off x="5456239" y="1726232"/>
            <a:ext cx="2408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 + 7 =</a:t>
            </a:r>
          </a:p>
        </p:txBody>
      </p:sp>
      <p:pic>
        <p:nvPicPr>
          <p:cNvPr id="4100" name="Picture 3" descr="D:\GVG 2-2-3\Toán- Net 3-3\hinh anh tho dong\Tho-ko-no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9672">
            <a:off x="1138238" y="2460626"/>
            <a:ext cx="3243263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15"/>
          <p:cNvSpPr txBox="1">
            <a:spLocks noChangeArrowheads="1"/>
          </p:cNvSpPr>
          <p:nvPr/>
        </p:nvSpPr>
        <p:spPr bwMode="auto">
          <a:xfrm>
            <a:off x="5474587" y="2690463"/>
            <a:ext cx="3382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+ 7 + 39 =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250114" y="1664427"/>
            <a:ext cx="76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70396" y="2602532"/>
            <a:ext cx="854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832324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09800" y="1525300"/>
            <a:ext cx="8001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u="sng" dirty="0" err="1">
                <a:solidFill>
                  <a:srgbClr val="FF3300"/>
                </a:solidFill>
                <a:latin typeface="VNI-Times" pitchFamily="2" charset="0"/>
              </a:rPr>
              <a:t>Baøi</a:t>
            </a:r>
            <a:r>
              <a:rPr lang="en-US" altLang="en-US" sz="4800" b="1" u="sng" dirty="0">
                <a:solidFill>
                  <a:srgbClr val="FF3300"/>
                </a:solidFill>
                <a:latin typeface="VNI-Times" pitchFamily="2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VNI-Times" pitchFamily="2" charset="0"/>
              </a:rPr>
              <a:t>toaùn</a:t>
            </a:r>
            <a:r>
              <a:rPr lang="en-US" altLang="en-US" sz="4800" b="1" dirty="0">
                <a:solidFill>
                  <a:srgbClr val="FF3300"/>
                </a:solidFill>
                <a:latin typeface="VNI-Times" pitchFamily="2" charset="0"/>
              </a:rPr>
              <a:t> </a:t>
            </a:r>
            <a:r>
              <a:rPr lang="en-US" altLang="en-US" sz="4800" b="1" dirty="0" smtClean="0">
                <a:solidFill>
                  <a:srgbClr val="FF3300"/>
                </a:solidFill>
                <a:latin typeface="VNI-Times" pitchFamily="2" charset="0"/>
              </a:rPr>
              <a:t>: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800" b="1" dirty="0" smtClean="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que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que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2057400" y="1371600"/>
            <a:ext cx="8305800" cy="3354388"/>
          </a:xfrm>
          <a:prstGeom prst="roundRect">
            <a:avLst>
              <a:gd name="adj" fmla="val 16667"/>
            </a:avLst>
          </a:prstGeom>
          <a:noFill/>
          <a:ln w="5715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959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057400" y="457200"/>
            <a:ext cx="853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FF3300"/>
                </a:solidFill>
                <a:latin typeface="VNI-Times" pitchFamily="2" charset="0"/>
              </a:rPr>
              <a:t>Ñaët tính vaø thöïc hieän pheùp tính :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290763" y="2482851"/>
            <a:ext cx="457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latin typeface="VNI-Times" pitchFamily="2" charset="0"/>
              </a:rPr>
              <a:t>8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744788" y="2495551"/>
            <a:ext cx="5953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latin typeface="VNI-Times" pitchFamily="2" charset="0"/>
              </a:rPr>
              <a:t>3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2319338" y="3162301"/>
            <a:ext cx="457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latin typeface="VNI-Times" pitchFamily="2" charset="0"/>
              </a:rPr>
              <a:t>1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752725" y="3173414"/>
            <a:ext cx="457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latin typeface="VNI-Times" pitchFamily="2" charset="0"/>
              </a:rPr>
              <a:t>7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1752600" y="2940050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VNI-Times" pitchFamily="2" charset="0"/>
              </a:rPr>
              <a:t>+</a:t>
            </a: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2171700" y="41783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2728913" y="4068764"/>
            <a:ext cx="457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2305050" y="4057651"/>
            <a:ext cx="5524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50190" name="Oval 14"/>
          <p:cNvSpPr>
            <a:spLocks noChangeArrowheads="1"/>
          </p:cNvSpPr>
          <p:nvPr/>
        </p:nvSpPr>
        <p:spPr bwMode="auto">
          <a:xfrm>
            <a:off x="2590800" y="3336925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3429000" y="2743201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en-US" altLang="en-US" sz="3600" b="1">
                <a:solidFill>
                  <a:srgbClr val="3333FF"/>
                </a:solidFill>
                <a:latin typeface="VNI-Times" pitchFamily="2" charset="0"/>
              </a:rPr>
              <a:t> 3</a:t>
            </a:r>
            <a:r>
              <a:rPr lang="en-US" altLang="en-US" sz="4000" b="1">
                <a:solidFill>
                  <a:srgbClr val="3333FF"/>
                </a:solidFill>
                <a:latin typeface="VNI-Times" pitchFamily="2" charset="0"/>
              </a:rPr>
              <a:t> coäng 7 baèng 10, vieát 0 nhôù 1.</a:t>
            </a: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3505200" y="3681414"/>
            <a:ext cx="7315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en-US" altLang="en-US" sz="3600" b="1">
                <a:solidFill>
                  <a:srgbClr val="3333FF"/>
                </a:solidFill>
                <a:latin typeface="VNI-Times" pitchFamily="2" charset="0"/>
              </a:rPr>
              <a:t> 8</a:t>
            </a:r>
            <a:r>
              <a:rPr lang="en-US" altLang="en-US" sz="4000" b="1">
                <a:solidFill>
                  <a:srgbClr val="3333FF"/>
                </a:solidFill>
                <a:latin typeface="VNI-Times" pitchFamily="2" charset="0"/>
              </a:rPr>
              <a:t> coäng 1 baèng 9, theâm 1 baèng 10, vieát 10.</a:t>
            </a: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3733800" y="1652589"/>
            <a:ext cx="533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0000FF"/>
                </a:solidFill>
                <a:latin typeface="VNI-Times" pitchFamily="2" charset="0"/>
              </a:rPr>
              <a:t>8</a:t>
            </a: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4192588" y="1652589"/>
            <a:ext cx="5953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0000FF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4724400" y="1790700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VNI-Times" pitchFamily="2" charset="0"/>
              </a:rPr>
              <a:t>+</a:t>
            </a:r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5053013" y="1660526"/>
            <a:ext cx="457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0000FF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5461000" y="1652589"/>
            <a:ext cx="533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0000FF"/>
                </a:solidFill>
                <a:latin typeface="VNI-Times" pitchFamily="2" charset="0"/>
              </a:rPr>
              <a:t>7</a:t>
            </a: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6096000" y="1905000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=</a:t>
            </a:r>
          </a:p>
        </p:txBody>
      </p:sp>
      <p:sp>
        <p:nvSpPr>
          <p:cNvPr id="50202" name="Text Box 26"/>
          <p:cNvSpPr txBox="1">
            <a:spLocks noChangeArrowheads="1"/>
          </p:cNvSpPr>
          <p:nvPr/>
        </p:nvSpPr>
        <p:spPr bwMode="auto">
          <a:xfrm>
            <a:off x="1924050" y="4057651"/>
            <a:ext cx="5524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191000" y="5410200"/>
            <a:ext cx="4953000" cy="11430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4291014" y="5486401"/>
            <a:ext cx="33289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3333FF"/>
                </a:solidFill>
              </a:rPr>
              <a:t>83 +17 =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7291388" y="5410200"/>
            <a:ext cx="1852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</a:rPr>
              <a:t>100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6553200" y="1676401"/>
            <a:ext cx="68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9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0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01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0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8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0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9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0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94" presetID="5" presetClass="exit" presetSubtype="1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5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1000"/>
                                        <p:tgtEl>
                                          <p:spTgt spid="5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1000"/>
                                        <p:tgtEl>
                                          <p:spTgt spid="50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5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80" grpId="0"/>
      <p:bldP spid="50180" grpId="1"/>
      <p:bldP spid="50181" grpId="0"/>
      <p:bldP spid="50181" grpId="1"/>
      <p:bldP spid="50182" grpId="0"/>
      <p:bldP spid="50182" grpId="1"/>
      <p:bldP spid="50183" grpId="0"/>
      <p:bldP spid="50183" grpId="1"/>
      <p:bldP spid="50184" grpId="0"/>
      <p:bldP spid="50188" grpId="0"/>
      <p:bldP spid="50189" grpId="0"/>
      <p:bldP spid="50190" grpId="0" animBg="1"/>
      <p:bldP spid="50190" grpId="1" animBg="1"/>
      <p:bldP spid="50190" grpId="2" animBg="1"/>
      <p:bldP spid="50191" grpId="0" build="allAtOnce"/>
      <p:bldP spid="50192" grpId="0"/>
      <p:bldP spid="50193" grpId="0"/>
      <p:bldP spid="50194" grpId="0"/>
      <p:bldP spid="50195" grpId="0"/>
      <p:bldP spid="50196" grpId="0"/>
      <p:bldP spid="50197" grpId="0"/>
      <p:bldP spid="50198" grpId="0"/>
      <p:bldP spid="50202" grpId="0"/>
      <p:bldP spid="50203" grpId="0" animBg="1"/>
      <p:bldP spid="50204" grpId="0" build="allAtOnce"/>
      <p:bldP spid="50205" grpId="0"/>
      <p:bldP spid="502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1824038" y="381001"/>
            <a:ext cx="2133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1 0 0</a:t>
            </a:r>
          </a:p>
        </p:txBody>
      </p:sp>
      <p:sp>
        <p:nvSpPr>
          <p:cNvPr id="7171" name="Text Box 19"/>
          <p:cNvSpPr txBox="1">
            <a:spLocks noChangeArrowheads="1"/>
          </p:cNvSpPr>
          <p:nvPr/>
        </p:nvSpPr>
        <p:spPr bwMode="auto">
          <a:xfrm>
            <a:off x="1852613" y="966788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VNI-Times" pitchFamily="2" charset="0"/>
              </a:rPr>
              <a:t>+</a:t>
            </a:r>
          </a:p>
        </p:txBody>
      </p:sp>
      <p:sp>
        <p:nvSpPr>
          <p:cNvPr id="7172" name="Line 33"/>
          <p:cNvSpPr>
            <a:spLocks noChangeShapeType="1"/>
          </p:cNvSpPr>
          <p:nvPr/>
        </p:nvSpPr>
        <p:spPr bwMode="auto">
          <a:xfrm>
            <a:off x="2057400" y="2286000"/>
            <a:ext cx="152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819650" y="769938"/>
            <a:ext cx="6172200" cy="838200"/>
          </a:xfrm>
          <a:gradFill rotWithShape="1">
            <a:gsLst>
              <a:gs pos="0">
                <a:srgbClr val="2E0FA1"/>
              </a:gs>
              <a:gs pos="100000">
                <a:srgbClr val="220CA4"/>
              </a:gs>
            </a:gsLst>
            <a:path path="rect">
              <a:fillToRect r="100000" b="100000"/>
            </a:path>
          </a:gradFill>
        </p:spPr>
        <p:txBody>
          <a:bodyPr/>
          <a:lstStyle/>
          <a:p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 smtClean="0">
                <a:solidFill>
                  <a:schemeClr val="bg1"/>
                </a:solidFill>
                <a:latin typeface=".VnTime" panose="020B7200000000000000" pitchFamily="34" charset="0"/>
              </a:rPr>
              <a:t>?</a:t>
            </a:r>
            <a:endParaRPr lang="vi-VN" altLang="en-US" dirty="0" smtClean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794437" y="725863"/>
            <a:ext cx="6289675" cy="1681163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altLang="en-US" b="1" kern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smtClean="0">
                <a:solidFill>
                  <a:srgbClr val="2E0FA1"/>
                </a:solidFill>
                <a:latin typeface=".VnTime" panose="020B7200000000000000" pitchFamily="34" charset="0"/>
              </a:rPr>
              <a:t> ViÕt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sè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h¹ng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nµy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d­ưíi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sè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h¹ng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kia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sao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cho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c¸c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ch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÷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sè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cïng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hµng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th¼ng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cét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víi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kern="0" dirty="0" err="1">
                <a:solidFill>
                  <a:srgbClr val="2E0FA1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b="1" kern="0" dirty="0">
                <a:solidFill>
                  <a:srgbClr val="2E0FA1"/>
                </a:solidFill>
                <a:latin typeface=".VnTime" panose="020B7200000000000000" pitchFamily="34" charset="0"/>
              </a:rPr>
              <a:t>.</a:t>
            </a:r>
          </a:p>
          <a:p>
            <a:pPr>
              <a:defRPr/>
            </a:pPr>
            <a:endParaRPr lang="vi-VN" altLang="en-US" kern="0" dirty="0">
              <a:solidFill>
                <a:srgbClr val="2E0FA1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194767" y="1170782"/>
            <a:ext cx="510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.VnTime" panose="020B7200000000000000" pitchFamily="34" charset="0"/>
              </a:rPr>
              <a:t>Nªu c¸ch tÝnh kÕt qu¶ ?</a:t>
            </a:r>
            <a:endParaRPr lang="vi-VN" altLang="en-US" sz="36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Line 31"/>
          <p:cNvSpPr>
            <a:spLocks noChangeShapeType="1"/>
          </p:cNvSpPr>
          <p:nvPr/>
        </p:nvSpPr>
        <p:spPr bwMode="auto">
          <a:xfrm rot="10800000">
            <a:off x="2844006" y="3125958"/>
            <a:ext cx="1474787" cy="0"/>
          </a:xfrm>
          <a:prstGeom prst="line">
            <a:avLst/>
          </a:prstGeom>
          <a:noFill/>
          <a:ln w="107950" cap="sq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3276600" y="685801"/>
            <a:ext cx="0" cy="1528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278313" y="2597150"/>
            <a:ext cx="7050087" cy="707886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000" b="1" dirty="0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000" b="1" dirty="0">
                <a:solidFill>
                  <a:srgbClr val="2E0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0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2667000" y="803275"/>
            <a:ext cx="0" cy="1411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AutoShape 31"/>
          <p:cNvSpPr>
            <a:spLocks noChangeArrowheads="1"/>
          </p:cNvSpPr>
          <p:nvPr/>
        </p:nvSpPr>
        <p:spPr bwMode="auto">
          <a:xfrm>
            <a:off x="4296879" y="204228"/>
            <a:ext cx="7068033" cy="402067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C00000"/>
                </a:solidFill>
              </a:rPr>
              <a:t>Chúng</a:t>
            </a:r>
            <a:r>
              <a:rPr lang="en-US" altLang="en-US" sz="2800" dirty="0">
                <a:solidFill>
                  <a:srgbClr val="C00000"/>
                </a:solidFill>
              </a:rPr>
              <a:t> ta </a:t>
            </a:r>
            <a:r>
              <a:rPr lang="en-US" altLang="en-US" sz="2800" dirty="0" err="1">
                <a:solidFill>
                  <a:srgbClr val="C00000"/>
                </a:solidFill>
              </a:rPr>
              <a:t>phải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lưu</a:t>
            </a:r>
            <a:r>
              <a:rPr lang="en-US" altLang="en-US" sz="2800" dirty="0">
                <a:solidFill>
                  <a:srgbClr val="C00000"/>
                </a:solidFill>
              </a:rPr>
              <a:t> ý 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Đặt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tính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thẳng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hàng</a:t>
            </a:r>
            <a:endParaRPr lang="en-US" altLang="en-US" sz="28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Thực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hiện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phép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tính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từ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phải</a:t>
            </a:r>
            <a:r>
              <a:rPr lang="en-US" altLang="en-US" sz="2800" dirty="0">
                <a:solidFill>
                  <a:srgbClr val="C00000"/>
                </a:solidFill>
              </a:rPr>
              <a:t> sang </a:t>
            </a:r>
            <a:r>
              <a:rPr lang="en-US" altLang="en-US" sz="2800" dirty="0" err="1">
                <a:solidFill>
                  <a:srgbClr val="C00000"/>
                </a:solidFill>
              </a:rPr>
              <a:t>trái</a:t>
            </a:r>
            <a:endParaRPr lang="en-US" altLang="en-US" sz="280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Khi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cộng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hàng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chục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là</a:t>
            </a:r>
            <a:r>
              <a:rPr lang="en-US" altLang="en-US" sz="2800" dirty="0">
                <a:solidFill>
                  <a:srgbClr val="C00000"/>
                </a:solidFill>
              </a:rPr>
              <a:t> 10 </a:t>
            </a:r>
            <a:r>
              <a:rPr lang="en-US" altLang="en-US" sz="2800" dirty="0" err="1">
                <a:solidFill>
                  <a:srgbClr val="C00000"/>
                </a:solidFill>
              </a:rPr>
              <a:t>viết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chữ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số</a:t>
            </a:r>
            <a:r>
              <a:rPr lang="en-US" altLang="en-US" sz="2800" dirty="0">
                <a:solidFill>
                  <a:srgbClr val="C00000"/>
                </a:solidFill>
              </a:rPr>
              <a:t>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lệch</a:t>
            </a:r>
            <a:r>
              <a:rPr lang="en-US" altLang="en-US" sz="2800" dirty="0">
                <a:solidFill>
                  <a:srgbClr val="C00000"/>
                </a:solidFill>
              </a:rPr>
              <a:t> sang </a:t>
            </a:r>
            <a:r>
              <a:rPr lang="en-US" altLang="en-US" sz="2800" dirty="0" err="1">
                <a:solidFill>
                  <a:srgbClr val="C00000"/>
                </a:solidFill>
              </a:rPr>
              <a:t>trái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một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</a:rPr>
              <a:t>chút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pic>
        <p:nvPicPr>
          <p:cNvPr id="19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4" y="3229597"/>
            <a:ext cx="2541587" cy="3365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ine 25"/>
          <p:cNvSpPr>
            <a:spLocks noChangeShapeType="1"/>
          </p:cNvSpPr>
          <p:nvPr/>
        </p:nvSpPr>
        <p:spPr bwMode="auto">
          <a:xfrm flipV="1">
            <a:off x="2057400" y="3014663"/>
            <a:ext cx="0" cy="457200"/>
          </a:xfrm>
          <a:prstGeom prst="line">
            <a:avLst/>
          </a:prstGeom>
          <a:noFill/>
          <a:ln w="666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07487 0.0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/>
      <p:bldP spid="10" grpId="1"/>
      <p:bldP spid="12" grpId="0" animBg="1"/>
      <p:bldP spid="12" grpId="1" animBg="1"/>
      <p:bldP spid="12" grpId="2" animBg="1"/>
      <p:bldP spid="13" grpId="0" animBg="1"/>
      <p:bldP spid="13" grpId="1" animBg="1"/>
      <p:bldP spid="11" grpId="0" animBg="1"/>
      <p:bldP spid="11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905000" y="171451"/>
            <a:ext cx="502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u="sng">
                <a:solidFill>
                  <a:srgbClr val="FF3300"/>
                </a:solidFill>
                <a:latin typeface="VNI-Times" pitchFamily="2" charset="0"/>
              </a:rPr>
              <a:t>Baøi 1 </a:t>
            </a:r>
            <a:r>
              <a:rPr lang="en-US" altLang="en-US" sz="4000" b="1">
                <a:solidFill>
                  <a:srgbClr val="FF3300"/>
                </a:solidFill>
                <a:latin typeface="VNI-Times" pitchFamily="2" charset="0"/>
              </a:rPr>
              <a:t>: </a:t>
            </a:r>
            <a:r>
              <a:rPr lang="en-US" altLang="en-US" sz="4000" b="1">
                <a:solidFill>
                  <a:srgbClr val="3333FF"/>
                </a:solidFill>
                <a:latin typeface="VNI-Times" pitchFamily="2" charset="0"/>
              </a:rPr>
              <a:t>Tính: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048000" y="5678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133600" y="1543051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9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514601" y="1538288"/>
            <a:ext cx="59531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9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514601" y="2224088"/>
            <a:ext cx="59531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1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4495800" y="1462088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7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800601" y="1466851"/>
            <a:ext cx="5953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5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1828800" y="1935164"/>
            <a:ext cx="457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+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4495800" y="2147888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2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4800601" y="2147888"/>
            <a:ext cx="59531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5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6583363" y="2063751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3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6934201" y="2057401"/>
            <a:ext cx="5953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6</a:t>
            </a:r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8934450" y="2019301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5</a:t>
            </a: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9334501" y="2033588"/>
            <a:ext cx="59531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2</a:t>
            </a:r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6586538" y="1317626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6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6951663" y="1331913"/>
            <a:ext cx="5953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4</a:t>
            </a: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8915400" y="1409701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4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9315451" y="1409701"/>
            <a:ext cx="5953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8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8477250" y="1790700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+</a:t>
            </a:r>
          </a:p>
        </p:txBody>
      </p:sp>
      <p:sp>
        <p:nvSpPr>
          <p:cNvPr id="31770" name="Line 26"/>
          <p:cNvSpPr>
            <a:spLocks noChangeShapeType="1"/>
          </p:cNvSpPr>
          <p:nvPr/>
        </p:nvSpPr>
        <p:spPr bwMode="auto">
          <a:xfrm>
            <a:off x="8743950" y="28956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3962400" y="1935164"/>
            <a:ext cx="457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+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6115050" y="1858964"/>
            <a:ext cx="457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+</a:t>
            </a:r>
          </a:p>
        </p:txBody>
      </p:sp>
      <p:sp>
        <p:nvSpPr>
          <p:cNvPr id="31775" name="Line 31"/>
          <p:cNvSpPr>
            <a:spLocks noChangeShapeType="1"/>
          </p:cNvSpPr>
          <p:nvPr/>
        </p:nvSpPr>
        <p:spPr bwMode="auto">
          <a:xfrm>
            <a:off x="4191000" y="30480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6" name="Line 32"/>
          <p:cNvSpPr>
            <a:spLocks noChangeShapeType="1"/>
          </p:cNvSpPr>
          <p:nvPr/>
        </p:nvSpPr>
        <p:spPr bwMode="auto">
          <a:xfrm>
            <a:off x="6381750" y="30099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7" name="Line 33"/>
          <p:cNvSpPr>
            <a:spLocks noChangeShapeType="1"/>
          </p:cNvSpPr>
          <p:nvPr/>
        </p:nvSpPr>
        <p:spPr bwMode="auto">
          <a:xfrm>
            <a:off x="1962150" y="30480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36" name="Text Box 92"/>
          <p:cNvSpPr txBox="1">
            <a:spLocks noChangeArrowheads="1"/>
          </p:cNvSpPr>
          <p:nvPr/>
        </p:nvSpPr>
        <p:spPr bwMode="auto">
          <a:xfrm>
            <a:off x="2448340" y="2962519"/>
            <a:ext cx="5953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3300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31837" name="Oval 93"/>
          <p:cNvSpPr>
            <a:spLocks noChangeArrowheads="1"/>
          </p:cNvSpPr>
          <p:nvPr/>
        </p:nvSpPr>
        <p:spPr bwMode="auto">
          <a:xfrm>
            <a:off x="2295526" y="2487614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sp>
        <p:nvSpPr>
          <p:cNvPr id="31838" name="Text Box 94"/>
          <p:cNvSpPr txBox="1">
            <a:spLocks noChangeArrowheads="1"/>
          </p:cNvSpPr>
          <p:nvPr/>
        </p:nvSpPr>
        <p:spPr bwMode="auto">
          <a:xfrm>
            <a:off x="1800777" y="2957755"/>
            <a:ext cx="823914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3300"/>
                </a:solidFill>
                <a:latin typeface="VNI-Times" pitchFamily="2" charset="0"/>
              </a:rPr>
              <a:t>10</a:t>
            </a:r>
            <a:endParaRPr lang="en-US" altLang="en-US" sz="4800" b="1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31840" name="Text Box 96"/>
          <p:cNvSpPr txBox="1">
            <a:spLocks noChangeArrowheads="1"/>
          </p:cNvSpPr>
          <p:nvPr/>
        </p:nvSpPr>
        <p:spPr bwMode="auto">
          <a:xfrm>
            <a:off x="4191000" y="2986088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3300"/>
                </a:solidFill>
                <a:latin typeface="VNI-Times" pitchFamily="2" charset="0"/>
              </a:rPr>
              <a:t>100</a:t>
            </a:r>
            <a:endParaRPr lang="en-US" altLang="en-US" sz="4800" b="1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31841" name="Oval 97"/>
          <p:cNvSpPr>
            <a:spLocks noChangeArrowheads="1"/>
          </p:cNvSpPr>
          <p:nvPr/>
        </p:nvSpPr>
        <p:spPr bwMode="auto">
          <a:xfrm>
            <a:off x="4714875" y="2209800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sp>
        <p:nvSpPr>
          <p:cNvPr id="31843" name="Text Box 99"/>
          <p:cNvSpPr txBox="1">
            <a:spLocks noChangeArrowheads="1"/>
          </p:cNvSpPr>
          <p:nvPr/>
        </p:nvSpPr>
        <p:spPr bwMode="auto">
          <a:xfrm>
            <a:off x="6310314" y="2914651"/>
            <a:ext cx="12366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3300"/>
                </a:solidFill>
                <a:latin typeface="VNI-Times" pitchFamily="2" charset="0"/>
              </a:rPr>
              <a:t>100</a:t>
            </a:r>
            <a:endParaRPr lang="en-US" altLang="en-US" sz="4800" b="1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31844" name="Oval 100"/>
          <p:cNvSpPr>
            <a:spLocks noChangeArrowheads="1"/>
          </p:cNvSpPr>
          <p:nvPr/>
        </p:nvSpPr>
        <p:spPr bwMode="auto">
          <a:xfrm>
            <a:off x="6819900" y="2133737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sp>
        <p:nvSpPr>
          <p:cNvPr id="31850" name="Text Box 106"/>
          <p:cNvSpPr txBox="1">
            <a:spLocks noChangeArrowheads="1"/>
          </p:cNvSpPr>
          <p:nvPr/>
        </p:nvSpPr>
        <p:spPr bwMode="auto">
          <a:xfrm>
            <a:off x="8754109" y="2846751"/>
            <a:ext cx="12239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3300"/>
                </a:solidFill>
                <a:latin typeface="VNI-Times" pitchFamily="2" charset="0"/>
              </a:rPr>
              <a:t>100</a:t>
            </a:r>
            <a:endParaRPr lang="en-US" altLang="en-US" sz="4800" b="1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47" name="Oval 100"/>
          <p:cNvSpPr>
            <a:spLocks noChangeArrowheads="1"/>
          </p:cNvSpPr>
          <p:nvPr/>
        </p:nvSpPr>
        <p:spPr bwMode="auto">
          <a:xfrm>
            <a:off x="9177338" y="2136775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  <p:pic>
        <p:nvPicPr>
          <p:cNvPr id="55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95" y="4716463"/>
            <a:ext cx="2004470" cy="2133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3109914" y="4009957"/>
            <a:ext cx="8141804" cy="838200"/>
          </a:xfrm>
          <a:prstGeom prst="rect">
            <a:avLst/>
          </a:prstGeom>
          <a:gradFill rotWithShape="1">
            <a:gsLst>
              <a:gs pos="0">
                <a:srgbClr val="2E0FA1"/>
              </a:gs>
              <a:gs pos="100000">
                <a:srgbClr val="220CA4"/>
              </a:gs>
            </a:gsLst>
            <a:path path="rect">
              <a:fillToRect r="100000" b="100000"/>
            </a:path>
          </a:gra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err="1">
                <a:solidFill>
                  <a:srgbClr val="FF9900"/>
                </a:solidFill>
                <a:latin typeface=".VnTime" panose="020B7200000000000000" pitchFamily="34" charset="0"/>
              </a:rPr>
              <a:t>KÕt</a:t>
            </a:r>
            <a:r>
              <a:rPr lang="en-US" altLang="en-US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9900"/>
                </a:solidFill>
                <a:latin typeface=".VnTime" panose="020B7200000000000000" pitchFamily="34" charset="0"/>
              </a:rPr>
              <a:t>qu</a:t>
            </a:r>
            <a:r>
              <a:rPr lang="en-US" altLang="en-US" dirty="0">
                <a:solidFill>
                  <a:srgbClr val="FF9900"/>
                </a:solidFill>
                <a:latin typeface=".VnTime" panose="020B7200000000000000" pitchFamily="34" charset="0"/>
              </a:rPr>
              <a:t>¶ </a:t>
            </a:r>
            <a:r>
              <a:rPr lang="en-US" altLang="en-US" dirty="0" err="1">
                <a:solidFill>
                  <a:srgbClr val="FF9900"/>
                </a:solidFill>
                <a:latin typeface=".VnTime" panose="020B7200000000000000" pitchFamily="34" charset="0"/>
              </a:rPr>
              <a:t>cña</a:t>
            </a:r>
            <a:r>
              <a:rPr lang="en-US" altLang="en-US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9900"/>
                </a:solidFill>
                <a:latin typeface=".VnTime" panose="020B7200000000000000" pitchFamily="34" charset="0"/>
              </a:rPr>
              <a:t>c¸c</a:t>
            </a:r>
            <a:r>
              <a:rPr lang="en-US" altLang="en-US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9900"/>
                </a:solidFill>
                <a:latin typeface=".VnTime" panose="020B7200000000000000" pitchFamily="34" charset="0"/>
              </a:rPr>
              <a:t>phÐp</a:t>
            </a:r>
            <a:r>
              <a:rPr lang="en-US" altLang="en-US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9900"/>
                </a:solidFill>
                <a:latin typeface=".VnTime" panose="020B7200000000000000" pitchFamily="34" charset="0"/>
              </a:rPr>
              <a:t>tÝnh</a:t>
            </a:r>
            <a:r>
              <a:rPr lang="en-US" altLang="en-US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9900"/>
                </a:solidFill>
                <a:latin typeface=".VnTime" panose="020B7200000000000000" pitchFamily="34" charset="0"/>
              </a:rPr>
              <a:t>nµy</a:t>
            </a:r>
            <a:r>
              <a:rPr lang="en-US" altLang="en-US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99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dirty="0">
                <a:solidFill>
                  <a:srgbClr val="FF9900"/>
                </a:solidFill>
                <a:latin typeface=".VnTime" panose="020B7200000000000000" pitchFamily="34" charset="0"/>
              </a:rPr>
              <a:t> g× ®</a:t>
            </a:r>
            <a:r>
              <a:rPr lang="en-US" altLang="en-US" dirty="0" err="1">
                <a:solidFill>
                  <a:srgbClr val="FF9900"/>
                </a:solidFill>
                <a:latin typeface=".VnTime" panose="020B7200000000000000" pitchFamily="34" charset="0"/>
              </a:rPr>
              <a:t>Æc</a:t>
            </a:r>
            <a:r>
              <a:rPr lang="en-US" altLang="en-US" dirty="0">
                <a:solidFill>
                  <a:srgbClr val="FF9900"/>
                </a:solidFill>
                <a:latin typeface=".VnTime" panose="020B7200000000000000" pitchFamily="34" charset="0"/>
              </a:rPr>
              <a:t> </a:t>
            </a:r>
            <a:r>
              <a:rPr lang="en-US" altLang="en-US" dirty="0" err="1">
                <a:solidFill>
                  <a:srgbClr val="FF9900"/>
                </a:solidFill>
                <a:latin typeface=".VnTime" panose="020B7200000000000000" pitchFamily="34" charset="0"/>
              </a:rPr>
              <a:t>biÖt</a:t>
            </a:r>
            <a:r>
              <a:rPr lang="en-US" altLang="en-US" dirty="0">
                <a:solidFill>
                  <a:srgbClr val="FF9900"/>
                </a:solidFill>
                <a:latin typeface=".VnTime" panose="020B7200000000000000" pitchFamily="34" charset="0"/>
              </a:rPr>
              <a:t>?</a:t>
            </a:r>
            <a:endParaRPr lang="vi-VN" altLang="en-US" dirty="0" smtClean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3167064" y="4009958"/>
            <a:ext cx="8111643" cy="77904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kết</a:t>
            </a:r>
            <a:r>
              <a:rPr lang="en-US" altLang="en-US" dirty="0"/>
              <a:t> </a:t>
            </a:r>
            <a:r>
              <a:rPr lang="en-US" altLang="en-US" dirty="0" err="1"/>
              <a:t>quả</a:t>
            </a:r>
            <a:r>
              <a:rPr lang="en-US" altLang="en-US" dirty="0"/>
              <a:t> </a:t>
            </a:r>
            <a:r>
              <a:rPr lang="en-US" altLang="en-US" dirty="0" err="1"/>
              <a:t>đều</a:t>
            </a:r>
            <a:r>
              <a:rPr lang="en-US" altLang="en-US" dirty="0"/>
              <a:t> </a:t>
            </a:r>
            <a:r>
              <a:rPr lang="en-US" altLang="en-US" dirty="0" err="1"/>
              <a:t>bằng</a:t>
            </a:r>
            <a:r>
              <a:rPr lang="en-US" altLang="en-US" dirty="0"/>
              <a:t> 100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3 </a:t>
            </a:r>
            <a:r>
              <a:rPr lang="en-US" altLang="en-US" dirty="0" err="1"/>
              <a:t>chữ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</a:p>
          <a:p>
            <a:pPr>
              <a:defRPr/>
            </a:pPr>
            <a:endParaRPr lang="vi-VN" altLang="en-US" kern="0" dirty="0">
              <a:solidFill>
                <a:srgbClr val="2E0FA1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3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000"/>
                                        <p:tgtEl>
                                          <p:spTgt spid="3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36" grpId="0"/>
      <p:bldP spid="31837" grpId="0" animBg="1"/>
      <p:bldP spid="31838" grpId="0"/>
      <p:bldP spid="31840" grpId="0"/>
      <p:bldP spid="31841" grpId="0" animBg="1"/>
      <p:bldP spid="31843" grpId="0"/>
      <p:bldP spid="31844" grpId="0" animBg="1"/>
      <p:bldP spid="31850" grpId="0"/>
      <p:bldP spid="47" grpId="0" animBg="1"/>
      <p:bldP spid="53" grpId="0" animBg="1"/>
      <p:bldP spid="53" grpId="1" animBg="1"/>
      <p:bldP spid="5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24000" y="228601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u="sng">
                <a:solidFill>
                  <a:srgbClr val="FF66FF"/>
                </a:solidFill>
                <a:latin typeface="VNI-Times" pitchFamily="2" charset="0"/>
              </a:rPr>
              <a:t>Baøi 2</a:t>
            </a:r>
            <a:r>
              <a:rPr lang="en-US" altLang="en-US" sz="4000" b="1">
                <a:solidFill>
                  <a:srgbClr val="FF66FF"/>
                </a:solidFill>
                <a:latin typeface="VNI-Times" pitchFamily="2" charset="0"/>
              </a:rPr>
              <a:t> :</a:t>
            </a:r>
            <a:r>
              <a:rPr lang="en-US" altLang="en-US" sz="4000" b="1">
                <a:solidFill>
                  <a:srgbClr val="FF33CC"/>
                </a:solidFill>
                <a:latin typeface="VNI-Times" pitchFamily="2" charset="0"/>
              </a:rPr>
              <a:t> </a:t>
            </a:r>
            <a:r>
              <a:rPr lang="en-US" altLang="en-US" sz="4000" b="1">
                <a:solidFill>
                  <a:srgbClr val="FF33CC"/>
                </a:solidFill>
                <a:latin typeface=".VnAvant" panose="020B7200000000000000" pitchFamily="34" charset="0"/>
              </a:rPr>
              <a:t>TÝnh nhÈm</a:t>
            </a:r>
            <a:r>
              <a:rPr lang="en-US" altLang="en-US" sz="4000" b="1">
                <a:solidFill>
                  <a:srgbClr val="FF66FF"/>
                </a:solidFill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733800" y="1447800"/>
            <a:ext cx="3352800" cy="7620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VNI-Times" pitchFamily="2" charset="0"/>
              </a:rPr>
              <a:t>60 + 40 = </a:t>
            </a:r>
            <a:r>
              <a:rPr lang="en-US" altLang="en-US" sz="4400" b="1">
                <a:solidFill>
                  <a:srgbClr val="FF0000"/>
                </a:solidFill>
                <a:latin typeface="VNI-Times" pitchFamily="2" charset="0"/>
              </a:rPr>
              <a:t>100</a:t>
            </a:r>
          </a:p>
        </p:txBody>
      </p:sp>
      <p:sp>
        <p:nvSpPr>
          <p:cNvPr id="10244" name="Text Box 41"/>
          <p:cNvSpPr txBox="1">
            <a:spLocks noChangeArrowheads="1"/>
          </p:cNvSpPr>
          <p:nvPr/>
        </p:nvSpPr>
        <p:spPr bwMode="auto">
          <a:xfrm>
            <a:off x="3733800" y="2438400"/>
            <a:ext cx="2362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VNI-Times" pitchFamily="2" charset="0"/>
              </a:rPr>
              <a:t>80 + 20 =</a:t>
            </a:r>
          </a:p>
        </p:txBody>
      </p:sp>
      <p:sp>
        <p:nvSpPr>
          <p:cNvPr id="10245" name="Text Box 42"/>
          <p:cNvSpPr txBox="1">
            <a:spLocks noChangeArrowheads="1"/>
          </p:cNvSpPr>
          <p:nvPr/>
        </p:nvSpPr>
        <p:spPr bwMode="auto">
          <a:xfrm>
            <a:off x="3733800" y="3429000"/>
            <a:ext cx="236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VNI-Times" pitchFamily="2" charset="0"/>
              </a:rPr>
              <a:t>30 + 70 =</a:t>
            </a:r>
          </a:p>
        </p:txBody>
      </p:sp>
      <p:sp>
        <p:nvSpPr>
          <p:cNvPr id="10246" name="Text Box 43"/>
          <p:cNvSpPr txBox="1">
            <a:spLocks noChangeArrowheads="1"/>
          </p:cNvSpPr>
          <p:nvPr/>
        </p:nvSpPr>
        <p:spPr bwMode="auto">
          <a:xfrm>
            <a:off x="3733800" y="4419601"/>
            <a:ext cx="2362200" cy="771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VNI-Times" pitchFamily="2" charset="0"/>
              </a:rPr>
              <a:t>90 + 10</a:t>
            </a:r>
            <a:r>
              <a:rPr lang="en-US" altLang="en-US" sz="4400" b="1">
                <a:latin typeface="VNI-Times" pitchFamily="2" charset="0"/>
              </a:rPr>
              <a:t> </a:t>
            </a:r>
            <a:r>
              <a:rPr lang="en-US" altLang="en-US" sz="4400" b="1">
                <a:solidFill>
                  <a:srgbClr val="0000FF"/>
                </a:solidFill>
                <a:latin typeface="VNI-Times" pitchFamily="2" charset="0"/>
              </a:rPr>
              <a:t>=</a:t>
            </a:r>
          </a:p>
        </p:txBody>
      </p:sp>
      <p:sp>
        <p:nvSpPr>
          <p:cNvPr id="10247" name="Text Box 44"/>
          <p:cNvSpPr txBox="1">
            <a:spLocks noChangeArrowheads="1"/>
          </p:cNvSpPr>
          <p:nvPr/>
        </p:nvSpPr>
        <p:spPr bwMode="auto">
          <a:xfrm>
            <a:off x="3733800" y="5486401"/>
            <a:ext cx="2362200" cy="771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VNI-Times" pitchFamily="2" charset="0"/>
              </a:rPr>
              <a:t>50 + 50 =</a:t>
            </a:r>
          </a:p>
        </p:txBody>
      </p:sp>
      <p:sp>
        <p:nvSpPr>
          <p:cNvPr id="15409" name="Text Box 49"/>
          <p:cNvSpPr txBox="1">
            <a:spLocks noChangeArrowheads="1"/>
          </p:cNvSpPr>
          <p:nvPr/>
        </p:nvSpPr>
        <p:spPr bwMode="auto">
          <a:xfrm>
            <a:off x="6096000" y="2376488"/>
            <a:ext cx="11430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3300"/>
                </a:solidFill>
                <a:latin typeface="VNI-Times" pitchFamily="2" charset="0"/>
              </a:rPr>
              <a:t>100</a:t>
            </a:r>
          </a:p>
        </p:txBody>
      </p:sp>
      <p:sp>
        <p:nvSpPr>
          <p:cNvPr id="15410" name="Text Box 50"/>
          <p:cNvSpPr txBox="1">
            <a:spLocks noChangeArrowheads="1"/>
          </p:cNvSpPr>
          <p:nvPr/>
        </p:nvSpPr>
        <p:spPr bwMode="auto">
          <a:xfrm>
            <a:off x="6172200" y="3352801"/>
            <a:ext cx="1143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3300"/>
                </a:solidFill>
                <a:latin typeface="VNI-Times" pitchFamily="2" charset="0"/>
              </a:rPr>
              <a:t>100</a:t>
            </a:r>
          </a:p>
        </p:txBody>
      </p:sp>
      <p:sp>
        <p:nvSpPr>
          <p:cNvPr id="15411" name="Text Box 51"/>
          <p:cNvSpPr txBox="1">
            <a:spLocks noChangeArrowheads="1"/>
          </p:cNvSpPr>
          <p:nvPr/>
        </p:nvSpPr>
        <p:spPr bwMode="auto">
          <a:xfrm>
            <a:off x="6096000" y="4357688"/>
            <a:ext cx="11430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3300"/>
                </a:solidFill>
                <a:latin typeface="VNI-Times" pitchFamily="2" charset="0"/>
              </a:rPr>
              <a:t>100</a:t>
            </a:r>
          </a:p>
        </p:txBody>
      </p:sp>
      <p:sp>
        <p:nvSpPr>
          <p:cNvPr id="15412" name="Text Box 52"/>
          <p:cNvSpPr txBox="1">
            <a:spLocks noChangeArrowheads="1"/>
          </p:cNvSpPr>
          <p:nvPr/>
        </p:nvSpPr>
        <p:spPr bwMode="auto">
          <a:xfrm>
            <a:off x="6096000" y="5424488"/>
            <a:ext cx="11430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3300"/>
                </a:solidFill>
                <a:latin typeface="VNI-Times" pitchFamily="2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01109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5" grpId="0" animBg="1"/>
      <p:bldP spid="15409" grpId="0"/>
      <p:bldP spid="15410" grpId="0"/>
      <p:bldP spid="15411" grpId="0"/>
      <p:bldP spid="154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905000" y="288926"/>
            <a:ext cx="281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33CC"/>
                </a:solidFill>
                <a:latin typeface=".VnAvant" panose="020B7200000000000000" pitchFamily="34" charset="0"/>
              </a:rPr>
              <a:t>Bµi</a:t>
            </a:r>
            <a:r>
              <a:rPr lang="en-US" altLang="en-US" sz="4000" b="1" dirty="0">
                <a:solidFill>
                  <a:srgbClr val="FF33CC"/>
                </a:solidFill>
                <a:latin typeface=".VnAvant" panose="020B7200000000000000" pitchFamily="34" charset="0"/>
              </a:rPr>
              <a:t> 3: </a:t>
            </a:r>
            <a:r>
              <a:rPr lang="en-US" altLang="en-US" sz="4000" b="1" dirty="0" err="1">
                <a:solidFill>
                  <a:srgbClr val="FF33CC"/>
                </a:solidFill>
                <a:latin typeface=".VnAvant" panose="020B7200000000000000" pitchFamily="34" charset="0"/>
              </a:rPr>
              <a:t>Sè</a:t>
            </a:r>
            <a:r>
              <a:rPr lang="en-US" altLang="en-US" sz="4000" b="1" dirty="0">
                <a:solidFill>
                  <a:srgbClr val="FF33CC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3429000" y="1981200"/>
            <a:ext cx="137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+ </a:t>
            </a:r>
            <a:r>
              <a:rPr lang="en-US" altLang="en-US" sz="4400" b="1">
                <a:latin typeface=".VnArial" panose="020B7200000000000000" pitchFamily="34" charset="0"/>
              </a:rPr>
              <a:t>12</a:t>
            </a:r>
          </a:p>
        </p:txBody>
      </p:sp>
      <p:sp>
        <p:nvSpPr>
          <p:cNvPr id="46110" name="Oval 30"/>
          <p:cNvSpPr>
            <a:spLocks noChangeArrowheads="1"/>
          </p:cNvSpPr>
          <p:nvPr/>
        </p:nvSpPr>
        <p:spPr bwMode="auto">
          <a:xfrm>
            <a:off x="2209800" y="2209800"/>
            <a:ext cx="10668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/>
              <a:t>58</a:t>
            </a:r>
          </a:p>
        </p:txBody>
      </p:sp>
      <p:sp>
        <p:nvSpPr>
          <p:cNvPr id="46111" name="Line 31"/>
          <p:cNvSpPr>
            <a:spLocks noChangeShapeType="1"/>
          </p:cNvSpPr>
          <p:nvPr/>
        </p:nvSpPr>
        <p:spPr bwMode="auto">
          <a:xfrm>
            <a:off x="3276600" y="27432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4876800" y="22860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115" name="Line 35"/>
          <p:cNvSpPr>
            <a:spLocks noChangeShapeType="1"/>
          </p:cNvSpPr>
          <p:nvPr/>
        </p:nvSpPr>
        <p:spPr bwMode="auto">
          <a:xfrm>
            <a:off x="5822950" y="27432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6" name="Text Box 36"/>
          <p:cNvSpPr txBox="1">
            <a:spLocks noChangeArrowheads="1"/>
          </p:cNvSpPr>
          <p:nvPr/>
        </p:nvSpPr>
        <p:spPr bwMode="auto">
          <a:xfrm>
            <a:off x="5943600" y="2012157"/>
            <a:ext cx="137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VNI-Times" pitchFamily="2" charset="0"/>
              </a:rPr>
              <a:t>+ </a:t>
            </a:r>
            <a:r>
              <a:rPr lang="en-US" altLang="en-US" sz="4400" b="1" dirty="0">
                <a:latin typeface=".VnArial" panose="020B7200000000000000" pitchFamily="34" charset="0"/>
              </a:rPr>
              <a:t>30</a:t>
            </a:r>
          </a:p>
        </p:txBody>
      </p:sp>
      <p:sp>
        <p:nvSpPr>
          <p:cNvPr id="46117" name="Rectangle 37"/>
          <p:cNvSpPr>
            <a:spLocks noChangeArrowheads="1"/>
          </p:cNvSpPr>
          <p:nvPr/>
        </p:nvSpPr>
        <p:spPr bwMode="auto">
          <a:xfrm>
            <a:off x="7467600" y="22860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119" name="Text Box 39"/>
          <p:cNvSpPr txBox="1">
            <a:spLocks noChangeArrowheads="1"/>
          </p:cNvSpPr>
          <p:nvPr/>
        </p:nvSpPr>
        <p:spPr bwMode="auto">
          <a:xfrm>
            <a:off x="7391400" y="2362200"/>
            <a:ext cx="121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FF3300"/>
                </a:solidFill>
                <a:latin typeface=".VnArial" panose="020B7200000000000000" pitchFamily="34" charset="0"/>
              </a:rPr>
              <a:t>100</a:t>
            </a:r>
          </a:p>
        </p:txBody>
      </p:sp>
      <p:sp>
        <p:nvSpPr>
          <p:cNvPr id="46122" name="Text Box 42"/>
          <p:cNvSpPr txBox="1">
            <a:spLocks noChangeArrowheads="1"/>
          </p:cNvSpPr>
          <p:nvPr/>
        </p:nvSpPr>
        <p:spPr bwMode="auto">
          <a:xfrm>
            <a:off x="3352800" y="3810000"/>
            <a:ext cx="137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+ </a:t>
            </a:r>
            <a:r>
              <a:rPr lang="en-US" altLang="en-US" sz="4400" b="1">
                <a:latin typeface=".VnArial" panose="020B7200000000000000" pitchFamily="34" charset="0"/>
              </a:rPr>
              <a:t>15</a:t>
            </a:r>
          </a:p>
        </p:txBody>
      </p:sp>
      <p:sp>
        <p:nvSpPr>
          <p:cNvPr id="46123" name="Oval 43"/>
          <p:cNvSpPr>
            <a:spLocks noChangeArrowheads="1"/>
          </p:cNvSpPr>
          <p:nvPr/>
        </p:nvSpPr>
        <p:spPr bwMode="auto">
          <a:xfrm>
            <a:off x="2133600" y="4038600"/>
            <a:ext cx="10668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/>
              <a:t>35</a:t>
            </a:r>
          </a:p>
        </p:txBody>
      </p:sp>
      <p:sp>
        <p:nvSpPr>
          <p:cNvPr id="46124" name="Line 44"/>
          <p:cNvSpPr>
            <a:spLocks noChangeShapeType="1"/>
          </p:cNvSpPr>
          <p:nvPr/>
        </p:nvSpPr>
        <p:spPr bwMode="auto">
          <a:xfrm>
            <a:off x="3200400" y="45720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26" name="Rectangle 46"/>
          <p:cNvSpPr>
            <a:spLocks noChangeArrowheads="1"/>
          </p:cNvSpPr>
          <p:nvPr/>
        </p:nvSpPr>
        <p:spPr bwMode="auto">
          <a:xfrm>
            <a:off x="4800600" y="40386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127" name="Line 47"/>
          <p:cNvSpPr>
            <a:spLocks noChangeShapeType="1"/>
          </p:cNvSpPr>
          <p:nvPr/>
        </p:nvSpPr>
        <p:spPr bwMode="auto">
          <a:xfrm>
            <a:off x="5746750" y="45720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28" name="Text Box 48"/>
          <p:cNvSpPr txBox="1">
            <a:spLocks noChangeArrowheads="1"/>
          </p:cNvSpPr>
          <p:nvPr/>
        </p:nvSpPr>
        <p:spPr bwMode="auto">
          <a:xfrm>
            <a:off x="5822950" y="3810000"/>
            <a:ext cx="137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VNI-Times" pitchFamily="2" charset="0"/>
              </a:rPr>
              <a:t>- </a:t>
            </a:r>
            <a:r>
              <a:rPr lang="en-US" altLang="en-US" sz="4400" b="1">
                <a:latin typeface=".VnArial" panose="020B7200000000000000" pitchFamily="34" charset="0"/>
              </a:rPr>
              <a:t>20</a:t>
            </a: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7391400" y="4114800"/>
            <a:ext cx="1066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130" name="Text Box 50"/>
          <p:cNvSpPr txBox="1">
            <a:spLocks noChangeArrowheads="1"/>
          </p:cNvSpPr>
          <p:nvPr/>
        </p:nvSpPr>
        <p:spPr bwMode="auto">
          <a:xfrm>
            <a:off x="7315200" y="4052888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VNI-Times" pitchFamily="2" charset="0"/>
              </a:rPr>
              <a:t> </a:t>
            </a:r>
            <a:r>
              <a:rPr lang="en-US" altLang="en-US" sz="4400" b="1">
                <a:solidFill>
                  <a:srgbClr val="FF3300"/>
                </a:solidFill>
                <a:latin typeface=".VnArial" panose="020B7200000000000000" pitchFamily="34" charset="0"/>
              </a:rPr>
              <a:t>30</a:t>
            </a:r>
          </a:p>
        </p:txBody>
      </p:sp>
      <p:sp>
        <p:nvSpPr>
          <p:cNvPr id="46112" name="Text Box 32"/>
          <p:cNvSpPr txBox="1">
            <a:spLocks noChangeArrowheads="1"/>
          </p:cNvSpPr>
          <p:nvPr/>
        </p:nvSpPr>
        <p:spPr bwMode="auto">
          <a:xfrm>
            <a:off x="4876800" y="2286001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3300"/>
                </a:solidFill>
                <a:latin typeface="VNI-Times" pitchFamily="2" charset="0"/>
              </a:rPr>
              <a:t>70</a:t>
            </a:r>
          </a:p>
        </p:txBody>
      </p:sp>
      <p:sp>
        <p:nvSpPr>
          <p:cNvPr id="46125" name="Text Box 45"/>
          <p:cNvSpPr txBox="1">
            <a:spLocks noChangeArrowheads="1"/>
          </p:cNvSpPr>
          <p:nvPr/>
        </p:nvSpPr>
        <p:spPr bwMode="auto">
          <a:xfrm>
            <a:off x="4800600" y="4038601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3300"/>
                </a:solidFill>
                <a:latin typeface="VNI-Times" pitchFamily="2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6773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6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4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19" grpId="0"/>
      <p:bldP spid="46130" grpId="0"/>
      <p:bldP spid="46112" grpId="0"/>
      <p:bldP spid="461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905000" y="3124200"/>
            <a:ext cx="2819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.VnTime" panose="020B7200000000000000" pitchFamily="34" charset="0"/>
              </a:rPr>
              <a:t>Tãm t¾t: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752600" y="4038601"/>
            <a:ext cx="8199438" cy="2403475"/>
            <a:chOff x="144" y="288"/>
            <a:chExt cx="5165" cy="1514"/>
          </a:xfrm>
        </p:grpSpPr>
        <p:sp>
          <p:nvSpPr>
            <p:cNvPr id="12293" name="Text Box 15"/>
            <p:cNvSpPr txBox="1">
              <a:spLocks noChangeArrowheads="1"/>
            </p:cNvSpPr>
            <p:nvPr/>
          </p:nvSpPr>
          <p:spPr bwMode="auto">
            <a:xfrm>
              <a:off x="1584" y="288"/>
              <a:ext cx="1872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6600"/>
                  </a:solidFill>
                  <a:latin typeface=".VnArial" panose="020B7200000000000000" pitchFamily="34" charset="0"/>
                </a:rPr>
                <a:t>85kg ®­</a:t>
              </a:r>
              <a:r>
                <a:rPr lang="en-US" altLang="en-US" sz="3800" b="1">
                  <a:solidFill>
                    <a:srgbClr val="006600"/>
                  </a:solidFill>
                  <a:latin typeface=".VnArial" panose="020B7200000000000000" pitchFamily="34" charset="0"/>
                </a:rPr>
                <a:t>ư</a:t>
              </a:r>
              <a:r>
                <a:rPr lang="en-US" altLang="en-US" sz="3600" b="1">
                  <a:solidFill>
                    <a:srgbClr val="006600"/>
                  </a:solidFill>
                  <a:latin typeface=".VnArial" panose="020B7200000000000000" pitchFamily="34" charset="0"/>
                </a:rPr>
                <a:t>êng</a:t>
              </a:r>
            </a:p>
          </p:txBody>
        </p:sp>
        <p:sp>
          <p:nvSpPr>
            <p:cNvPr id="12294" name="Text Box 12"/>
            <p:cNvSpPr txBox="1">
              <a:spLocks noChangeArrowheads="1"/>
            </p:cNvSpPr>
            <p:nvPr/>
          </p:nvSpPr>
          <p:spPr bwMode="auto">
            <a:xfrm>
              <a:off x="3696" y="624"/>
              <a:ext cx="161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006600"/>
                  </a:solidFill>
                  <a:latin typeface=".VnArial" panose="020B7200000000000000" pitchFamily="34" charset="0"/>
                </a:rPr>
                <a:t>15kg ®­</a:t>
              </a:r>
              <a:r>
                <a:rPr lang="en-US" altLang="en-US" sz="3600" b="1">
                  <a:solidFill>
                    <a:srgbClr val="006600"/>
                  </a:solidFill>
                  <a:latin typeface=".VnArial" panose="020B7200000000000000" pitchFamily="34" charset="0"/>
                </a:rPr>
                <a:t>ư</a:t>
              </a:r>
              <a:r>
                <a:rPr lang="en-US" altLang="en-US" b="1">
                  <a:solidFill>
                    <a:srgbClr val="006600"/>
                  </a:solidFill>
                  <a:latin typeface=".VnArial" panose="020B7200000000000000" pitchFamily="34" charset="0"/>
                </a:rPr>
                <a:t>êng</a:t>
              </a:r>
            </a:p>
          </p:txBody>
        </p:sp>
        <p:sp>
          <p:nvSpPr>
            <p:cNvPr id="12295" name="Text Box 14"/>
            <p:cNvSpPr txBox="1">
              <a:spLocks noChangeArrowheads="1"/>
            </p:cNvSpPr>
            <p:nvPr/>
          </p:nvSpPr>
          <p:spPr bwMode="auto">
            <a:xfrm>
              <a:off x="144" y="931"/>
              <a:ext cx="146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6600"/>
                  </a:solidFill>
                  <a:latin typeface=".VnHelvetIns" panose="020B7200000000000000" pitchFamily="34" charset="0"/>
                </a:rPr>
                <a:t>Buæi chiÒu:</a:t>
              </a:r>
            </a:p>
          </p:txBody>
        </p:sp>
        <p:sp>
          <p:nvSpPr>
            <p:cNvPr id="12296" name="Line 5"/>
            <p:cNvSpPr>
              <a:spLocks noChangeShapeType="1"/>
            </p:cNvSpPr>
            <p:nvPr/>
          </p:nvSpPr>
          <p:spPr bwMode="auto">
            <a:xfrm>
              <a:off x="1632" y="768"/>
              <a:ext cx="2048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7" name="Line 6"/>
            <p:cNvSpPr>
              <a:spLocks noChangeShapeType="1"/>
            </p:cNvSpPr>
            <p:nvPr/>
          </p:nvSpPr>
          <p:spPr bwMode="auto">
            <a:xfrm>
              <a:off x="1632" y="1197"/>
              <a:ext cx="3024" cy="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8" name="Line 7"/>
            <p:cNvSpPr>
              <a:spLocks noChangeShapeType="1"/>
            </p:cNvSpPr>
            <p:nvPr/>
          </p:nvSpPr>
          <p:spPr bwMode="auto">
            <a:xfrm flipH="1" flipV="1">
              <a:off x="3648" y="1124"/>
              <a:ext cx="100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AutoShape 8"/>
            <p:cNvSpPr>
              <a:spLocks/>
            </p:cNvSpPr>
            <p:nvPr/>
          </p:nvSpPr>
          <p:spPr bwMode="auto">
            <a:xfrm rot="5400000">
              <a:off x="3048" y="-264"/>
              <a:ext cx="192" cy="3120"/>
            </a:xfrm>
            <a:prstGeom prst="rightBrace">
              <a:avLst>
                <a:gd name="adj1" fmla="val 135417"/>
                <a:gd name="adj2" fmla="val 4512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300" name="AutoShape 9"/>
            <p:cNvSpPr>
              <a:spLocks/>
            </p:cNvSpPr>
            <p:nvPr/>
          </p:nvSpPr>
          <p:spPr bwMode="auto">
            <a:xfrm rot="5400000">
              <a:off x="2568" y="-360"/>
              <a:ext cx="144" cy="2112"/>
            </a:xfrm>
            <a:prstGeom prst="leftBrace">
              <a:avLst>
                <a:gd name="adj1" fmla="val 12222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301" name="AutoShape 10"/>
            <p:cNvSpPr>
              <a:spLocks/>
            </p:cNvSpPr>
            <p:nvPr/>
          </p:nvSpPr>
          <p:spPr bwMode="auto">
            <a:xfrm rot="5400000">
              <a:off x="4080" y="528"/>
              <a:ext cx="144" cy="1008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302" name="Line 11"/>
            <p:cNvSpPr>
              <a:spLocks noChangeShapeType="1"/>
            </p:cNvSpPr>
            <p:nvPr/>
          </p:nvSpPr>
          <p:spPr bwMode="auto">
            <a:xfrm>
              <a:off x="3648" y="738"/>
              <a:ext cx="0" cy="4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Text Box 13"/>
            <p:cNvSpPr txBox="1">
              <a:spLocks noChangeArrowheads="1"/>
            </p:cNvSpPr>
            <p:nvPr/>
          </p:nvSpPr>
          <p:spPr bwMode="auto">
            <a:xfrm>
              <a:off x="163" y="480"/>
              <a:ext cx="142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6600"/>
                  </a:solidFill>
                  <a:latin typeface=".VnHelvetIns" panose="020B7200000000000000" pitchFamily="34" charset="0"/>
                </a:rPr>
                <a:t>Buæi s¸ng:</a:t>
              </a:r>
            </a:p>
          </p:txBody>
        </p:sp>
        <p:sp>
          <p:nvSpPr>
            <p:cNvPr id="12304" name="Text Box 17"/>
            <p:cNvSpPr txBox="1">
              <a:spLocks noChangeArrowheads="1"/>
            </p:cNvSpPr>
            <p:nvPr/>
          </p:nvSpPr>
          <p:spPr bwMode="auto">
            <a:xfrm>
              <a:off x="2966" y="1395"/>
              <a:ext cx="71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8000"/>
                  </a:solidFill>
                </a:rPr>
                <a:t>? kg</a:t>
              </a:r>
            </a:p>
          </p:txBody>
        </p:sp>
        <p:sp>
          <p:nvSpPr>
            <p:cNvPr id="12305" name="Line 27"/>
            <p:cNvSpPr>
              <a:spLocks noChangeShapeType="1"/>
            </p:cNvSpPr>
            <p:nvPr/>
          </p:nvSpPr>
          <p:spPr bwMode="auto">
            <a:xfrm>
              <a:off x="1584" y="768"/>
              <a:ext cx="0" cy="432"/>
            </a:xfrm>
            <a:prstGeom prst="line">
              <a:avLst/>
            </a:prstGeom>
            <a:noFill/>
            <a:ln w="9525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557338" y="285751"/>
            <a:ext cx="8839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.VnArial" panose="020B7200000000000000" pitchFamily="34" charset="0"/>
              </a:rPr>
              <a:t>   </a:t>
            </a:r>
            <a:r>
              <a:rPr lang="en-US" altLang="en-US" sz="3600" b="1" u="sng">
                <a:solidFill>
                  <a:srgbClr val="0000FF"/>
                </a:solidFill>
                <a:latin typeface=".VnArial" panose="020B7200000000000000" pitchFamily="34" charset="0"/>
              </a:rPr>
              <a:t>Bµi 4 </a:t>
            </a:r>
            <a:r>
              <a:rPr lang="en-US" altLang="en-US" sz="3600" b="1">
                <a:solidFill>
                  <a:srgbClr val="0000FF"/>
                </a:solidFill>
                <a:latin typeface=".VnArial" panose="020B7200000000000000" pitchFamily="34" charset="0"/>
              </a:rPr>
              <a:t>: Mét cöa hµng buæi s¸ng b¸n ®</a:t>
            </a:r>
            <a:r>
              <a:rPr lang="en-US" altLang="en-US" sz="3800" b="1">
                <a:solidFill>
                  <a:srgbClr val="0000FF"/>
                </a:solidFill>
                <a:latin typeface=".VnArial" panose="020B7200000000000000" pitchFamily="34" charset="0"/>
              </a:rPr>
              <a:t>ư</a:t>
            </a:r>
            <a:r>
              <a:rPr lang="en-US" altLang="en-US" sz="3600" b="1">
                <a:solidFill>
                  <a:srgbClr val="0000FF"/>
                </a:solidFill>
                <a:latin typeface=".VnArial" panose="020B7200000000000000" pitchFamily="34" charset="0"/>
              </a:rPr>
              <a:t>îc 85kg ®­</a:t>
            </a:r>
            <a:r>
              <a:rPr lang="en-US" altLang="en-US" sz="3900" b="1">
                <a:solidFill>
                  <a:srgbClr val="0000FF"/>
                </a:solidFill>
                <a:latin typeface=".VnArial" panose="020B7200000000000000" pitchFamily="34" charset="0"/>
              </a:rPr>
              <a:t>ư</a:t>
            </a:r>
            <a:r>
              <a:rPr lang="en-US" altLang="en-US" sz="3600" b="1">
                <a:solidFill>
                  <a:srgbClr val="0000FF"/>
                </a:solidFill>
                <a:latin typeface=".VnArial" panose="020B7200000000000000" pitchFamily="34" charset="0"/>
              </a:rPr>
              <a:t>êng, buæi chiÒu b¸n ®­</a:t>
            </a:r>
            <a:r>
              <a:rPr lang="en-US" altLang="en-US" sz="3800" b="1">
                <a:solidFill>
                  <a:srgbClr val="0000FF"/>
                </a:solidFill>
                <a:latin typeface=".VnArial" panose="020B7200000000000000" pitchFamily="34" charset="0"/>
              </a:rPr>
              <a:t>ư</a:t>
            </a:r>
            <a:r>
              <a:rPr lang="en-US" altLang="en-US" sz="3600" b="1">
                <a:solidFill>
                  <a:srgbClr val="0000FF"/>
                </a:solidFill>
                <a:latin typeface=".VnArial" panose="020B7200000000000000" pitchFamily="34" charset="0"/>
              </a:rPr>
              <a:t>îc nhiÒu h¬n buæi s¸ng 15 kg ®­</a:t>
            </a:r>
            <a:r>
              <a:rPr lang="en-US" altLang="en-US" sz="3900" b="1">
                <a:solidFill>
                  <a:srgbClr val="0000FF"/>
                </a:solidFill>
                <a:latin typeface=".VnArial" panose="020B7200000000000000" pitchFamily="34" charset="0"/>
              </a:rPr>
              <a:t>ư</a:t>
            </a:r>
            <a:r>
              <a:rPr lang="en-US" altLang="en-US" sz="3600" b="1">
                <a:solidFill>
                  <a:srgbClr val="0000FF"/>
                </a:solidFill>
                <a:latin typeface=".VnArial" panose="020B7200000000000000" pitchFamily="34" charset="0"/>
              </a:rPr>
              <a:t>êng. Hái buæi chiÒu cöa hµng ®ã b¸n ®</a:t>
            </a:r>
            <a:r>
              <a:rPr lang="en-US" altLang="en-US" sz="3900" b="1">
                <a:solidFill>
                  <a:srgbClr val="0000FF"/>
                </a:solidFill>
                <a:latin typeface=".VnArial" panose="020B7200000000000000" pitchFamily="34" charset="0"/>
              </a:rPr>
              <a:t>ư</a:t>
            </a:r>
            <a:r>
              <a:rPr lang="en-US" altLang="en-US" sz="3600" b="1">
                <a:solidFill>
                  <a:srgbClr val="0000FF"/>
                </a:solidFill>
                <a:latin typeface=".VnArial" panose="020B7200000000000000" pitchFamily="34" charset="0"/>
              </a:rPr>
              <a:t>­îc bao nhiªu ki - l« - gam ®­</a:t>
            </a:r>
            <a:r>
              <a:rPr lang="en-US" altLang="en-US" sz="3900" b="1">
                <a:solidFill>
                  <a:srgbClr val="0000FF"/>
                </a:solidFill>
                <a:latin typeface=".VnArial" panose="020B7200000000000000" pitchFamily="34" charset="0"/>
              </a:rPr>
              <a:t>ư</a:t>
            </a:r>
            <a:r>
              <a:rPr lang="en-US" altLang="en-US" sz="3600" b="1">
                <a:solidFill>
                  <a:srgbClr val="0000FF"/>
                </a:solidFill>
                <a:latin typeface=".VnArial" panose="020B7200000000000000" pitchFamily="34" charset="0"/>
              </a:rPr>
              <a:t>êng?</a:t>
            </a:r>
          </a:p>
        </p:txBody>
      </p:sp>
    </p:spTree>
    <p:extLst>
      <p:ext uri="{BB962C8B-B14F-4D97-AF65-F5344CB8AC3E}">
        <p14:creationId xmlns:p14="http://schemas.microsoft.com/office/powerpoint/2010/main" val="6862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58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082CD4-D11F-45F8-A125-436ACBFE92E9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519</Words>
  <Application>Microsoft Office PowerPoint</Application>
  <PresentationFormat>Widescreen</PresentationFormat>
  <Paragraphs>128</Paragraphs>
  <Slides>17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Calibri</vt:lpstr>
      <vt:lpstr>Wingdings</vt:lpstr>
      <vt:lpstr>.VnArial</vt:lpstr>
      <vt:lpstr>Arial</vt:lpstr>
      <vt:lpstr>.VnAvant</vt:lpstr>
      <vt:lpstr>Times New Roman</vt:lpstr>
      <vt:lpstr>Tahoma</vt:lpstr>
      <vt:lpstr>.VnHelvetIns</vt:lpstr>
      <vt:lpstr>.VnTime</vt:lpstr>
      <vt:lpstr>VNI-Times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Khi đặt tính cần lưu ý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92</cp:revision>
  <dcterms:created xsi:type="dcterms:W3CDTF">2019-10-22T06:47:35Z</dcterms:created>
  <dcterms:modified xsi:type="dcterms:W3CDTF">2020-10-29T13:44:03Z</dcterms:modified>
</cp:coreProperties>
</file>