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80" r:id="rId5"/>
    <p:sldId id="288" r:id="rId6"/>
    <p:sldId id="281" r:id="rId7"/>
    <p:sldId id="289" r:id="rId8"/>
    <p:sldId id="283" r:id="rId9"/>
    <p:sldId id="291" r:id="rId10"/>
    <p:sldId id="292" r:id="rId11"/>
    <p:sldId id="279" r:id="rId12"/>
    <p:sldId id="287" r:id="rId13"/>
    <p:sldId id="282" r:id="rId14"/>
    <p:sldId id="29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>
        <p:scale>
          <a:sx n="85" d="100"/>
          <a:sy n="85" d="100"/>
        </p:scale>
        <p:origin x="36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397752" y="2661603"/>
            <a:ext cx="6017908" cy="259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/>
                </a:solidFill>
              </a:rPr>
              <a:t>Bài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giải</a:t>
            </a:r>
            <a:endParaRPr lang="en-US" sz="2800" i="1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Lớp</a:t>
            </a:r>
            <a:r>
              <a:rPr lang="en-US" sz="2800" dirty="0">
                <a:solidFill>
                  <a:schemeClr val="tx2"/>
                </a:solidFill>
              </a:rPr>
              <a:t> 2B </a:t>
            </a:r>
            <a:r>
              <a:rPr lang="en-US" sz="2800" dirty="0" err="1">
                <a:solidFill>
                  <a:schemeClr val="tx2"/>
                </a:solidFill>
              </a:rPr>
              <a:t>quyên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góp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được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là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/>
                </a:solidFill>
              </a:rPr>
              <a:t>83 - 18 = 65 (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/>
                </a:solidFill>
              </a:rPr>
              <a:t>Đáp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số</a:t>
            </a:r>
            <a:r>
              <a:rPr lang="en-US" sz="2800" dirty="0">
                <a:solidFill>
                  <a:schemeClr val="tx2"/>
                </a:solidFill>
              </a:rPr>
              <a:t>: 65 </a:t>
            </a:r>
            <a:r>
              <a:rPr lang="en-US" sz="2800" dirty="0" err="1">
                <a:solidFill>
                  <a:schemeClr val="tx2"/>
                </a:solidFill>
              </a:rPr>
              <a:t>quyển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sách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383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E0D6A96-EB75-704F-971F-04882F9AF939}"/>
              </a:ext>
            </a:extLst>
          </p:cNvPr>
          <p:cNvGrpSpPr/>
          <p:nvPr/>
        </p:nvGrpSpPr>
        <p:grpSpPr>
          <a:xfrm>
            <a:off x="884474" y="1707764"/>
            <a:ext cx="10072888" cy="1581451"/>
            <a:chOff x="884474" y="1707764"/>
            <a:chExt cx="10072888" cy="158145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A52AC4-DFFC-584E-9F04-7DA71B21BDDC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81A3FAF-A63D-FB45-A19F-34033D7888D1}"/>
                </a:ext>
              </a:extLst>
            </p:cNvPr>
            <p:cNvGrpSpPr/>
            <p:nvPr/>
          </p:nvGrpSpPr>
          <p:grpSpPr>
            <a:xfrm>
              <a:off x="1435665" y="1707764"/>
              <a:ext cx="9521697" cy="1581451"/>
              <a:chOff x="974415" y="2551810"/>
              <a:chExt cx="9521697" cy="1581451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ED8C525A-19B8-9F42-A07B-58BC8C08959B}"/>
                  </a:ext>
                </a:extLst>
              </p:cNvPr>
              <p:cNvGrpSpPr/>
              <p:nvPr/>
            </p:nvGrpSpPr>
            <p:grpSpPr>
              <a:xfrm>
                <a:off x="974415" y="2551810"/>
                <a:ext cx="9521697" cy="1581451"/>
                <a:chOff x="974415" y="2551810"/>
                <a:chExt cx="9521697" cy="1581451"/>
              </a:xfrm>
            </p:grpSpPr>
            <p:sp>
              <p:nvSpPr>
                <p:cNvPr id="13" name="Rounded Rectangle 12">
                  <a:extLst>
                    <a:ext uri="{FF2B5EF4-FFF2-40B4-BE49-F238E27FC236}">
                      <a16:creationId xmlns:a16="http://schemas.microsoft.com/office/drawing/2014/main" id="{B6AB9230-6E26-2D49-8349-08835CE5BE27}"/>
                    </a:ext>
                  </a:extLst>
                </p:cNvPr>
                <p:cNvSpPr/>
                <p:nvPr/>
              </p:nvSpPr>
              <p:spPr>
                <a:xfrm>
                  <a:off x="974415" y="2551810"/>
                  <a:ext cx="9521697" cy="1581451"/>
                </a:xfrm>
                <a:prstGeom prst="roundRect">
                  <a:avLst/>
                </a:prstGeom>
                <a:solidFill>
                  <a:schemeClr val="accent5">
                    <a:lumMod val="40000"/>
                    <a:lumOff val="60000"/>
                    <a:alpha val="64000"/>
                  </a:schemeClr>
                </a:solidFill>
                <a:ln w="28575"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600"/>
                </a:p>
              </p:txBody>
            </p: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B89AB090-5FC0-BF41-AE31-861E4D05AEDA}"/>
                    </a:ext>
                  </a:extLst>
                </p:cNvPr>
                <p:cNvGrpSpPr/>
                <p:nvPr/>
              </p:nvGrpSpPr>
              <p:grpSpPr>
                <a:xfrm>
                  <a:off x="1202618" y="3075028"/>
                  <a:ext cx="8938909" cy="863374"/>
                  <a:chOff x="1906373" y="3049281"/>
                  <a:chExt cx="10329817" cy="997717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72D29699-243B-3643-B01F-34C1BA6E8731}"/>
                      </a:ext>
                    </a:extLst>
                  </p:cNvPr>
                  <p:cNvGrpSpPr/>
                  <p:nvPr/>
                </p:nvGrpSpPr>
                <p:grpSpPr>
                  <a:xfrm>
                    <a:off x="1906373" y="3049281"/>
                    <a:ext cx="10329817" cy="298595"/>
                    <a:chOff x="365068" y="2944906"/>
                    <a:chExt cx="11215274" cy="363070"/>
                  </a:xfrm>
                </p:grpSpPr>
                <p:cxnSp>
                  <p:nvCxnSpPr>
                    <p:cNvPr id="28" name="Straight Arrow Connector 27">
                      <a:extLst>
                        <a:ext uri="{FF2B5EF4-FFF2-40B4-BE49-F238E27FC236}">
                          <a16:creationId xmlns:a16="http://schemas.microsoft.com/office/drawing/2014/main" id="{06898F0F-9707-4044-9D60-D7182C0C34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068" y="3101880"/>
                      <a:ext cx="11215274" cy="52942"/>
                    </a:xfrm>
                    <a:prstGeom prst="straightConnector1">
                      <a:avLst/>
                    </a:prstGeom>
                    <a:ln w="38100">
                      <a:tailEnd type="triangle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6787B1F6-43AD-7740-9CA5-D64AB84186C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2331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3DD059C3-1957-0C4C-A25B-DA12F44F41B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717162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Connector 30">
                      <a:extLst>
                        <a:ext uri="{FF2B5EF4-FFF2-40B4-BE49-F238E27FC236}">
                          <a16:creationId xmlns:a16="http://schemas.microsoft.com/office/drawing/2014/main" id="{29047D8F-B0CB-6348-AC92-88C566681D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545768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Connector 31">
                      <a:extLst>
                        <a:ext uri="{FF2B5EF4-FFF2-40B4-BE49-F238E27FC236}">
                          <a16:creationId xmlns:a16="http://schemas.microsoft.com/office/drawing/2014/main" id="{55417AB5-A909-9541-B1E6-49B840B8E7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3039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Connector 32">
                      <a:extLst>
                        <a:ext uri="{FF2B5EF4-FFF2-40B4-BE49-F238E27FC236}">
                          <a16:creationId xmlns:a16="http://schemas.microsoft.com/office/drawing/2014/main" id="{ACFF7F86-30D7-B141-98B9-C81A9E601B0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173073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Connector 33">
                      <a:extLst>
                        <a:ext uri="{FF2B5EF4-FFF2-40B4-BE49-F238E27FC236}">
                          <a16:creationId xmlns:a16="http://schemas.microsoft.com/office/drawing/2014/main" id="{1B858F9B-252F-0449-A5FE-7C8525CB760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984379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02AE4C53-FAC5-4747-9C6F-9B10D67432B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786720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0B120423-9BBB-BF43-AFE5-47841BA196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598026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E0D10BC-2007-9342-973A-0586F558093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431744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1EB1492D-CFB8-9E43-8951-E17DBEE0886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234085" y="2944906"/>
                      <a:ext cx="0" cy="363070"/>
                    </a:xfrm>
                    <a:prstGeom prst="line">
                      <a:avLst/>
                    </a:prstGeom>
                    <a:ln w="381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9403B548-0E65-5E45-8D8D-635BF2BEA16F}"/>
                      </a:ext>
                    </a:extLst>
                  </p:cNvPr>
                  <p:cNvSpPr txBox="1"/>
                  <p:nvPr/>
                </p:nvSpPr>
                <p:spPr>
                  <a:xfrm>
                    <a:off x="2094469" y="3455266"/>
                    <a:ext cx="676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34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9913C1AA-D3F9-4844-BB69-86C6284F293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8119" y="3452606"/>
                    <a:ext cx="67689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35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AE26C2B-7832-C64C-9F6F-3FA5CCCC03A0}"/>
                      </a:ext>
                    </a:extLst>
                  </p:cNvPr>
                  <p:cNvSpPr txBox="1"/>
                  <p:nvPr/>
                </p:nvSpPr>
                <p:spPr>
                  <a:xfrm>
                    <a:off x="3578068" y="3455266"/>
                    <a:ext cx="6373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36</a:t>
                    </a:r>
                  </a:p>
                </p:txBody>
              </p:sp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93401D0D-CFDA-054E-B4D5-30524B20269D}"/>
                      </a:ext>
                    </a:extLst>
                  </p:cNvPr>
                  <p:cNvSpPr txBox="1"/>
                  <p:nvPr/>
                </p:nvSpPr>
                <p:spPr>
                  <a:xfrm>
                    <a:off x="9618220" y="3513497"/>
                    <a:ext cx="637392" cy="5335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VN" sz="2400" dirty="0"/>
                      <a:t>44</a:t>
                    </a:r>
                  </a:p>
                </p:txBody>
              </p:sp>
            </p:grpSp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96069E88-10D5-BB4F-8163-9AD5E0F65131}"/>
                    </a:ext>
                  </a:extLst>
                </p:cNvPr>
                <p:cNvSpPr/>
                <p:nvPr/>
              </p:nvSpPr>
              <p:spPr>
                <a:xfrm>
                  <a:off x="5880807" y="3394317"/>
                  <a:ext cx="579329" cy="57340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7062BFD-B4C2-3E4F-8800-43822B87C450}"/>
                  </a:ext>
                </a:extLst>
              </p:cNvPr>
              <p:cNvCxnSpPr/>
              <p:nvPr/>
            </p:nvCxnSpPr>
            <p:spPr>
              <a:xfrm>
                <a:off x="8127921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2E48A171-1D92-0244-B26A-44996A184FD3}"/>
                  </a:ext>
                </a:extLst>
              </p:cNvPr>
              <p:cNvCxnSpPr/>
              <p:nvPr/>
            </p:nvCxnSpPr>
            <p:spPr>
              <a:xfrm>
                <a:off x="879241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D52A26AF-F712-BF48-9735-A1F1495BDDA4}"/>
                  </a:ext>
                </a:extLst>
              </p:cNvPr>
              <p:cNvCxnSpPr/>
              <p:nvPr/>
            </p:nvCxnSpPr>
            <p:spPr>
              <a:xfrm>
                <a:off x="9431909" y="3075027"/>
                <a:ext cx="0" cy="25838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8CAB24B-B482-C748-9E18-50EB25A0470C}"/>
              </a:ext>
            </a:extLst>
          </p:cNvPr>
          <p:cNvSpPr/>
          <p:nvPr/>
        </p:nvSpPr>
        <p:spPr>
          <a:xfrm>
            <a:off x="6342057" y="2548092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D426A0-9A6E-4346-877D-E8204C8497CB}"/>
              </a:ext>
            </a:extLst>
          </p:cNvPr>
          <p:cNvSpPr txBox="1"/>
          <p:nvPr/>
        </p:nvSpPr>
        <p:spPr>
          <a:xfrm>
            <a:off x="3751534" y="2579914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BAB799-762C-0940-9D44-9A849499B673}"/>
              </a:ext>
            </a:extLst>
          </p:cNvPr>
          <p:cNvSpPr txBox="1"/>
          <p:nvPr/>
        </p:nvSpPr>
        <p:spPr>
          <a:xfrm>
            <a:off x="4423178" y="25773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BB8F1B-ECF8-F440-94A8-BE17851DD1C9}"/>
              </a:ext>
            </a:extLst>
          </p:cNvPr>
          <p:cNvSpPr txBox="1"/>
          <p:nvPr/>
        </p:nvSpPr>
        <p:spPr>
          <a:xfrm>
            <a:off x="5074020" y="2586698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39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AF98EA5-A12A-054A-B83E-85577238FF43}"/>
              </a:ext>
            </a:extLst>
          </p:cNvPr>
          <p:cNvSpPr txBox="1"/>
          <p:nvPr/>
        </p:nvSpPr>
        <p:spPr>
          <a:xfrm>
            <a:off x="5724576" y="2589525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5E12A0-0B89-744B-B22A-160BAFAF7010}"/>
              </a:ext>
            </a:extLst>
          </p:cNvPr>
          <p:cNvSpPr txBox="1"/>
          <p:nvPr/>
        </p:nvSpPr>
        <p:spPr>
          <a:xfrm>
            <a:off x="7737131" y="2632691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17C5EF-8021-3149-A46B-CD6B47CDE020}"/>
              </a:ext>
            </a:extLst>
          </p:cNvPr>
          <p:cNvSpPr txBox="1"/>
          <p:nvPr/>
        </p:nvSpPr>
        <p:spPr>
          <a:xfrm>
            <a:off x="7077783" y="2632940"/>
            <a:ext cx="55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42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93DCF-D0B4-FE4C-814C-FF499FFD1C39}"/>
              </a:ext>
            </a:extLst>
          </p:cNvPr>
          <p:cNvGrpSpPr/>
          <p:nvPr/>
        </p:nvGrpSpPr>
        <p:grpSpPr>
          <a:xfrm>
            <a:off x="1648918" y="3372789"/>
            <a:ext cx="9114020" cy="1305101"/>
            <a:chOff x="1648918" y="3372789"/>
            <a:chExt cx="9114020" cy="1305101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5CB6255-FD19-7E43-A881-8685672F2AE4}"/>
                </a:ext>
              </a:extLst>
            </p:cNvPr>
            <p:cNvSpPr txBox="1"/>
            <p:nvPr/>
          </p:nvSpPr>
          <p:spPr>
            <a:xfrm>
              <a:off x="1648918" y="3372789"/>
              <a:ext cx="911402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Số thích hợp để điền vào        là: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A.   39		B.   40		C.   41 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3D8313F5-EF91-7642-9B7A-95F89DCDD1EF}"/>
                </a:ext>
              </a:extLst>
            </p:cNvPr>
            <p:cNvSpPr/>
            <p:nvPr/>
          </p:nvSpPr>
          <p:spPr>
            <a:xfrm>
              <a:off x="5843657" y="3498365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7044456" y="406436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7D5BDD0-D96B-344B-A42D-AB50216FBB05}"/>
              </a:ext>
            </a:extLst>
          </p:cNvPr>
          <p:cNvSpPr txBox="1"/>
          <p:nvPr/>
        </p:nvSpPr>
        <p:spPr>
          <a:xfrm>
            <a:off x="973015" y="5003647"/>
            <a:ext cx="1002414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b) Nếu ngày 19 tháng 12 là thứ Hai thì ngày 22 tháng 12 là:</a:t>
            </a:r>
          </a:p>
          <a:p>
            <a:pPr>
              <a:lnSpc>
                <a:spcPct val="150000"/>
              </a:lnSpc>
            </a:pPr>
            <a:r>
              <a:rPr lang="en-VN" sz="2800" dirty="0"/>
              <a:t>       A.  Thứ tư	        B.  Thứ năm       C.  Thứ sáu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1DF3DA2-D604-024F-9EE8-A1713678932C}"/>
              </a:ext>
            </a:extLst>
          </p:cNvPr>
          <p:cNvSpPr/>
          <p:nvPr/>
        </p:nvSpPr>
        <p:spPr>
          <a:xfrm>
            <a:off x="4423178" y="5729230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7820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4" grpId="2" animBg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50" grpId="0"/>
      <p:bldP spid="56" grpId="0" animBg="1"/>
      <p:bldP spid="58" grpId="0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8319" y="372851"/>
            <a:ext cx="8247803" cy="551191"/>
            <a:chOff x="974415" y="1351128"/>
            <a:chExt cx="8247803" cy="55119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86794" y="1388589"/>
              <a:ext cx="763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Tìm</a:t>
              </a:r>
              <a:r>
                <a:rPr lang="en-US" sz="2400" dirty="0"/>
                <a:t> </a:t>
              </a:r>
              <a:r>
                <a:rPr lang="en-US" sz="2400" dirty="0" err="1"/>
                <a:t>đồng</a:t>
              </a:r>
              <a:r>
                <a:rPr lang="en-US" sz="2400" dirty="0"/>
                <a:t> </a:t>
              </a:r>
              <a:r>
                <a:rPr lang="en-US" sz="2400" dirty="0" err="1"/>
                <a:t>hồ</a:t>
              </a:r>
              <a:r>
                <a:rPr lang="en-US" sz="2400" dirty="0"/>
                <a:t> </a:t>
              </a:r>
              <a:r>
                <a:rPr lang="en-US" sz="2400" dirty="0" err="1"/>
                <a:t>chỉ</a:t>
              </a:r>
              <a:r>
                <a:rPr lang="en-US" sz="2400" dirty="0"/>
                <a:t> </a:t>
              </a:r>
              <a:r>
                <a:rPr lang="en-US" sz="2400" dirty="0" err="1"/>
                <a:t>thời</a:t>
              </a:r>
              <a:r>
                <a:rPr lang="en-US" sz="2400" dirty="0"/>
                <a:t> </a:t>
              </a:r>
              <a:r>
                <a:rPr lang="en-US" sz="2400" dirty="0" err="1"/>
                <a:t>gian</a:t>
              </a:r>
              <a:r>
                <a:rPr lang="en-US" sz="2400" dirty="0"/>
                <a:t> </a:t>
              </a:r>
              <a:r>
                <a:rPr lang="en-US" sz="2400" dirty="0" err="1"/>
                <a:t>thích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với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F6C0561-F3E9-1442-82FC-61CC771476E1}"/>
              </a:ext>
            </a:extLst>
          </p:cNvPr>
          <p:cNvSpPr txBox="1"/>
          <p:nvPr/>
        </p:nvSpPr>
        <p:spPr>
          <a:xfrm>
            <a:off x="8136184" y="2813095"/>
            <a:ext cx="3320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Nam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2 </a:t>
            </a:r>
            <a:r>
              <a:rPr lang="en-US" sz="2400" dirty="0" err="1"/>
              <a:t>giờ</a:t>
            </a:r>
            <a:r>
              <a:rPr lang="en-US" sz="2400" dirty="0"/>
              <a:t> </a:t>
            </a:r>
            <a:r>
              <a:rPr lang="en-US" sz="2400" dirty="0" err="1"/>
              <a:t>chiều</a:t>
            </a:r>
            <a:r>
              <a:rPr lang="en-US" sz="2400" dirty="0"/>
              <a:t>.</a:t>
            </a:r>
            <a:endParaRPr lang="vi-VN" sz="24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E0E60A-4A9F-9345-8ED1-24DF1C026231}"/>
              </a:ext>
            </a:extLst>
          </p:cNvPr>
          <p:cNvGrpSpPr/>
          <p:nvPr/>
        </p:nvGrpSpPr>
        <p:grpSpPr>
          <a:xfrm>
            <a:off x="873914" y="935888"/>
            <a:ext cx="10582568" cy="5511800"/>
            <a:chOff x="873914" y="935888"/>
            <a:chExt cx="10582568" cy="55118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9F0329-603E-C14D-ADAB-41A9A614C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9" t="7683" r="2423" b="4746"/>
            <a:stretch/>
          </p:blipFill>
          <p:spPr>
            <a:xfrm>
              <a:off x="927787" y="1050596"/>
              <a:ext cx="2767912" cy="1726670"/>
            </a:xfrm>
            <a:prstGeom prst="roundRect">
              <a:avLst>
                <a:gd name="adj" fmla="val 10555"/>
              </a:avLst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9AFE-E8D5-D44F-857D-E818D8E65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1" t="3598" r="1161"/>
            <a:stretch/>
          </p:blipFill>
          <p:spPr>
            <a:xfrm>
              <a:off x="927787" y="3689063"/>
              <a:ext cx="2852434" cy="1835341"/>
            </a:xfrm>
            <a:prstGeom prst="round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F553DD-7FC8-1246-B09D-55CFCF0CE783}"/>
                </a:ext>
              </a:extLst>
            </p:cNvPr>
            <p:cNvSpPr txBox="1"/>
            <p:nvPr/>
          </p:nvSpPr>
          <p:spPr>
            <a:xfrm>
              <a:off x="873914" y="2813096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đi</a:t>
              </a:r>
              <a:r>
                <a:rPr lang="en-US" sz="2400" dirty="0"/>
                <a:t> </a:t>
              </a:r>
              <a:r>
                <a:rPr lang="en-US" sz="2400" dirty="0" err="1"/>
                <a:t>học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7 </a:t>
              </a:r>
              <a:r>
                <a:rPr lang="en-US" sz="2400" dirty="0" err="1"/>
                <a:t>giờ</a:t>
              </a:r>
              <a:r>
                <a:rPr lang="en-US" sz="2400" dirty="0"/>
                <a:t> 15 </a:t>
              </a:r>
              <a:r>
                <a:rPr lang="en-US" sz="2400" dirty="0" err="1"/>
                <a:t>phút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DA246E-DA2A-AA4D-8412-6B5E8EC7B032}"/>
                </a:ext>
              </a:extLst>
            </p:cNvPr>
            <p:cNvSpPr txBox="1"/>
            <p:nvPr/>
          </p:nvSpPr>
          <p:spPr>
            <a:xfrm>
              <a:off x="890132" y="5577334"/>
              <a:ext cx="3320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chơi</a:t>
              </a:r>
              <a:r>
                <a:rPr lang="en-US" sz="2400" dirty="0"/>
                <a:t> </a:t>
              </a:r>
              <a:r>
                <a:rPr lang="en-US" sz="2400" dirty="0" err="1"/>
                <a:t>đá</a:t>
              </a:r>
              <a:r>
                <a:rPr lang="en-US" sz="2400" dirty="0"/>
                <a:t> </a:t>
              </a:r>
              <a:r>
                <a:rPr lang="en-US" sz="2400" dirty="0" err="1"/>
                <a:t>bóng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4 </a:t>
              </a:r>
              <a:r>
                <a:rPr lang="en-US" sz="2400" dirty="0" err="1"/>
                <a:t>giờ</a:t>
              </a:r>
              <a:r>
                <a:rPr lang="en-US" sz="2400" dirty="0"/>
                <a:t> 30 </a:t>
              </a:r>
              <a:r>
                <a:rPr lang="en-US" sz="2400" dirty="0" err="1"/>
                <a:t>phút</a:t>
              </a:r>
              <a:r>
                <a:rPr lang="en-US" sz="2400" dirty="0"/>
                <a:t> </a:t>
              </a:r>
              <a:r>
                <a:rPr lang="en-US" sz="2400" dirty="0" err="1"/>
                <a:t>chiều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E9ABA4B-753A-CE4E-A12B-683AEC8AE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3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5518" y="1021643"/>
              <a:ext cx="2778577" cy="179145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FAC5C55-DC00-E44F-AB64-8961B957D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6184" y="3636476"/>
              <a:ext cx="2844800" cy="185420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ED2853-3842-F64C-9CD8-A365651213E7}"/>
                </a:ext>
              </a:extLst>
            </p:cNvPr>
            <p:cNvSpPr txBox="1"/>
            <p:nvPr/>
          </p:nvSpPr>
          <p:spPr>
            <a:xfrm>
              <a:off x="8136184" y="5572043"/>
              <a:ext cx="33202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Nam </a:t>
              </a:r>
              <a:r>
                <a:rPr lang="en-US" sz="2400" dirty="0" err="1"/>
                <a:t>xem</a:t>
              </a:r>
              <a:r>
                <a:rPr lang="en-US" sz="2400" dirty="0"/>
                <a:t> </a:t>
              </a:r>
              <a:r>
                <a:rPr lang="en-US" sz="2400" dirty="0" err="1"/>
                <a:t>phim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hình</a:t>
              </a:r>
              <a:r>
                <a:rPr lang="en-US" sz="2400" dirty="0"/>
                <a:t> </a:t>
              </a:r>
              <a:r>
                <a:rPr lang="en-US" sz="2400" dirty="0" err="1"/>
                <a:t>lúc</a:t>
              </a:r>
              <a:r>
                <a:rPr lang="en-US" sz="2400" dirty="0"/>
                <a:t> 8 </a:t>
              </a:r>
              <a:r>
                <a:rPr lang="en-US" sz="2400" dirty="0" err="1"/>
                <a:t>giờ</a:t>
              </a:r>
              <a:r>
                <a:rPr lang="en-US" sz="2400" dirty="0"/>
                <a:t> </a:t>
              </a:r>
              <a:r>
                <a:rPr lang="en-US" sz="2400" dirty="0" err="1"/>
                <a:t>tối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2BD332C-3298-ED42-AA6C-2B50F267F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226" b="95161" l="9091" r="88312">
                          <a14:foregroundMark x1="18831" y1="18433" x2="35065" y2="9447"/>
                          <a14:foregroundMark x1="35065" y1="9447" x2="59740" y2="7143"/>
                          <a14:foregroundMark x1="59740" y1="7143" x2="79221" y2="14286"/>
                          <a14:foregroundMark x1="79221" y1="14055" x2="70779" y2="3687"/>
                          <a14:foregroundMark x1="70779" y1="3687" x2="50000" y2="3456"/>
                          <a14:foregroundMark x1="42857" y1="30184" x2="18831" y2="36866"/>
                          <a14:foregroundMark x1="18831" y1="36866" x2="77922" y2="42627"/>
                          <a14:foregroundMark x1="77922" y1="42627" x2="77922" y2="42627"/>
                          <a14:foregroundMark x1="45455" y1="79032" x2="32468" y2="87788"/>
                          <a14:foregroundMark x1="17532" y1="93088" x2="17532" y2="93088"/>
                          <a14:foregroundMark x1="14286" y1="79032" x2="14286" y2="79032"/>
                          <a14:foregroundMark x1="26623" y1="3456" x2="26623" y2="3456"/>
                          <a14:foregroundMark x1="20130" y1="95161" x2="20130" y2="95161"/>
                        </a14:backgroundRemoval>
                      </a14:imgEffect>
                      <a14:imgEffect>
                        <a14:sharpenSoften amount="4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935888"/>
              <a:ext cx="1955800" cy="5511800"/>
            </a:xfrm>
            <a:prstGeom prst="rect">
              <a:avLst/>
            </a:prstGeom>
          </p:spPr>
        </p:pic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A73356-AE72-F542-AB73-FF4567AAA995}"/>
              </a:ext>
            </a:extLst>
          </p:cNvPr>
          <p:cNvCxnSpPr>
            <a:stCxn id="3" idx="3"/>
          </p:cNvCxnSpPr>
          <p:nvPr/>
        </p:nvCxnSpPr>
        <p:spPr>
          <a:xfrm>
            <a:off x="3695699" y="1913931"/>
            <a:ext cx="1640799" cy="36581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D2CCDE-A1A3-6E48-B38A-72149188872F}"/>
              </a:ext>
            </a:extLst>
          </p:cNvPr>
          <p:cNvCxnSpPr>
            <a:cxnSpLocks/>
          </p:cNvCxnSpPr>
          <p:nvPr/>
        </p:nvCxnSpPr>
        <p:spPr>
          <a:xfrm flipV="1">
            <a:off x="3744000" y="2953062"/>
            <a:ext cx="1640799" cy="1689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C3751CD-FB95-AA4A-BEE0-CC194653AE2D}"/>
              </a:ext>
            </a:extLst>
          </p:cNvPr>
          <p:cNvCxnSpPr>
            <a:cxnSpLocks/>
          </p:cNvCxnSpPr>
          <p:nvPr/>
        </p:nvCxnSpPr>
        <p:spPr>
          <a:xfrm flipV="1">
            <a:off x="6758899" y="1968550"/>
            <a:ext cx="1413970" cy="2393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6D82BA9-FC26-7146-996F-AFCC948211C3}"/>
              </a:ext>
            </a:extLst>
          </p:cNvPr>
          <p:cNvCxnSpPr>
            <a:cxnSpLocks/>
          </p:cNvCxnSpPr>
          <p:nvPr/>
        </p:nvCxnSpPr>
        <p:spPr>
          <a:xfrm>
            <a:off x="6758899" y="1484026"/>
            <a:ext cx="1424636" cy="31581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9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00D6CF-B216-EF4A-B2D2-AC4D693AC45C}"/>
              </a:ext>
            </a:extLst>
          </p:cNvPr>
          <p:cNvGrpSpPr/>
          <p:nvPr/>
        </p:nvGrpSpPr>
        <p:grpSpPr>
          <a:xfrm>
            <a:off x="863968" y="348733"/>
            <a:ext cx="3350473" cy="560681"/>
            <a:chOff x="974415" y="1351128"/>
            <a:chExt cx="3350473" cy="560681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66D79B72-27EB-BE48-96E6-AA73E894C634}"/>
                </a:ext>
              </a:extLst>
            </p:cNvPr>
            <p:cNvSpPr/>
            <p:nvPr/>
          </p:nvSpPr>
          <p:spPr>
            <a:xfrm>
              <a:off x="1586794" y="1445483"/>
              <a:ext cx="2601907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EB0DBEF-7611-414C-9F80-BC71EFFFEE00}"/>
                </a:ext>
              </a:extLst>
            </p:cNvPr>
            <p:cNvGrpSpPr/>
            <p:nvPr/>
          </p:nvGrpSpPr>
          <p:grpSpPr>
            <a:xfrm>
              <a:off x="974415" y="1351128"/>
              <a:ext cx="3350473" cy="560681"/>
              <a:chOff x="974415" y="1351128"/>
              <a:chExt cx="3350473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AAEBC449-4234-6744-B841-532DA96F188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3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7FE2EE-7CA9-2541-A3C4-C02A7B91ECC8}"/>
                  </a:ext>
                </a:extLst>
              </p:cNvPr>
              <p:cNvSpPr txBox="1"/>
              <p:nvPr/>
            </p:nvSpPr>
            <p:spPr>
              <a:xfrm>
                <a:off x="1580311" y="1388589"/>
                <a:ext cx="27445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Đặt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rồi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 </a:t>
                </a:r>
                <a:endParaRPr lang="vi-VN" sz="28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BFB107-2D8A-354E-89D2-72F1E29BA75C}"/>
              </a:ext>
            </a:extLst>
          </p:cNvPr>
          <p:cNvGrpSpPr/>
          <p:nvPr/>
        </p:nvGrpSpPr>
        <p:grpSpPr>
          <a:xfrm>
            <a:off x="5123832" y="899924"/>
            <a:ext cx="5548756" cy="658772"/>
            <a:chOff x="1824226" y="3918824"/>
            <a:chExt cx="5548756" cy="6587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209D7E8-0D6D-F94A-BAAA-D096CEA52F6C}"/>
                </a:ext>
              </a:extLst>
            </p:cNvPr>
            <p:cNvSpPr/>
            <p:nvPr/>
          </p:nvSpPr>
          <p:spPr>
            <a:xfrm>
              <a:off x="1824226" y="3918826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 + 7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1AC25B-5330-A747-888B-029FBAA8B465}"/>
                </a:ext>
              </a:extLst>
            </p:cNvPr>
            <p:cNvSpPr/>
            <p:nvPr/>
          </p:nvSpPr>
          <p:spPr>
            <a:xfrm>
              <a:off x="3901137" y="3918825"/>
              <a:ext cx="1194558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 + 48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FBA0088-3304-EA40-9B2A-99EF0E9E1EE0}"/>
                </a:ext>
              </a:extLst>
            </p:cNvPr>
            <p:cNvSpPr/>
            <p:nvPr/>
          </p:nvSpPr>
          <p:spPr>
            <a:xfrm>
              <a:off x="5978048" y="3918824"/>
              <a:ext cx="1394934" cy="658770"/>
            </a:xfrm>
            <a:prstGeom prst="rect">
              <a:avLst/>
            </a:prstGeom>
            <a:solidFill>
              <a:srgbClr val="FACAC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+ 64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0092FB-5ED3-5B44-8FC7-B22FC4C86971}"/>
              </a:ext>
            </a:extLst>
          </p:cNvPr>
          <p:cNvGrpSpPr/>
          <p:nvPr/>
        </p:nvGrpSpPr>
        <p:grpSpPr>
          <a:xfrm>
            <a:off x="5223379" y="1402566"/>
            <a:ext cx="837249" cy="1312215"/>
            <a:chOff x="1933616" y="4498692"/>
            <a:chExt cx="837249" cy="13122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6E258D-33FE-004F-BFED-A2048B30175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CE2465-20C5-504C-8001-026C96C747F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27F4BF8-62F5-374A-9C58-0DB40EC90FB5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EA2D8-0F67-3549-8FF3-AD861574766B}"/>
              </a:ext>
            </a:extLst>
          </p:cNvPr>
          <p:cNvGrpSpPr/>
          <p:nvPr/>
        </p:nvGrpSpPr>
        <p:grpSpPr>
          <a:xfrm>
            <a:off x="7306220" y="1395516"/>
            <a:ext cx="837249" cy="1312215"/>
            <a:chOff x="1933616" y="4498692"/>
            <a:chExt cx="837249" cy="13122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04C1B84-A5AF-1F41-8F0C-BF6CE1FABAD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48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B566BB-3DAE-4946-AFE6-8B18669BE2F2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FC12846-7641-2D45-9A4F-B4AA3BF6941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59C106-34DC-4940-B28A-54E680D89E49}"/>
              </a:ext>
            </a:extLst>
          </p:cNvPr>
          <p:cNvGrpSpPr/>
          <p:nvPr/>
        </p:nvGrpSpPr>
        <p:grpSpPr>
          <a:xfrm>
            <a:off x="9389061" y="1402566"/>
            <a:ext cx="837249" cy="1312215"/>
            <a:chOff x="1933616" y="4498692"/>
            <a:chExt cx="837249" cy="131221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2B09455-1ADD-9943-9972-14FD908C68E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6B6AE5-4AD8-4A46-AB73-B17979F85A3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F4D51E1-639C-6548-954A-ADFF9C99930E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744787C-8288-A94C-AED2-9ED34BBF9CF6}"/>
              </a:ext>
            </a:extLst>
          </p:cNvPr>
          <p:cNvSpPr txBox="1"/>
          <p:nvPr/>
        </p:nvSpPr>
        <p:spPr>
          <a:xfrm>
            <a:off x="5420709" y="274365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2713B4-7E0C-C245-A399-E4EB9BE6D29E}"/>
              </a:ext>
            </a:extLst>
          </p:cNvPr>
          <p:cNvSpPr txBox="1"/>
          <p:nvPr/>
        </p:nvSpPr>
        <p:spPr>
          <a:xfrm>
            <a:off x="7503550" y="271278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A26436-CF05-CF48-A5D9-9F80E87FA2D5}"/>
              </a:ext>
            </a:extLst>
          </p:cNvPr>
          <p:cNvSpPr txBox="1"/>
          <p:nvPr/>
        </p:nvSpPr>
        <p:spPr>
          <a:xfrm>
            <a:off x="9612895" y="2743656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250348-A5F2-FA47-9706-6F01E5BF25E3}"/>
              </a:ext>
            </a:extLst>
          </p:cNvPr>
          <p:cNvSpPr txBox="1"/>
          <p:nvPr/>
        </p:nvSpPr>
        <p:spPr>
          <a:xfrm>
            <a:off x="4214441" y="9985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3A2F640-340C-8B4F-AD0A-557266F84A46}"/>
              </a:ext>
            </a:extLst>
          </p:cNvPr>
          <p:cNvSpPr txBox="1"/>
          <p:nvPr/>
        </p:nvSpPr>
        <p:spPr>
          <a:xfrm>
            <a:off x="4214441" y="36914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418757B-A709-114F-A16F-DEA2C703A3E8}"/>
              </a:ext>
            </a:extLst>
          </p:cNvPr>
          <p:cNvGrpSpPr/>
          <p:nvPr/>
        </p:nvGrpSpPr>
        <p:grpSpPr>
          <a:xfrm>
            <a:off x="5123832" y="3691478"/>
            <a:ext cx="5539138" cy="658772"/>
            <a:chOff x="1824226" y="3918824"/>
            <a:chExt cx="5539138" cy="65877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2E2A65-D3CE-3041-88FC-F8CA97EBE106}"/>
                </a:ext>
              </a:extLst>
            </p:cNvPr>
            <p:cNvSpPr/>
            <p:nvPr/>
          </p:nvSpPr>
          <p:spPr>
            <a:xfrm>
              <a:off x="1824226" y="3918826"/>
              <a:ext cx="1184940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 – 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B31C48A-E6D5-F44E-80D1-A6C81ADC69B4}"/>
                </a:ext>
              </a:extLst>
            </p:cNvPr>
            <p:cNvSpPr/>
            <p:nvPr/>
          </p:nvSpPr>
          <p:spPr>
            <a:xfrm>
              <a:off x="3901137" y="3918825"/>
              <a:ext cx="1385316" cy="6587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 – 57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7E0269C-8CF0-5341-948C-04BBFD5F3475}"/>
                </a:ext>
              </a:extLst>
            </p:cNvPr>
            <p:cNvSpPr/>
            <p:nvPr/>
          </p:nvSpPr>
          <p:spPr>
            <a:xfrm>
              <a:off x="5978048" y="3918824"/>
              <a:ext cx="1385316" cy="65877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 – 85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F44BFF9-4903-E44E-8BB2-69E71A739CFB}"/>
              </a:ext>
            </a:extLst>
          </p:cNvPr>
          <p:cNvGrpSpPr/>
          <p:nvPr/>
        </p:nvGrpSpPr>
        <p:grpSpPr>
          <a:xfrm>
            <a:off x="5223379" y="4194120"/>
            <a:ext cx="837249" cy="1312215"/>
            <a:chOff x="1933616" y="4498692"/>
            <a:chExt cx="837249" cy="131221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93828-52E0-684A-A076-C8F568B594ED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8981E0-DDD6-DA49-95DD-6EAE95473A64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7AAE944-D398-CA47-B4FF-FE60CB5688B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4E9D201-B143-0E48-8771-E77BF1B97759}"/>
              </a:ext>
            </a:extLst>
          </p:cNvPr>
          <p:cNvGrpSpPr/>
          <p:nvPr/>
        </p:nvGrpSpPr>
        <p:grpSpPr>
          <a:xfrm>
            <a:off x="7306220" y="4187070"/>
            <a:ext cx="837249" cy="1312215"/>
            <a:chOff x="1933616" y="4498692"/>
            <a:chExt cx="837249" cy="13122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BA1052-2C6C-0943-9AE6-2C8EF5A2030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82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57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AD2D81-40F2-CA48-926B-A515169C937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E509D2E-A561-D142-8423-F9D4D7FDD22D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407B5EA-556F-664E-B988-B6EFDE550AD0}"/>
              </a:ext>
            </a:extLst>
          </p:cNvPr>
          <p:cNvGrpSpPr/>
          <p:nvPr/>
        </p:nvGrpSpPr>
        <p:grpSpPr>
          <a:xfrm>
            <a:off x="9389061" y="4194120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2313FA3-2AF8-0C49-AEBD-F28079BEE226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85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4C4E6A4-0A87-1E4B-B72B-AFC2243D9B1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3F783B-1D51-8B43-B829-553A35E3093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6DDCE8EC-BA71-304D-8C40-64DFDE270576}"/>
              </a:ext>
            </a:extLst>
          </p:cNvPr>
          <p:cNvSpPr txBox="1"/>
          <p:nvPr/>
        </p:nvSpPr>
        <p:spPr>
          <a:xfrm>
            <a:off x="5420709" y="5535212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7660-A022-144A-8A3A-4E17ED801205}"/>
              </a:ext>
            </a:extLst>
          </p:cNvPr>
          <p:cNvSpPr txBox="1"/>
          <p:nvPr/>
        </p:nvSpPr>
        <p:spPr>
          <a:xfrm>
            <a:off x="7503550" y="5504334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B86B67-745F-6C4C-B070-9E5BCED690B4}"/>
              </a:ext>
            </a:extLst>
          </p:cNvPr>
          <p:cNvSpPr txBox="1"/>
          <p:nvPr/>
        </p:nvSpPr>
        <p:spPr>
          <a:xfrm>
            <a:off x="9612895" y="553521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6</a:t>
            </a: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id="{8C68ACDC-0CA3-7642-8019-7B11054C5361}"/>
              </a:ext>
            </a:extLst>
          </p:cNvPr>
          <p:cNvSpPr/>
          <p:nvPr/>
        </p:nvSpPr>
        <p:spPr>
          <a:xfrm>
            <a:off x="785464" y="1559526"/>
            <a:ext cx="3375944" cy="4004450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Nhớ đặt tính thẳng hàng các bạn nhé.</a:t>
            </a:r>
          </a:p>
        </p:txBody>
      </p:sp>
    </p:spTree>
    <p:extLst>
      <p:ext uri="{BB962C8B-B14F-4D97-AF65-F5344CB8AC3E}">
        <p14:creationId xmlns:p14="http://schemas.microsoft.com/office/powerpoint/2010/main" val="13817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55DC98E-D735-C642-9B16-9F6BDD7DF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34" y="1674456"/>
            <a:ext cx="7663535" cy="446556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88063" y="603681"/>
            <a:ext cx="9660887" cy="954107"/>
            <a:chOff x="974415" y="1327013"/>
            <a:chExt cx="9660887" cy="954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4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</a:t>
              </a:r>
              <a:r>
                <a:rPr lang="en-US" sz="2800" dirty="0" err="1"/>
                <a:t>cao</a:t>
              </a:r>
              <a:r>
                <a:rPr lang="en-US" sz="2800" dirty="0"/>
                <a:t> 89 cm, Mi </a:t>
              </a:r>
              <a:r>
                <a:rPr lang="en-US" sz="2800" dirty="0" err="1"/>
                <a:t>cao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rô</a:t>
              </a:r>
              <a:r>
                <a:rPr lang="en-US" sz="2800" dirty="0"/>
                <a:t>- </a:t>
              </a:r>
              <a:r>
                <a:rPr lang="en-US" sz="2800" dirty="0" err="1"/>
                <a:t>bốt</a:t>
              </a:r>
              <a:r>
                <a:rPr lang="en-US" sz="2800" dirty="0"/>
                <a:t> 9 cm. </a:t>
              </a:r>
              <a:r>
                <a:rPr lang="en-US" sz="2800" dirty="0" err="1"/>
                <a:t>Hỏi</a:t>
              </a:r>
              <a:r>
                <a:rPr lang="en-US" sz="2800" dirty="0"/>
                <a:t> Mi </a:t>
              </a:r>
              <a:r>
                <a:rPr lang="en-US" sz="2800" dirty="0" err="1"/>
                <a:t>cao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xăng</a:t>
              </a:r>
              <a:r>
                <a:rPr lang="en-US" sz="2800" dirty="0"/>
                <a:t>- </a:t>
              </a:r>
              <a:r>
                <a:rPr lang="en-US" sz="2800" dirty="0" err="1"/>
                <a:t>ti</a:t>
              </a:r>
              <a:r>
                <a:rPr lang="en-US" sz="2800" dirty="0"/>
                <a:t>- </a:t>
              </a:r>
              <a:r>
                <a:rPr lang="en-US" sz="2800" dirty="0" err="1"/>
                <a:t>mét</a:t>
              </a:r>
              <a:r>
                <a:rPr lang="en-US" sz="2800" dirty="0"/>
                <a:t> ?</a:t>
              </a:r>
              <a:endParaRPr lang="vi-VN" sz="2800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26524" y="2367458"/>
            <a:ext cx="43243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          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Rô-bốt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: 89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rô-bốt</a:t>
            </a:r>
            <a:r>
              <a:rPr lang="en-US" sz="2800" dirty="0"/>
              <a:t>: 9 cm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Mi </a:t>
            </a:r>
            <a:r>
              <a:rPr lang="en-US" sz="2800" dirty="0" err="1"/>
              <a:t>cao</a:t>
            </a:r>
            <a:r>
              <a:rPr lang="en-US" sz="2800" dirty="0"/>
              <a:t> …? cm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245100" y="2367458"/>
            <a:ext cx="6235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giải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        Mi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xăng</a:t>
            </a:r>
            <a:r>
              <a:rPr lang="en-US" sz="2800" dirty="0"/>
              <a:t>- </a:t>
            </a:r>
            <a:r>
              <a:rPr lang="en-US" sz="2800" dirty="0" err="1"/>
              <a:t>ti</a:t>
            </a:r>
            <a:r>
              <a:rPr lang="en-US" sz="2800" dirty="0"/>
              <a:t>- </a:t>
            </a:r>
            <a:r>
              <a:rPr lang="en-US" sz="2800" dirty="0" err="1"/>
              <a:t>mét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89 + 9 = 98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98 cm</a:t>
            </a:r>
            <a:endParaRPr lang="vi-VN" sz="28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522912" y="2064842"/>
            <a:ext cx="0" cy="326390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756A95E-1E83-DB4C-AB24-AA99A8630371}"/>
              </a:ext>
            </a:extLst>
          </p:cNvPr>
          <p:cNvGrpSpPr/>
          <p:nvPr/>
        </p:nvGrpSpPr>
        <p:grpSpPr>
          <a:xfrm>
            <a:off x="988063" y="506696"/>
            <a:ext cx="9660887" cy="954107"/>
            <a:chOff x="974415" y="1327013"/>
            <a:chExt cx="9660887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E860A3-3732-FD48-8045-711E3D3E28D0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904FEB-321E-7046-9AA8-8BCE86C07FE9}"/>
                </a:ext>
              </a:extLst>
            </p:cNvPr>
            <p:cNvSpPr txBox="1"/>
            <p:nvPr/>
          </p:nvSpPr>
          <p:spPr>
            <a:xfrm>
              <a:off x="1525606" y="1327013"/>
              <a:ext cx="91096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hai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kiến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chỗ</a:t>
              </a:r>
              <a:r>
                <a:rPr lang="en-US" sz="2800" dirty="0"/>
                <a:t> </a:t>
              </a:r>
              <a:r>
                <a:rPr lang="en-US" sz="2800" dirty="0" err="1"/>
                <a:t>miếng</a:t>
              </a:r>
              <a:r>
                <a:rPr lang="en-US" sz="2800" dirty="0"/>
                <a:t> </a:t>
              </a:r>
              <a:r>
                <a:rPr lang="en-US" sz="2800" dirty="0" err="1"/>
                <a:t>bánh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:</a:t>
              </a:r>
              <a:endParaRPr lang="vi-VN" sz="2800" dirty="0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1B3E608-47DC-8741-A12F-128CF8F54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28" y="1392090"/>
            <a:ext cx="6767513" cy="387985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11CE4F0-05DE-034E-81A5-26138392C649}"/>
              </a:ext>
            </a:extLst>
          </p:cNvPr>
          <p:cNvGrpSpPr/>
          <p:nvPr/>
        </p:nvGrpSpPr>
        <p:grpSpPr>
          <a:xfrm>
            <a:off x="848691" y="1494115"/>
            <a:ext cx="1323009" cy="523220"/>
            <a:chOff x="848691" y="1891144"/>
            <a:chExt cx="1323009" cy="5232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608E4A4A-C8BC-AA43-97DC-973C0230963E}"/>
                </a:ext>
              </a:extLst>
            </p:cNvPr>
            <p:cNvSpPr/>
            <p:nvPr/>
          </p:nvSpPr>
          <p:spPr>
            <a:xfrm>
              <a:off x="1292235" y="1948037"/>
              <a:ext cx="736592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9CD3C2-8AB7-5647-A629-B9355134AD6B}"/>
                </a:ext>
              </a:extLst>
            </p:cNvPr>
            <p:cNvSpPr txBox="1"/>
            <p:nvPr/>
          </p:nvSpPr>
          <p:spPr>
            <a:xfrm>
              <a:off x="848691" y="1891144"/>
              <a:ext cx="1323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a) </a:t>
              </a: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07775E-A051-E346-B685-EAF5C4F9AF55}"/>
              </a:ext>
            </a:extLst>
          </p:cNvPr>
          <p:cNvGrpSpPr/>
          <p:nvPr/>
        </p:nvGrpSpPr>
        <p:grpSpPr>
          <a:xfrm>
            <a:off x="848691" y="1855521"/>
            <a:ext cx="3283900" cy="1305101"/>
            <a:chOff x="873761" y="2214337"/>
            <a:chExt cx="3283900" cy="130510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33270B1-65ED-D248-971B-13687E3BAA6D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ABC dài          cm.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AA58E877-1BA3-9443-A4FC-F4CF85E215F7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D2A991A-A0BF-CF44-8E59-0542DE024BB1}"/>
              </a:ext>
            </a:extLst>
          </p:cNvPr>
          <p:cNvGrpSpPr/>
          <p:nvPr/>
        </p:nvGrpSpPr>
        <p:grpSpPr>
          <a:xfrm>
            <a:off x="848691" y="3332015"/>
            <a:ext cx="3283900" cy="1305101"/>
            <a:chOff x="873761" y="2214337"/>
            <a:chExt cx="3283900" cy="13051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50868F-7DEA-E749-BF25-A321181CAF69}"/>
                </a:ext>
              </a:extLst>
            </p:cNvPr>
            <p:cNvSpPr txBox="1"/>
            <p:nvPr/>
          </p:nvSpPr>
          <p:spPr>
            <a:xfrm>
              <a:off x="873761" y="2214337"/>
              <a:ext cx="3283900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VN" sz="2800" dirty="0"/>
                <a:t>- Đường đi MNPQ dài          cm.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5F902EC-F53E-3548-AFC2-0CA2F26719F4}"/>
                </a:ext>
              </a:extLst>
            </p:cNvPr>
            <p:cNvSpPr/>
            <p:nvPr/>
          </p:nvSpPr>
          <p:spPr>
            <a:xfrm>
              <a:off x="1637052" y="2883171"/>
              <a:ext cx="579329" cy="57340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4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74A2D2-7C7A-3243-8FDC-5668FB2B9B84}"/>
              </a:ext>
            </a:extLst>
          </p:cNvPr>
          <p:cNvSpPr txBox="1"/>
          <p:nvPr/>
        </p:nvSpPr>
        <p:spPr>
          <a:xfrm>
            <a:off x="877749" y="4878164"/>
            <a:ext cx="352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ngắn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32C66F8-F98A-764E-8FE8-603E64EB1097}"/>
              </a:ext>
            </a:extLst>
          </p:cNvPr>
          <p:cNvSpPr/>
          <p:nvPr/>
        </p:nvSpPr>
        <p:spPr>
          <a:xfrm>
            <a:off x="4613564" y="5355217"/>
            <a:ext cx="6586577" cy="962453"/>
          </a:xfrm>
          <a:prstGeom prst="roundRect">
            <a:avLst/>
          </a:prstGeom>
          <a:solidFill>
            <a:srgbClr val="D8F3FC"/>
          </a:solidFill>
          <a:ln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E87447-159A-9E46-9972-7441A36F7F9D}"/>
              </a:ext>
            </a:extLst>
          </p:cNvPr>
          <p:cNvSpPr txBox="1"/>
          <p:nvPr/>
        </p:nvSpPr>
        <p:spPr>
          <a:xfrm>
            <a:off x="4664888" y="5654104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dirty="0"/>
              <a:t>ABC = AB + BC = 52 cm + 38 cm = </a:t>
            </a:r>
            <a:r>
              <a:rPr lang="en-VN" sz="2400" dirty="0">
                <a:solidFill>
                  <a:srgbClr val="FF0000"/>
                </a:solidFill>
              </a:rPr>
              <a:t>90</a:t>
            </a:r>
            <a:r>
              <a:rPr lang="en-VN" sz="2400" dirty="0"/>
              <a:t> cm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27734-EDE7-1142-A3D0-2199F31A1718}"/>
              </a:ext>
            </a:extLst>
          </p:cNvPr>
          <p:cNvSpPr/>
          <p:nvPr/>
        </p:nvSpPr>
        <p:spPr>
          <a:xfrm>
            <a:off x="1611982" y="2524355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3E94053-B35D-CC43-B5CD-036EF5D34DF5}"/>
              </a:ext>
            </a:extLst>
          </p:cNvPr>
          <p:cNvSpPr txBox="1"/>
          <p:nvPr/>
        </p:nvSpPr>
        <p:spPr>
          <a:xfrm>
            <a:off x="4929229" y="5486673"/>
            <a:ext cx="6483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dirty="0"/>
              <a:t>MNPQ = MN + NP + PQ </a:t>
            </a:r>
          </a:p>
          <a:p>
            <a:r>
              <a:rPr lang="en-VN" sz="2400" dirty="0"/>
              <a:t>            = 39 cm + 23 cm + 35 cm = </a:t>
            </a:r>
            <a:r>
              <a:rPr lang="en-VN" sz="2400" dirty="0">
                <a:solidFill>
                  <a:srgbClr val="FF0000"/>
                </a:solidFill>
              </a:rPr>
              <a:t>97</a:t>
            </a:r>
            <a:r>
              <a:rPr lang="en-VN" sz="2400" dirty="0"/>
              <a:t> cm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6C9B5D1-80BA-3449-BA94-8A60A5EE7B46}"/>
              </a:ext>
            </a:extLst>
          </p:cNvPr>
          <p:cNvSpPr/>
          <p:nvPr/>
        </p:nvSpPr>
        <p:spPr>
          <a:xfrm>
            <a:off x="1611982" y="4000849"/>
            <a:ext cx="579329" cy="57340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16E2194-0F4D-C641-8CF4-35F48E8EE61E}"/>
              </a:ext>
            </a:extLst>
          </p:cNvPr>
          <p:cNvSpPr txBox="1"/>
          <p:nvPr/>
        </p:nvSpPr>
        <p:spPr>
          <a:xfrm>
            <a:off x="4664887" y="5671338"/>
            <a:ext cx="6483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</a:t>
            </a:r>
            <a:r>
              <a:rPr lang="en-VN" sz="2400" dirty="0"/>
              <a:t>ường ABC ngắn hơn MNPQ</a:t>
            </a:r>
          </a:p>
        </p:txBody>
      </p:sp>
    </p:spTree>
    <p:extLst>
      <p:ext uri="{BB962C8B-B14F-4D97-AF65-F5344CB8AC3E}">
        <p14:creationId xmlns:p14="http://schemas.microsoft.com/office/powerpoint/2010/main" val="14150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1" grpId="1"/>
      <p:bldP spid="22" grpId="0" animBg="1"/>
      <p:bldP spid="23" grpId="0"/>
      <p:bldP spid="23" grpId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7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641</Words>
  <Application>Microsoft Macintosh PowerPoint</Application>
  <PresentationFormat>Widescreen</PresentationFormat>
  <Paragraphs>168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93</cp:revision>
  <dcterms:created xsi:type="dcterms:W3CDTF">2021-06-02T01:34:28Z</dcterms:created>
  <dcterms:modified xsi:type="dcterms:W3CDTF">2021-06-07T11:19:16Z</dcterms:modified>
</cp:coreProperties>
</file>