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383" r:id="rId2"/>
    <p:sldId id="395" r:id="rId3"/>
    <p:sldId id="414" r:id="rId4"/>
    <p:sldId id="413" r:id="rId5"/>
    <p:sldId id="384" r:id="rId6"/>
    <p:sldId id="386" r:id="rId7"/>
    <p:sldId id="393" r:id="rId8"/>
    <p:sldId id="403" r:id="rId9"/>
    <p:sldId id="402" r:id="rId10"/>
    <p:sldId id="408" r:id="rId11"/>
    <p:sldId id="412" r:id="rId12"/>
    <p:sldId id="409" r:id="rId13"/>
    <p:sldId id="39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00"/>
    <a:srgbClr val="FFFF00"/>
    <a:srgbClr val="CC66FF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8BE832-B2D3-4F3F-8FD8-168AB84D8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CB116B-8DB5-4176-8A0D-A64371843D4E}" type="slidenum">
              <a:rPr lang="en-US" smtClean="0">
                <a:latin typeface="Arial" charset="0"/>
              </a:rPr>
              <a:pPr eaLnBrk="1" hangingPunct="1"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D048-CF95-4426-AAE5-164F1E58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2F130-87CA-4004-95AB-9690C672D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0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A183F-E5AF-45C8-8F1C-C93C28AEF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1795C-D97A-4010-AFA5-FD887822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38C96-5E8C-40C4-834D-6691A5283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11FC8-90F0-4932-966A-16956326C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0B44-7FA0-4136-9451-A128D0F1B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7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C2824-3A25-4D86-8239-BEBB0AAEC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4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EC1DB-AAB4-42E9-83B1-DBCA8DEF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6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25139-5977-46AA-8998-2441ED74E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C6DDD-7920-428A-A05A-486CD1509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86041C5D-6BE5-4225-9C04-513676A15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XUANTHUONG\rung%20chuong.wav" TargetMode="External"/><Relationship Id="rId6" Type="http://schemas.openxmlformats.org/officeDocument/2006/relationships/hyperlink" Target="../../../Documents%20and%20Settings/Welcome/Local%20Settings/Temp/main.ppt#-1,1,Slide 1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6.gif"/><Relationship Id="rId5" Type="http://schemas.openxmlformats.org/officeDocument/2006/relationships/audio" Target="../media/audio3.wav"/><Relationship Id="rId10" Type="http://schemas.openxmlformats.org/officeDocument/2006/relationships/image" Target="../media/image20.gif"/><Relationship Id="rId4" Type="http://schemas.openxmlformats.org/officeDocument/2006/relationships/audio" Target="../media/audio2.wav"/><Relationship Id="rId9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1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57150"/>
            <a:ext cx="8839200" cy="6629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Line 56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Line 57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155" name="WordArt 99"/>
          <p:cNvSpPr>
            <a:spLocks noChangeArrowheads="1" noChangeShapeType="1" noTextEdit="1"/>
          </p:cNvSpPr>
          <p:nvPr/>
        </p:nvSpPr>
        <p:spPr bwMode="auto">
          <a:xfrm>
            <a:off x="1447800" y="1371600"/>
            <a:ext cx="6553200" cy="2667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TIẾNG VIỆT THỰC HÀNH TIẾT 1</a:t>
            </a:r>
          </a:p>
          <a:p>
            <a:pPr algn="ctr"/>
            <a:r>
              <a:rPr lang="vi-VN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LỚP 3</a:t>
            </a:r>
            <a:endParaRPr lang="en-US" sz="3600" b="1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3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3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31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3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04800" y="1600200"/>
            <a:ext cx="8839200" cy="525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2291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6858000" y="6019800"/>
            <a:ext cx="1473200" cy="561975"/>
            <a:chOff x="4512" y="3792"/>
            <a:chExt cx="736" cy="354"/>
          </a:xfrm>
        </p:grpSpPr>
        <p:pic>
          <p:nvPicPr>
            <p:cNvPr id="12324" name="Picture 6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 Box 7">
              <a:hlinkClick r:id="" action="ppaction://noaction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  <a:cs typeface="Arial" charset="0"/>
                </a:rPr>
                <a:t>Home</a:t>
              </a:r>
            </a:p>
          </p:txBody>
        </p:sp>
      </p:grpSp>
      <p:sp>
        <p:nvSpPr>
          <p:cNvPr id="12294" name="AutoShape 8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3844925" y="151923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Câu 2d</a:t>
            </a:r>
          </a:p>
        </p:txBody>
      </p:sp>
      <p:pic>
        <p:nvPicPr>
          <p:cNvPr id="12297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4" name="WordArt 12"/>
          <p:cNvSpPr>
            <a:spLocks noChangeArrowheads="1" noChangeShapeType="1" noTextEdit="1"/>
          </p:cNvSpPr>
          <p:nvPr/>
        </p:nvSpPr>
        <p:spPr bwMode="auto">
          <a:xfrm>
            <a:off x="2362200" y="1685925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pic>
        <p:nvPicPr>
          <p:cNvPr id="12299" name="Picture 13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14"/>
          <p:cNvSpPr txBox="1">
            <a:spLocks noChangeArrowheads="1"/>
          </p:cNvSpPr>
          <p:nvPr/>
        </p:nvSpPr>
        <p:spPr bwMode="auto">
          <a:xfrm>
            <a:off x="803275" y="2481263"/>
            <a:ext cx="83058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cs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  <a:cs typeface="Arial" charset="0"/>
              </a:rPr>
              <a:t>Nh</a:t>
            </a:r>
            <a:r>
              <a:rPr lang="en-US" sz="2800">
                <a:solidFill>
                  <a:srgbClr val="FF0000"/>
                </a:solidFill>
              </a:rPr>
              <a:t>ững ai là vận động viên thể thao?</a:t>
            </a:r>
          </a:p>
        </p:txBody>
      </p:sp>
      <p:sp>
        <p:nvSpPr>
          <p:cNvPr id="202767" name="AutoShape 15"/>
          <p:cNvSpPr>
            <a:spLocks noChangeArrowheads="1"/>
          </p:cNvSpPr>
          <p:nvPr/>
        </p:nvSpPr>
        <p:spPr bwMode="auto">
          <a:xfrm>
            <a:off x="1433513" y="3886200"/>
            <a:ext cx="4724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68" name="Text Box 16"/>
          <p:cNvSpPr txBox="1">
            <a:spLocks noChangeArrowheads="1"/>
          </p:cNvSpPr>
          <p:nvPr/>
        </p:nvSpPr>
        <p:spPr bwMode="auto">
          <a:xfrm>
            <a:off x="1447800" y="3276600"/>
            <a:ext cx="82296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Anh Trê, anh Chuối, cô Trôi.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Ông Chép, cá Trắm.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Cá Diếc, cá Chày.</a:t>
            </a:r>
          </a:p>
        </p:txBody>
      </p:sp>
      <p:sp>
        <p:nvSpPr>
          <p:cNvPr id="202769" name="Text Box 17"/>
          <p:cNvSpPr txBox="1">
            <a:spLocks noChangeArrowheads="1"/>
          </p:cNvSpPr>
          <p:nvPr/>
        </p:nvSpPr>
        <p:spPr bwMode="auto">
          <a:xfrm>
            <a:off x="1812925" y="6132513"/>
            <a:ext cx="927100" cy="40481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Đáp án</a:t>
            </a:r>
          </a:p>
        </p:txBody>
      </p:sp>
      <p:sp>
        <p:nvSpPr>
          <p:cNvPr id="202770" name="WordArt 18"/>
          <p:cNvSpPr>
            <a:spLocks noChangeArrowheads="1" noChangeShapeType="1" noTextEdit="1"/>
          </p:cNvSpPr>
          <p:nvPr/>
        </p:nvSpPr>
        <p:spPr bwMode="auto">
          <a:xfrm>
            <a:off x="5729288" y="1695450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sp>
        <p:nvSpPr>
          <p:cNvPr id="202771" name="Oval 19"/>
          <p:cNvSpPr>
            <a:spLocks noChangeArrowheads="1"/>
          </p:cNvSpPr>
          <p:nvPr/>
        </p:nvSpPr>
        <p:spPr bwMode="auto">
          <a:xfrm>
            <a:off x="7985125" y="5619750"/>
            <a:ext cx="654050" cy="654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7673975" y="5529263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7837488" y="55530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14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7837488" y="5551488"/>
            <a:ext cx="889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13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7861300" y="55499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12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7862888" y="55245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11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7666038" y="5475288"/>
            <a:ext cx="1233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06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8" name="Rectangle 26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08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01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0" name="Rectangle 28"/>
          <p:cNvSpPr>
            <a:spLocks noChangeArrowheads="1"/>
          </p:cNvSpPr>
          <p:nvPr/>
        </p:nvSpPr>
        <p:spPr bwMode="auto">
          <a:xfrm>
            <a:off x="7661275" y="551973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07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1" name="Rectangle 29"/>
          <p:cNvSpPr>
            <a:spLocks noChangeArrowheads="1"/>
          </p:cNvSpPr>
          <p:nvPr/>
        </p:nvSpPr>
        <p:spPr bwMode="auto">
          <a:xfrm>
            <a:off x="7686675" y="551815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2" name="Rectangle 30"/>
          <p:cNvSpPr>
            <a:spLocks noChangeArrowheads="1"/>
          </p:cNvSpPr>
          <p:nvPr/>
        </p:nvSpPr>
        <p:spPr bwMode="auto">
          <a:xfrm>
            <a:off x="7664450" y="547528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02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3" name="Rectangle 31"/>
          <p:cNvSpPr>
            <a:spLocks noChangeArrowheads="1"/>
          </p:cNvSpPr>
          <p:nvPr/>
        </p:nvSpPr>
        <p:spPr bwMode="auto">
          <a:xfrm>
            <a:off x="7683500" y="549910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04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4" name="Rectangle 32"/>
          <p:cNvSpPr>
            <a:spLocks noChangeArrowheads="1"/>
          </p:cNvSpPr>
          <p:nvPr/>
        </p:nvSpPr>
        <p:spPr bwMode="auto">
          <a:xfrm>
            <a:off x="768350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03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5" name="Rectangle 33"/>
          <p:cNvSpPr>
            <a:spLocks noChangeArrowheads="1"/>
          </p:cNvSpPr>
          <p:nvPr/>
        </p:nvSpPr>
        <p:spPr bwMode="auto">
          <a:xfrm>
            <a:off x="7845425" y="5316538"/>
            <a:ext cx="1020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10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6" name="Rectangle 34"/>
          <p:cNvSpPr>
            <a:spLocks noChangeArrowheads="1"/>
          </p:cNvSpPr>
          <p:nvPr/>
        </p:nvSpPr>
        <p:spPr bwMode="auto">
          <a:xfrm>
            <a:off x="7599363" y="5568950"/>
            <a:ext cx="13604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09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7" name="Rectangle 35"/>
          <p:cNvSpPr>
            <a:spLocks noChangeArrowheads="1"/>
          </p:cNvSpPr>
          <p:nvPr/>
        </p:nvSpPr>
        <p:spPr bwMode="auto">
          <a:xfrm>
            <a:off x="7543800" y="5638800"/>
            <a:ext cx="13604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VNI-Bodon-Poster" pitchFamily="2" charset="0"/>
                <a:cs typeface="Arial" charset="0"/>
              </a:rPr>
              <a:t>HEÁT GIÔØ</a:t>
            </a:r>
            <a:endParaRPr lang="vi-VN" sz="2800" b="1">
              <a:solidFill>
                <a:srgbClr val="FF3300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02788" name="AutoShape 36"/>
          <p:cNvSpPr>
            <a:spLocks noChangeArrowheads="1"/>
          </p:cNvSpPr>
          <p:nvPr/>
        </p:nvSpPr>
        <p:spPr bwMode="auto">
          <a:xfrm>
            <a:off x="7772400" y="5410200"/>
            <a:ext cx="1066800" cy="1143000"/>
          </a:xfrm>
          <a:prstGeom prst="star16">
            <a:avLst>
              <a:gd name="adj" fmla="val 37500"/>
            </a:avLst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89" name="WordArt 37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5638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9" dur="500" fill="hold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0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769"/>
                  </p:tgtEl>
                </p:cond>
              </p:nextCondLst>
            </p:seq>
          </p:childTnLst>
        </p:cTn>
      </p:par>
    </p:tnLst>
    <p:bldLst>
      <p:bldP spid="202764" grpId="0" animBg="1"/>
      <p:bldP spid="202767" grpId="0" animBg="1"/>
      <p:bldP spid="202767" grpId="1" animBg="1"/>
      <p:bldP spid="202770" grpId="0" animBg="1"/>
      <p:bldP spid="202771" grpId="0" animBg="1"/>
      <p:bldP spid="202772" grpId="0"/>
      <p:bldP spid="202772" grpId="1"/>
      <p:bldP spid="202773" grpId="0"/>
      <p:bldP spid="202773" grpId="1"/>
      <p:bldP spid="202774" grpId="0"/>
      <p:bldP spid="202774" grpId="1"/>
      <p:bldP spid="202775" grpId="0"/>
      <p:bldP spid="202775" grpId="1"/>
      <p:bldP spid="202776" grpId="0"/>
      <p:bldP spid="202776" grpId="1"/>
      <p:bldP spid="202777" grpId="0"/>
      <p:bldP spid="202777" grpId="1"/>
      <p:bldP spid="202778" grpId="0"/>
      <p:bldP spid="202778" grpId="1"/>
      <p:bldP spid="202779" grpId="0"/>
      <p:bldP spid="202780" grpId="0"/>
      <p:bldP spid="202780" grpId="1"/>
      <p:bldP spid="202781" grpId="0"/>
      <p:bldP spid="202781" grpId="1"/>
      <p:bldP spid="202782" grpId="0"/>
      <p:bldP spid="202782" grpId="1"/>
      <p:bldP spid="202783" grpId="0"/>
      <p:bldP spid="202783" grpId="1"/>
      <p:bldP spid="202784" grpId="0"/>
      <p:bldP spid="202784" grpId="1"/>
      <p:bldP spid="202785" grpId="0"/>
      <p:bldP spid="202785" grpId="1"/>
      <p:bldP spid="202786" grpId="0"/>
      <p:bldP spid="202786" grpId="1"/>
      <p:bldP spid="202787" grpId="0"/>
      <p:bldP spid="202787" grpId="1"/>
      <p:bldP spid="2027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304800" y="1600200"/>
            <a:ext cx="8839200" cy="525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3315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6858000" y="6019800"/>
            <a:ext cx="1473200" cy="561975"/>
            <a:chOff x="4512" y="3792"/>
            <a:chExt cx="736" cy="354"/>
          </a:xfrm>
        </p:grpSpPr>
        <p:pic>
          <p:nvPicPr>
            <p:cNvPr id="13348" name="Picture 6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9" name="Text Box 7">
              <a:hlinkClick r:id="" action="ppaction://noaction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  <a:cs typeface="Arial" charset="0"/>
                </a:rPr>
                <a:t>Home</a:t>
              </a:r>
            </a:p>
          </p:txBody>
        </p:sp>
      </p:grpSp>
      <p:sp>
        <p:nvSpPr>
          <p:cNvPr id="13318" name="AutoShape 8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9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3844925" y="151923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Câu 2e</a:t>
            </a:r>
          </a:p>
        </p:txBody>
      </p:sp>
      <p:pic>
        <p:nvPicPr>
          <p:cNvPr id="13321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6" name="WordArt 12"/>
          <p:cNvSpPr>
            <a:spLocks noChangeArrowheads="1" noChangeShapeType="1" noTextEdit="1"/>
          </p:cNvSpPr>
          <p:nvPr/>
        </p:nvSpPr>
        <p:spPr bwMode="auto">
          <a:xfrm>
            <a:off x="2362200" y="1685925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pic>
        <p:nvPicPr>
          <p:cNvPr id="13323" name="Picture 13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381000" y="2466975"/>
            <a:ext cx="8305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cs typeface="Arial" charset="0"/>
              </a:rPr>
              <a:t>    </a:t>
            </a:r>
            <a:r>
              <a:rPr lang="en-US" sz="2800">
                <a:solidFill>
                  <a:srgbClr val="FF0000"/>
                </a:solidFill>
                <a:cs typeface="Arial" charset="0"/>
              </a:rPr>
              <a:t>Nh</a:t>
            </a:r>
            <a:r>
              <a:rPr lang="en-US" sz="2800">
                <a:solidFill>
                  <a:srgbClr val="FF0000"/>
                </a:solidFill>
              </a:rPr>
              <a:t>ững ai vui chơi, uống rượu?</a:t>
            </a:r>
          </a:p>
        </p:txBody>
      </p:sp>
      <p:sp>
        <p:nvSpPr>
          <p:cNvPr id="210959" name="AutoShape 15"/>
          <p:cNvSpPr>
            <a:spLocks noChangeArrowheads="1"/>
          </p:cNvSpPr>
          <p:nvPr/>
        </p:nvSpPr>
        <p:spPr bwMode="auto">
          <a:xfrm>
            <a:off x="1433513" y="4457700"/>
            <a:ext cx="4724400" cy="6096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1447800" y="3276600"/>
            <a:ext cx="67818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Ông Chép, cá Trắm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Anh Trê, anh Chuối, cô Trôi.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Bọ Gậy, cá Diếc, cá Chày.</a:t>
            </a:r>
          </a:p>
        </p:txBody>
      </p:sp>
      <p:sp>
        <p:nvSpPr>
          <p:cNvPr id="210961" name="Text Box 17"/>
          <p:cNvSpPr txBox="1">
            <a:spLocks noChangeArrowheads="1"/>
          </p:cNvSpPr>
          <p:nvPr/>
        </p:nvSpPr>
        <p:spPr bwMode="auto">
          <a:xfrm>
            <a:off x="1812925" y="6132513"/>
            <a:ext cx="927100" cy="40481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Đáp án</a:t>
            </a:r>
          </a:p>
        </p:txBody>
      </p:sp>
      <p:sp>
        <p:nvSpPr>
          <p:cNvPr id="210962" name="WordArt 18"/>
          <p:cNvSpPr>
            <a:spLocks noChangeArrowheads="1" noChangeShapeType="1" noTextEdit="1"/>
          </p:cNvSpPr>
          <p:nvPr/>
        </p:nvSpPr>
        <p:spPr bwMode="auto">
          <a:xfrm>
            <a:off x="5729288" y="1695450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sp>
        <p:nvSpPr>
          <p:cNvPr id="210963" name="Oval 19"/>
          <p:cNvSpPr>
            <a:spLocks noChangeArrowheads="1"/>
          </p:cNvSpPr>
          <p:nvPr/>
        </p:nvSpPr>
        <p:spPr bwMode="auto">
          <a:xfrm>
            <a:off x="7985125" y="5619750"/>
            <a:ext cx="654050" cy="654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64" name="Rectangle 20"/>
          <p:cNvSpPr>
            <a:spLocks noChangeArrowheads="1"/>
          </p:cNvSpPr>
          <p:nvPr/>
        </p:nvSpPr>
        <p:spPr bwMode="auto">
          <a:xfrm>
            <a:off x="7673975" y="5529263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65" name="Rectangle 21"/>
          <p:cNvSpPr>
            <a:spLocks noChangeArrowheads="1"/>
          </p:cNvSpPr>
          <p:nvPr/>
        </p:nvSpPr>
        <p:spPr bwMode="auto">
          <a:xfrm>
            <a:off x="7837488" y="55530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14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66" name="Rectangle 22"/>
          <p:cNvSpPr>
            <a:spLocks noChangeArrowheads="1"/>
          </p:cNvSpPr>
          <p:nvPr/>
        </p:nvSpPr>
        <p:spPr bwMode="auto">
          <a:xfrm>
            <a:off x="7837488" y="5551488"/>
            <a:ext cx="889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13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67" name="Rectangle 23"/>
          <p:cNvSpPr>
            <a:spLocks noChangeArrowheads="1"/>
          </p:cNvSpPr>
          <p:nvPr/>
        </p:nvSpPr>
        <p:spPr bwMode="auto">
          <a:xfrm>
            <a:off x="7861300" y="55499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12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68" name="Rectangle 24"/>
          <p:cNvSpPr>
            <a:spLocks noChangeArrowheads="1"/>
          </p:cNvSpPr>
          <p:nvPr/>
        </p:nvSpPr>
        <p:spPr bwMode="auto">
          <a:xfrm>
            <a:off x="7862888" y="55245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11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69" name="Rectangle 25"/>
          <p:cNvSpPr>
            <a:spLocks noChangeArrowheads="1"/>
          </p:cNvSpPr>
          <p:nvPr/>
        </p:nvSpPr>
        <p:spPr bwMode="auto">
          <a:xfrm>
            <a:off x="7666038" y="5475288"/>
            <a:ext cx="1233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06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0" name="Rectangle 26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08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1" name="Rectangle 27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01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2" name="Rectangle 28"/>
          <p:cNvSpPr>
            <a:spLocks noChangeArrowheads="1"/>
          </p:cNvSpPr>
          <p:nvPr/>
        </p:nvSpPr>
        <p:spPr bwMode="auto">
          <a:xfrm>
            <a:off x="7661275" y="551973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07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3" name="Rectangle 29"/>
          <p:cNvSpPr>
            <a:spLocks noChangeArrowheads="1"/>
          </p:cNvSpPr>
          <p:nvPr/>
        </p:nvSpPr>
        <p:spPr bwMode="auto">
          <a:xfrm>
            <a:off x="7686675" y="551815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4" name="Rectangle 30"/>
          <p:cNvSpPr>
            <a:spLocks noChangeArrowheads="1"/>
          </p:cNvSpPr>
          <p:nvPr/>
        </p:nvSpPr>
        <p:spPr bwMode="auto">
          <a:xfrm>
            <a:off x="7664450" y="547528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02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5" name="Rectangle 31"/>
          <p:cNvSpPr>
            <a:spLocks noChangeArrowheads="1"/>
          </p:cNvSpPr>
          <p:nvPr/>
        </p:nvSpPr>
        <p:spPr bwMode="auto">
          <a:xfrm>
            <a:off x="7683500" y="549910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04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6" name="Rectangle 32"/>
          <p:cNvSpPr>
            <a:spLocks noChangeArrowheads="1"/>
          </p:cNvSpPr>
          <p:nvPr/>
        </p:nvSpPr>
        <p:spPr bwMode="auto">
          <a:xfrm>
            <a:off x="768350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03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7" name="Rectangle 33"/>
          <p:cNvSpPr>
            <a:spLocks noChangeArrowheads="1"/>
          </p:cNvSpPr>
          <p:nvPr/>
        </p:nvSpPr>
        <p:spPr bwMode="auto">
          <a:xfrm>
            <a:off x="7845425" y="5316538"/>
            <a:ext cx="1020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10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8" name="Rectangle 34"/>
          <p:cNvSpPr>
            <a:spLocks noChangeArrowheads="1"/>
          </p:cNvSpPr>
          <p:nvPr/>
        </p:nvSpPr>
        <p:spPr bwMode="auto">
          <a:xfrm>
            <a:off x="7599363" y="5568950"/>
            <a:ext cx="13604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09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79" name="Rectangle 35"/>
          <p:cNvSpPr>
            <a:spLocks noChangeArrowheads="1"/>
          </p:cNvSpPr>
          <p:nvPr/>
        </p:nvSpPr>
        <p:spPr bwMode="auto">
          <a:xfrm>
            <a:off x="7543800" y="5638800"/>
            <a:ext cx="13604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VNI-Bodon-Poster" pitchFamily="2" charset="0"/>
                <a:cs typeface="Arial" charset="0"/>
              </a:rPr>
              <a:t>HEÁT GIÔØ</a:t>
            </a:r>
            <a:endParaRPr lang="vi-VN" sz="2800" b="1">
              <a:solidFill>
                <a:srgbClr val="FF3300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210980" name="AutoShape 36"/>
          <p:cNvSpPr>
            <a:spLocks noChangeArrowheads="1"/>
          </p:cNvSpPr>
          <p:nvPr/>
        </p:nvSpPr>
        <p:spPr bwMode="auto">
          <a:xfrm>
            <a:off x="7772400" y="5410200"/>
            <a:ext cx="1066800" cy="1143000"/>
          </a:xfrm>
          <a:prstGeom prst="star16">
            <a:avLst>
              <a:gd name="adj" fmla="val 37500"/>
            </a:avLst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981" name="WordArt 37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5638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9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1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210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109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61"/>
                  </p:tgtEl>
                </p:cond>
              </p:nextCondLst>
            </p:seq>
          </p:childTnLst>
        </p:cTn>
      </p:par>
    </p:tnLst>
    <p:bldLst>
      <p:bldP spid="210956" grpId="0" animBg="1"/>
      <p:bldP spid="210959" grpId="0" animBg="1"/>
      <p:bldP spid="210959" grpId="1" animBg="1"/>
      <p:bldP spid="210962" grpId="0" animBg="1"/>
      <p:bldP spid="210963" grpId="0" animBg="1"/>
      <p:bldP spid="210964" grpId="0"/>
      <p:bldP spid="210964" grpId="1"/>
      <p:bldP spid="210965" grpId="0"/>
      <p:bldP spid="210965" grpId="1"/>
      <p:bldP spid="210966" grpId="0"/>
      <p:bldP spid="210966" grpId="1"/>
      <p:bldP spid="210967" grpId="0"/>
      <p:bldP spid="210967" grpId="1"/>
      <p:bldP spid="210968" grpId="0"/>
      <p:bldP spid="210968" grpId="1"/>
      <p:bldP spid="210969" grpId="0"/>
      <p:bldP spid="210969" grpId="1"/>
      <p:bldP spid="210970" grpId="0"/>
      <p:bldP spid="210970" grpId="1"/>
      <p:bldP spid="210971" grpId="0"/>
      <p:bldP spid="210972" grpId="0"/>
      <p:bldP spid="210972" grpId="1"/>
      <p:bldP spid="210973" grpId="0"/>
      <p:bldP spid="210973" grpId="1"/>
      <p:bldP spid="210974" grpId="0"/>
      <p:bldP spid="210974" grpId="1"/>
      <p:bldP spid="210975" grpId="0"/>
      <p:bldP spid="210975" grpId="1"/>
      <p:bldP spid="210976" grpId="0"/>
      <p:bldP spid="210976" grpId="1"/>
      <p:bldP spid="210977" grpId="0"/>
      <p:bldP spid="210977" grpId="1"/>
      <p:bldP spid="210978" grpId="0"/>
      <p:bldP spid="210978" grpId="1"/>
      <p:bldP spid="210979" grpId="0"/>
      <p:bldP spid="210979" grpId="1"/>
      <p:bldP spid="2109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728663" y="3124200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/>
              <a:t>      </a:t>
            </a:r>
            <a:r>
              <a:rPr lang="en-US" sz="2800" b="1">
                <a:solidFill>
                  <a:srgbClr val="CC66FF"/>
                </a:solidFill>
              </a:rPr>
              <a:t>3. Đặt câu hỏi cho bộ phận câu in đậm:</a:t>
            </a:r>
          </a:p>
        </p:txBody>
      </p:sp>
      <p:sp>
        <p:nvSpPr>
          <p:cNvPr id="203793" name="Text Box 17"/>
          <p:cNvSpPr txBox="1">
            <a:spLocks noChangeArrowheads="1"/>
          </p:cNvSpPr>
          <p:nvPr/>
        </p:nvSpPr>
        <p:spPr bwMode="auto">
          <a:xfrm>
            <a:off x="1371600" y="3805238"/>
            <a:ext cx="7162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/>
              <a:t>      </a:t>
            </a:r>
            <a:r>
              <a:rPr lang="en-US" sz="2800">
                <a:solidFill>
                  <a:srgbClr val="0000FF"/>
                </a:solidFill>
              </a:rPr>
              <a:t>a. Cá Chày “Mắt ngầu màu men” </a:t>
            </a:r>
            <a:r>
              <a:rPr lang="en-US" sz="2800" b="1">
                <a:solidFill>
                  <a:srgbClr val="0000FF"/>
                </a:solidFill>
              </a:rPr>
              <a:t>vì say khướt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3794" name="Text Box 18"/>
          <p:cNvSpPr txBox="1">
            <a:spLocks noChangeArrowheads="1"/>
          </p:cNvSpPr>
          <p:nvPr/>
        </p:nvSpPr>
        <p:spPr bwMode="auto">
          <a:xfrm>
            <a:off x="1385888" y="4772025"/>
            <a:ext cx="7224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000"/>
              <a:t>      </a:t>
            </a:r>
            <a:r>
              <a:rPr lang="en-US" sz="2800">
                <a:solidFill>
                  <a:srgbClr val="0000FF"/>
                </a:solidFill>
              </a:rPr>
              <a:t>b. </a:t>
            </a:r>
            <a:r>
              <a:rPr lang="en-US" sz="2800" b="1">
                <a:solidFill>
                  <a:srgbClr val="0000FF"/>
                </a:solidFill>
              </a:rPr>
              <a:t>Vì Ca- ru- sô không có thẻ căn cước</a:t>
            </a:r>
            <a:r>
              <a:rPr lang="en-US" sz="2800">
                <a:solidFill>
                  <a:srgbClr val="0000FF"/>
                </a:solidFill>
              </a:rPr>
              <a:t>, nhân viên ngân hàng không đưa tiền cho ông.</a:t>
            </a:r>
          </a:p>
        </p:txBody>
      </p:sp>
      <p:sp>
        <p:nvSpPr>
          <p:cNvPr id="14344" name="Text Box 19"/>
          <p:cNvSpPr txBox="1">
            <a:spLocks noChangeArrowheads="1"/>
          </p:cNvSpPr>
          <p:nvPr/>
        </p:nvSpPr>
        <p:spPr bwMode="auto">
          <a:xfrm>
            <a:off x="1152525" y="1914525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14345" name="Text Box 20"/>
          <p:cNvSpPr txBox="1">
            <a:spLocks noChangeArrowheads="1"/>
          </p:cNvSpPr>
          <p:nvPr/>
        </p:nvSpPr>
        <p:spPr bwMode="auto">
          <a:xfrm>
            <a:off x="1104900" y="2595563"/>
            <a:ext cx="419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2. Chọn câu trả lời đúng:</a:t>
            </a:r>
          </a:p>
        </p:txBody>
      </p:sp>
      <p:sp>
        <p:nvSpPr>
          <p:cNvPr id="14346" name="Text Box 21"/>
          <p:cNvSpPr txBox="1">
            <a:spLocks noChangeArrowheads="1"/>
          </p:cNvSpPr>
          <p:nvPr/>
        </p:nvSpPr>
        <p:spPr bwMode="auto">
          <a:xfrm>
            <a:off x="3178175" y="581025"/>
            <a:ext cx="508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/>
              <a:t>Thực hành Tiếng Việt </a:t>
            </a:r>
          </a:p>
        </p:txBody>
      </p:sp>
      <p:sp>
        <p:nvSpPr>
          <p:cNvPr id="14347" name="Text Box 22"/>
          <p:cNvSpPr txBox="1">
            <a:spLocks noChangeArrowheads="1"/>
          </p:cNvSpPr>
          <p:nvPr/>
        </p:nvSpPr>
        <p:spPr bwMode="auto">
          <a:xfrm>
            <a:off x="1762125" y="1052513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3" grpId="0"/>
      <p:bldP spid="203793" grpId="0"/>
      <p:bldP spid="20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314" name="WordArt 18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6629400" cy="3810000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</a:t>
            </a:r>
          </a:p>
          <a:p>
            <a:pPr algn="ctr"/>
            <a:r>
              <a:rPr lang="vi-VN" sz="2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</a:t>
            </a:r>
          </a:p>
          <a:p>
            <a:pPr algn="ctr"/>
            <a:r>
              <a:rPr lang="vi-VN" sz="2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Đã dự tiết THTV. T1 lớp 3</a:t>
            </a:r>
            <a:endParaRPr lang="en-US" sz="28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8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178175" y="581025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Thực hành Tiếng Việt 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1066800" y="2514600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4090988" y="2527300"/>
            <a:ext cx="2765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762125" y="1309688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/>
      <p:bldP spid="188424" grpId="0"/>
      <p:bldP spid="1884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419600" y="2971800"/>
            <a:ext cx="0" cy="1781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747838" y="2909888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Luyện đọc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53088" y="2928938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Từ ngữ</a:t>
            </a:r>
          </a:p>
        </p:txBody>
      </p:sp>
      <p:sp>
        <p:nvSpPr>
          <p:cNvPr id="4103" name="Text Box 21"/>
          <p:cNvSpPr txBox="1">
            <a:spLocks noChangeArrowheads="1"/>
          </p:cNvSpPr>
          <p:nvPr/>
        </p:nvSpPr>
        <p:spPr bwMode="auto">
          <a:xfrm>
            <a:off x="1066800" y="20828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4109" name="Text Box 6"/>
          <p:cNvSpPr txBox="1">
            <a:spLocks noChangeArrowheads="1"/>
          </p:cNvSpPr>
          <p:nvPr/>
        </p:nvSpPr>
        <p:spPr bwMode="auto">
          <a:xfrm>
            <a:off x="3178175" y="581025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Thực hành Tiếng Việt 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762125" y="1309688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33" name="Rectangle 41"/>
          <p:cNvSpPr>
            <a:spLocks noChangeArrowheads="1"/>
          </p:cNvSpPr>
          <p:nvPr/>
        </p:nvSpPr>
        <p:spPr bwMode="auto">
          <a:xfrm>
            <a:off x="1233488" y="3652838"/>
            <a:ext cx="3114675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Tháng Giêng  mưa bụi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Ao làng  hội xuân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Anh Trê,  anh Chuối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Gõ trống  tùng tùng.</a:t>
            </a:r>
          </a:p>
        </p:txBody>
      </p:sp>
      <p:sp>
        <p:nvSpPr>
          <p:cNvPr id="6147" name="Text Box 21"/>
          <p:cNvSpPr txBox="1">
            <a:spLocks noChangeArrowheads="1"/>
          </p:cNvSpPr>
          <p:nvPr/>
        </p:nvSpPr>
        <p:spPr bwMode="auto">
          <a:xfrm>
            <a:off x="1066800" y="21288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6149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4"/>
          <p:cNvSpPr>
            <a:spLocks noChangeShapeType="1"/>
          </p:cNvSpPr>
          <p:nvPr/>
        </p:nvSpPr>
        <p:spPr bwMode="auto">
          <a:xfrm>
            <a:off x="4419600" y="29718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47838" y="2986088"/>
            <a:ext cx="154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Luyện đọc</a:t>
            </a: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5653088" y="2928938"/>
            <a:ext cx="1150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Từ ngữ</a:t>
            </a:r>
          </a:p>
        </p:txBody>
      </p:sp>
      <p:sp>
        <p:nvSpPr>
          <p:cNvPr id="212999" name="Rectangle 7"/>
          <p:cNvSpPr>
            <a:spLocks noChangeArrowheads="1"/>
          </p:cNvSpPr>
          <p:nvPr/>
        </p:nvSpPr>
        <p:spPr bwMode="auto">
          <a:xfrm>
            <a:off x="4572000" y="3371850"/>
            <a:ext cx="131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hội xuân,</a:t>
            </a:r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5781675" y="3371850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anh Trê,</a:t>
            </a:r>
          </a:p>
        </p:txBody>
      </p:sp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5719763" y="3810000"/>
            <a:ext cx="1436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ông Chép,</a:t>
            </a:r>
          </a:p>
        </p:txBody>
      </p:sp>
      <p:sp>
        <p:nvSpPr>
          <p:cNvPr id="213011" name="Rectangle 19"/>
          <p:cNvSpPr>
            <a:spLocks noChangeArrowheads="1"/>
          </p:cNvSpPr>
          <p:nvPr/>
        </p:nvSpPr>
        <p:spPr bwMode="auto">
          <a:xfrm>
            <a:off x="4572000" y="3810000"/>
            <a:ext cx="1141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cô Trôi,</a:t>
            </a:r>
          </a:p>
        </p:txBody>
      </p:sp>
      <p:sp>
        <p:nvSpPr>
          <p:cNvPr id="213012" name="Rectangle 20"/>
          <p:cNvSpPr>
            <a:spLocks noChangeArrowheads="1"/>
          </p:cNvSpPr>
          <p:nvPr/>
        </p:nvSpPr>
        <p:spPr bwMode="auto">
          <a:xfrm>
            <a:off x="4648200" y="4576763"/>
            <a:ext cx="265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bọ gậy loăng quăng,</a:t>
            </a:r>
          </a:p>
        </p:txBody>
      </p:sp>
      <p:sp>
        <p:nvSpPr>
          <p:cNvPr id="213020" name="Rectangle 28"/>
          <p:cNvSpPr>
            <a:spLocks noChangeArrowheads="1"/>
          </p:cNvSpPr>
          <p:nvPr/>
        </p:nvSpPr>
        <p:spPr bwMode="auto">
          <a:xfrm>
            <a:off x="4635500" y="5083175"/>
            <a:ext cx="1265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cá Trắm,</a:t>
            </a:r>
          </a:p>
        </p:txBody>
      </p:sp>
      <p:sp>
        <p:nvSpPr>
          <p:cNvPr id="213021" name="Rectangle 29"/>
          <p:cNvSpPr>
            <a:spLocks noChangeArrowheads="1"/>
          </p:cNvSpPr>
          <p:nvPr/>
        </p:nvSpPr>
        <p:spPr bwMode="auto">
          <a:xfrm>
            <a:off x="5778500" y="5083175"/>
            <a:ext cx="1181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cá Diếc,</a:t>
            </a:r>
          </a:p>
        </p:txBody>
      </p:sp>
      <p:sp>
        <p:nvSpPr>
          <p:cNvPr id="213022" name="Rectangle 30"/>
          <p:cNvSpPr>
            <a:spLocks noChangeArrowheads="1"/>
          </p:cNvSpPr>
          <p:nvPr/>
        </p:nvSpPr>
        <p:spPr bwMode="auto">
          <a:xfrm>
            <a:off x="6845300" y="5083175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cá Chày</a:t>
            </a:r>
          </a:p>
        </p:txBody>
      </p:sp>
      <p:sp>
        <p:nvSpPr>
          <p:cNvPr id="213024" name="Rectangle 32"/>
          <p:cNvSpPr>
            <a:spLocks noChangeArrowheads="1"/>
          </p:cNvSpPr>
          <p:nvPr/>
        </p:nvSpPr>
        <p:spPr bwMode="auto">
          <a:xfrm>
            <a:off x="6900863" y="3381375"/>
            <a:ext cx="1452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anh chuối,</a:t>
            </a:r>
          </a:p>
        </p:txBody>
      </p:sp>
      <p:pic>
        <p:nvPicPr>
          <p:cNvPr id="2130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540125"/>
            <a:ext cx="3505200" cy="24384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26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540125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27" name="il_fi" descr="troi%20an%20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540125"/>
            <a:ext cx="35814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28" name="il_fi" descr="ca-chep-chua-benh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616325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29" name="Picture 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616325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30" name="il_fi" descr="ca-t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616325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31" name="il_fi" descr="CarassiusAurat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768725"/>
            <a:ext cx="358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32" name="il_fi" descr="17485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69252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34" name="Line 42"/>
          <p:cNvSpPr>
            <a:spLocks noChangeShapeType="1"/>
          </p:cNvSpPr>
          <p:nvPr/>
        </p:nvSpPr>
        <p:spPr bwMode="auto">
          <a:xfrm flipH="1">
            <a:off x="2314575" y="4281488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5" name="Line 43"/>
          <p:cNvSpPr>
            <a:spLocks noChangeShapeType="1"/>
          </p:cNvSpPr>
          <p:nvPr/>
        </p:nvSpPr>
        <p:spPr bwMode="auto">
          <a:xfrm flipH="1">
            <a:off x="3871913" y="5386388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6" name="Line 44"/>
          <p:cNvSpPr>
            <a:spLocks noChangeShapeType="1"/>
          </p:cNvSpPr>
          <p:nvPr/>
        </p:nvSpPr>
        <p:spPr bwMode="auto">
          <a:xfrm flipH="1">
            <a:off x="2409825" y="4862513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7" name="Line 45"/>
          <p:cNvSpPr>
            <a:spLocks noChangeShapeType="1"/>
          </p:cNvSpPr>
          <p:nvPr/>
        </p:nvSpPr>
        <p:spPr bwMode="auto">
          <a:xfrm flipH="1">
            <a:off x="2943225" y="3729038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3038" name="Line 46"/>
          <p:cNvSpPr>
            <a:spLocks noChangeShapeType="1"/>
          </p:cNvSpPr>
          <p:nvPr/>
        </p:nvSpPr>
        <p:spPr bwMode="auto">
          <a:xfrm flipH="1">
            <a:off x="3824288" y="5386388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3040" name="Picture 48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62088" y="5176838"/>
            <a:ext cx="838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41" name="Picture 49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57488" y="5100638"/>
            <a:ext cx="8382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42" name="Line 50"/>
          <p:cNvSpPr>
            <a:spLocks noChangeShapeType="1"/>
          </p:cNvSpPr>
          <p:nvPr/>
        </p:nvSpPr>
        <p:spPr bwMode="auto">
          <a:xfrm flipH="1">
            <a:off x="2466975" y="5367338"/>
            <a:ext cx="76200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3" name="Text Box 6"/>
          <p:cNvSpPr txBox="1">
            <a:spLocks noChangeArrowheads="1"/>
          </p:cNvSpPr>
          <p:nvPr/>
        </p:nvSpPr>
        <p:spPr bwMode="auto">
          <a:xfrm>
            <a:off x="3178175" y="581025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Thực hành Tiếng Việt 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762125" y="1309688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4635500" y="4191000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sz="2400"/>
              <a:t>thi vượt vũ môn,</a:t>
            </a:r>
          </a:p>
        </p:txBody>
      </p:sp>
      <p:pic>
        <p:nvPicPr>
          <p:cNvPr id="6186" name="Picture 42" descr="ca_chep_hoa_ro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81363"/>
            <a:ext cx="31527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13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13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21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13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1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213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1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213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21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21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13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1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1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1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1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1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21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21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21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21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33" grpId="0"/>
      <p:bldP spid="212999" grpId="0"/>
      <p:bldP spid="213000" grpId="0"/>
      <p:bldP spid="213001" grpId="0"/>
      <p:bldP spid="213011" grpId="0"/>
      <p:bldP spid="213012" grpId="0"/>
      <p:bldP spid="213020" grpId="0"/>
      <p:bldP spid="213021" grpId="0"/>
      <p:bldP spid="213022" grpId="0"/>
      <p:bldP spid="213024" grpId="0"/>
      <p:bldP spid="213034" grpId="0" animBg="1"/>
      <p:bldP spid="213035" grpId="0" animBg="1"/>
      <p:bldP spid="213036" grpId="0" animBg="1"/>
      <p:bldP spid="213037" grpId="0" animBg="1"/>
      <p:bldP spid="213038" grpId="0" animBg="1"/>
      <p:bldP spid="213042" grpId="0" animBg="1"/>
      <p:bldP spid="61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1643063" y="4757738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7" name="Text Box 13"/>
          <p:cNvSpPr txBox="1">
            <a:spLocks noChangeArrowheads="1"/>
          </p:cNvSpPr>
          <p:nvPr/>
        </p:nvSpPr>
        <p:spPr bwMode="auto">
          <a:xfrm>
            <a:off x="1295400" y="3409950"/>
            <a:ext cx="678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a. Tháng Giêng, ao làng có việc gì?</a:t>
            </a:r>
          </a:p>
        </p:txBody>
      </p:sp>
      <p:sp>
        <p:nvSpPr>
          <p:cNvPr id="175118" name="Text Box 14"/>
          <p:cNvSpPr txBox="1">
            <a:spLocks noChangeArrowheads="1"/>
          </p:cNvSpPr>
          <p:nvPr/>
        </p:nvSpPr>
        <p:spPr bwMode="auto">
          <a:xfrm>
            <a:off x="2014538" y="4033838"/>
            <a:ext cx="2667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Có hội xuân.</a:t>
            </a: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2014538" y="4643438"/>
            <a:ext cx="4310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Có cuộc thi vượt vũ môn.</a:t>
            </a: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2024063" y="5172075"/>
            <a:ext cx="59007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Có mưa bụi, hoa xoan rắc trong mưa.</a:t>
            </a:r>
          </a:p>
        </p:txBody>
      </p:sp>
      <p:sp>
        <p:nvSpPr>
          <p:cNvPr id="175126" name="Rectangle 22"/>
          <p:cNvSpPr>
            <a:spLocks noChangeArrowheads="1"/>
          </p:cNvSpPr>
          <p:nvPr/>
        </p:nvSpPr>
        <p:spPr bwMode="auto">
          <a:xfrm>
            <a:off x="1676400" y="4191000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175127" name="Picture 23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143375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31" name="Rectangle 27"/>
          <p:cNvSpPr>
            <a:spLocks noChangeArrowheads="1"/>
          </p:cNvSpPr>
          <p:nvPr/>
        </p:nvSpPr>
        <p:spPr bwMode="auto">
          <a:xfrm>
            <a:off x="1643063" y="5357813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175132" name="Picture 28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724400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5314950"/>
            <a:ext cx="490537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1066800" y="20574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7183" name="Text Box 34"/>
          <p:cNvSpPr txBox="1">
            <a:spLocks noChangeArrowheads="1"/>
          </p:cNvSpPr>
          <p:nvPr/>
        </p:nvSpPr>
        <p:spPr bwMode="auto">
          <a:xfrm>
            <a:off x="1104900" y="27432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2. Chọn câu trả lời đúng:</a:t>
            </a:r>
          </a:p>
        </p:txBody>
      </p:sp>
      <p:sp>
        <p:nvSpPr>
          <p:cNvPr id="7189" name="Text Box 6"/>
          <p:cNvSpPr txBox="1">
            <a:spLocks noChangeArrowheads="1"/>
          </p:cNvSpPr>
          <p:nvPr/>
        </p:nvSpPr>
        <p:spPr bwMode="auto">
          <a:xfrm>
            <a:off x="3178175" y="581025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Thực hành Tiếng Việt 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762125" y="1309688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30" grpId="0" animBg="1"/>
      <p:bldP spid="175117" grpId="0"/>
      <p:bldP spid="175118" grpId="0"/>
      <p:bldP spid="175119" grpId="0"/>
      <p:bldP spid="175120" grpId="0"/>
      <p:bldP spid="175126" grpId="0" animBg="1"/>
      <p:bldP spid="1751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9"/>
          <p:cNvSpPr>
            <a:spLocks noChangeArrowheads="1"/>
          </p:cNvSpPr>
          <p:nvPr/>
        </p:nvSpPr>
        <p:spPr bwMode="auto">
          <a:xfrm>
            <a:off x="1538288" y="3319463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1123950" y="17145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1. Đọc bài văn sau:</a:t>
            </a: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3200" b="1">
                <a:solidFill>
                  <a:srgbClr val="0000FF"/>
                </a:solidFill>
              </a:rPr>
              <a:t>Ao làng hội xuân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1104900" y="2181225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CC66FF"/>
                </a:solidFill>
              </a:rPr>
              <a:t>2. Chọn câu trả lời đúng: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295400" y="26670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b. Những ai tham gia sự kiện đó?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900238" y="3124200"/>
            <a:ext cx="6443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Anh Trê, cô Chuối, bác Trôi, chị Chép, Bọ Gậy, cá Trắm, cá Diếc, cá Chày.</a:t>
            </a:r>
          </a:p>
        </p:txBody>
      </p:sp>
      <p:sp>
        <p:nvSpPr>
          <p:cNvPr id="8201" name="Rectangle 17"/>
          <p:cNvSpPr>
            <a:spLocks noChangeArrowheads="1"/>
          </p:cNvSpPr>
          <p:nvPr/>
        </p:nvSpPr>
        <p:spPr bwMode="auto">
          <a:xfrm>
            <a:off x="1447800" y="4114800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en-US" sz="2400" b="1">
                <a:solidFill>
                  <a:srgbClr val="0000FF"/>
                </a:solidFill>
              </a:rPr>
              <a:t>x</a:t>
            </a:r>
          </a:p>
        </p:txBody>
      </p:sp>
      <p:pic>
        <p:nvPicPr>
          <p:cNvPr id="177170" name="Picture 18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Rectangle 20"/>
          <p:cNvSpPr>
            <a:spLocks noChangeArrowheads="1"/>
          </p:cNvSpPr>
          <p:nvPr/>
        </p:nvSpPr>
        <p:spPr bwMode="auto">
          <a:xfrm>
            <a:off x="1428750" y="5119688"/>
            <a:ext cx="304800" cy="228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en-US" sz="2400">
              <a:solidFill>
                <a:srgbClr val="FFFF00"/>
              </a:solidFill>
            </a:endParaRPr>
          </a:p>
        </p:txBody>
      </p:sp>
      <p:pic>
        <p:nvPicPr>
          <p:cNvPr id="177173" name="Picture 21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7175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4" name="Picture 22" descr="RNBOWBT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062538"/>
            <a:ext cx="490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Text Box 25"/>
          <p:cNvSpPr txBox="1">
            <a:spLocks noChangeArrowheads="1"/>
          </p:cNvSpPr>
          <p:nvPr/>
        </p:nvSpPr>
        <p:spPr bwMode="auto">
          <a:xfrm>
            <a:off x="1919288" y="3952875"/>
            <a:ext cx="6443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Anh Trê, anh Chuối, cô Trôi, ông Chép, Bọ Gậy, cá Trắm, cá Diếc, cá Chày.</a:t>
            </a:r>
          </a:p>
        </p:txBody>
      </p:sp>
      <p:sp>
        <p:nvSpPr>
          <p:cNvPr id="8208" name="Text Box 26"/>
          <p:cNvSpPr txBox="1">
            <a:spLocks noChangeArrowheads="1"/>
          </p:cNvSpPr>
          <p:nvPr/>
        </p:nvSpPr>
        <p:spPr bwMode="auto">
          <a:xfrm>
            <a:off x="1924050" y="4910138"/>
            <a:ext cx="64436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Chị Trê, cô Chuối, cô Trôi, dì Chép, Bọ Gậy, cá Trắm, cá Diếc, cá Chày.</a:t>
            </a:r>
          </a:p>
        </p:txBody>
      </p:sp>
      <p:sp>
        <p:nvSpPr>
          <p:cNvPr id="8213" name="Text Box 6"/>
          <p:cNvSpPr txBox="1">
            <a:spLocks noChangeArrowheads="1"/>
          </p:cNvSpPr>
          <p:nvPr/>
        </p:nvSpPr>
        <p:spPr bwMode="auto">
          <a:xfrm>
            <a:off x="3178175" y="581025"/>
            <a:ext cx="508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Thực hành Tiếng Việt </a:t>
            </a:r>
          </a:p>
        </p:txBody>
      </p: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762125" y="95250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Tiết 1: Rèn đọc“Ao làng hội xuân” và Ôn tập bộ phận trả lời câu hỏi Vì sao?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873125" y="1268413"/>
            <a:ext cx="7991475" cy="0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827088" y="476250"/>
            <a:ext cx="0" cy="5183188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0"/>
            <a:ext cx="2590800" cy="1981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il_fi" descr="troi%20an%20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0"/>
            <a:ext cx="2438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31"/>
          <p:cNvSpPr>
            <a:spLocks noChangeArrowheads="1"/>
          </p:cNvSpPr>
          <p:nvPr/>
        </p:nvSpPr>
        <p:spPr bwMode="auto">
          <a:xfrm>
            <a:off x="1524000" y="1981200"/>
            <a:ext cx="102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Trê</a:t>
            </a:r>
          </a:p>
        </p:txBody>
      </p:sp>
      <p:sp>
        <p:nvSpPr>
          <p:cNvPr id="9224" name="Rectangle 32"/>
          <p:cNvSpPr>
            <a:spLocks noChangeArrowheads="1"/>
          </p:cNvSpPr>
          <p:nvPr/>
        </p:nvSpPr>
        <p:spPr bwMode="auto">
          <a:xfrm>
            <a:off x="4205288" y="19050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Chuối</a:t>
            </a:r>
          </a:p>
        </p:txBody>
      </p:sp>
      <p:pic>
        <p:nvPicPr>
          <p:cNvPr id="9225" name="il_fi" descr="CarassiusAura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0"/>
            <a:ext cx="28194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34"/>
          <p:cNvSpPr>
            <a:spLocks noChangeArrowheads="1"/>
          </p:cNvSpPr>
          <p:nvPr/>
        </p:nvSpPr>
        <p:spPr bwMode="auto">
          <a:xfrm>
            <a:off x="6858000" y="1828800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Diếc</a:t>
            </a:r>
          </a:p>
        </p:txBody>
      </p:sp>
      <p:pic>
        <p:nvPicPr>
          <p:cNvPr id="9227" name="il_fi" descr="ca-tr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6289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36"/>
          <p:cNvSpPr>
            <a:spLocks noChangeArrowheads="1"/>
          </p:cNvSpPr>
          <p:nvPr/>
        </p:nvSpPr>
        <p:spPr bwMode="auto">
          <a:xfrm>
            <a:off x="1524000" y="4343400"/>
            <a:ext cx="125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Trắm</a:t>
            </a:r>
          </a:p>
        </p:txBody>
      </p:sp>
      <p:sp>
        <p:nvSpPr>
          <p:cNvPr id="9229" name="Rectangle 38"/>
          <p:cNvSpPr>
            <a:spLocks noChangeArrowheads="1"/>
          </p:cNvSpPr>
          <p:nvPr/>
        </p:nvSpPr>
        <p:spPr bwMode="auto">
          <a:xfrm>
            <a:off x="4267200" y="4419600"/>
            <a:ext cx="1122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Trôi</a:t>
            </a:r>
          </a:p>
        </p:txBody>
      </p:sp>
      <p:pic>
        <p:nvPicPr>
          <p:cNvPr id="9230" name="il_fi" descr="17485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908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Rectangle 40"/>
          <p:cNvSpPr>
            <a:spLocks noChangeArrowheads="1"/>
          </p:cNvSpPr>
          <p:nvPr/>
        </p:nvSpPr>
        <p:spPr bwMode="auto">
          <a:xfrm>
            <a:off x="7086600" y="43434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Chày</a:t>
            </a:r>
          </a:p>
        </p:txBody>
      </p:sp>
      <p:pic>
        <p:nvPicPr>
          <p:cNvPr id="9232" name="il_fi" descr="ca-chep-chua-benh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27336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Rectangle 42"/>
          <p:cNvSpPr>
            <a:spLocks noChangeArrowheads="1"/>
          </p:cNvSpPr>
          <p:nvPr/>
        </p:nvSpPr>
        <p:spPr bwMode="auto">
          <a:xfrm>
            <a:off x="1676400" y="5981700"/>
            <a:ext cx="124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Cá Chép</a:t>
            </a:r>
          </a:p>
        </p:txBody>
      </p:sp>
      <p:pic>
        <p:nvPicPr>
          <p:cNvPr id="9234" name="Picture 4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18430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5" name="Rectangle 44"/>
          <p:cNvSpPr>
            <a:spLocks noChangeArrowheads="1"/>
          </p:cNvSpPr>
          <p:nvPr/>
        </p:nvSpPr>
        <p:spPr bwMode="auto">
          <a:xfrm>
            <a:off x="5791200" y="55626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400">
                <a:solidFill>
                  <a:srgbClr val="0000FF"/>
                </a:solidFill>
              </a:rPr>
              <a:t>Bọ Gậy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730875"/>
            <a:ext cx="1341438" cy="862013"/>
            <a:chOff x="0" y="3610"/>
            <a:chExt cx="845" cy="543"/>
          </a:xfrm>
        </p:grpSpPr>
        <p:grpSp>
          <p:nvGrpSpPr>
            <p:cNvPr id="10302" name="Group 4"/>
            <p:cNvGrpSpPr>
              <a:grpSpLocks/>
            </p:cNvGrpSpPr>
            <p:nvPr/>
          </p:nvGrpSpPr>
          <p:grpSpPr bwMode="auto">
            <a:xfrm>
              <a:off x="0" y="3610"/>
              <a:ext cx="746" cy="543"/>
              <a:chOff x="960" y="480"/>
              <a:chExt cx="2134" cy="2400"/>
            </a:xfrm>
          </p:grpSpPr>
          <p:grpSp>
            <p:nvGrpSpPr>
              <p:cNvPr id="10316" name="Group 5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318" name="Group 6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324" name="Freeform 7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5" name="Freeform 8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7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19" name="Oval 11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1" name="Oval 13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2" name="Oval 14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23" name="Oval 15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317" name="Picture 16" descr="0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03" name="Group 17"/>
            <p:cNvGrpSpPr>
              <a:grpSpLocks/>
            </p:cNvGrpSpPr>
            <p:nvPr/>
          </p:nvGrpSpPr>
          <p:grpSpPr bwMode="auto">
            <a:xfrm rot="-1972447">
              <a:off x="388" y="3727"/>
              <a:ext cx="457" cy="333"/>
              <a:chOff x="960" y="480"/>
              <a:chExt cx="2134" cy="2400"/>
            </a:xfrm>
          </p:grpSpPr>
          <p:grpSp>
            <p:nvGrpSpPr>
              <p:cNvPr id="10304" name="Group 18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306" name="Group 19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312" name="Freeform 20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3" name="Freeform 21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07" name="Oval 24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8" name="Rectangle 25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09" name="Oval 26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0" name="Oval 27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11" name="Oval 28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305" name="Picture 29" descr="05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7802563" y="219075"/>
            <a:ext cx="1341437" cy="862013"/>
            <a:chOff x="4915" y="138"/>
            <a:chExt cx="845" cy="543"/>
          </a:xfrm>
        </p:grpSpPr>
        <p:grpSp>
          <p:nvGrpSpPr>
            <p:cNvPr id="10276" name="Group 31"/>
            <p:cNvGrpSpPr>
              <a:grpSpLocks/>
            </p:cNvGrpSpPr>
            <p:nvPr/>
          </p:nvGrpSpPr>
          <p:grpSpPr bwMode="auto">
            <a:xfrm>
              <a:off x="4915" y="138"/>
              <a:ext cx="746" cy="543"/>
              <a:chOff x="960" y="480"/>
              <a:chExt cx="2134" cy="2400"/>
            </a:xfrm>
          </p:grpSpPr>
          <p:grpSp>
            <p:nvGrpSpPr>
              <p:cNvPr id="10290" name="Group 32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292" name="Group 33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298" name="Freeform 34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Freeform 35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93" name="Oval 38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4" name="Rectangle 39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5" name="Oval 40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6" name="Oval 41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97" name="Oval 42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291" name="Picture 43" descr="0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77" name="Group 44"/>
            <p:cNvGrpSpPr>
              <a:grpSpLocks/>
            </p:cNvGrpSpPr>
            <p:nvPr/>
          </p:nvGrpSpPr>
          <p:grpSpPr bwMode="auto">
            <a:xfrm rot="-1972447">
              <a:off x="5303" y="255"/>
              <a:ext cx="457" cy="333"/>
              <a:chOff x="960" y="480"/>
              <a:chExt cx="2134" cy="2400"/>
            </a:xfrm>
          </p:grpSpPr>
          <p:grpSp>
            <p:nvGrpSpPr>
              <p:cNvPr id="10278" name="Group 45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280" name="Group 46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286" name="Freeform 47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Freeform 48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8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9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81" name="Oval 51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2" name="Rectangle 52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3" name="Oval 53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4" name="Oval 54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85" name="Oval 55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279" name="Picture 56" descr="05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7689" name="WordArt 57"/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613410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4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46" name="AutoShape 58">
            <a:hlinkClick r:id="rId6" action="ppaction://hlinkpres?slideindex=1&amp;slidetitle=Slide 1" highlightClick="1"/>
          </p:cNvPr>
          <p:cNvSpPr>
            <a:spLocks noChangeArrowheads="1"/>
          </p:cNvSpPr>
          <p:nvPr/>
        </p:nvSpPr>
        <p:spPr bwMode="auto">
          <a:xfrm>
            <a:off x="7543800" y="6172200"/>
            <a:ext cx="609600" cy="4572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" name="Group 59"/>
          <p:cNvGrpSpPr>
            <a:grpSpLocks/>
          </p:cNvGrpSpPr>
          <p:nvPr/>
        </p:nvGrpSpPr>
        <p:grpSpPr bwMode="auto">
          <a:xfrm rot="1410707">
            <a:off x="2743200" y="4191000"/>
            <a:ext cx="3321050" cy="1931988"/>
            <a:chOff x="4915" y="138"/>
            <a:chExt cx="845" cy="543"/>
          </a:xfrm>
        </p:grpSpPr>
        <p:grpSp>
          <p:nvGrpSpPr>
            <p:cNvPr id="10250" name="Group 60"/>
            <p:cNvGrpSpPr>
              <a:grpSpLocks/>
            </p:cNvGrpSpPr>
            <p:nvPr/>
          </p:nvGrpSpPr>
          <p:grpSpPr bwMode="auto">
            <a:xfrm>
              <a:off x="4915" y="138"/>
              <a:ext cx="746" cy="543"/>
              <a:chOff x="960" y="480"/>
              <a:chExt cx="2134" cy="2400"/>
            </a:xfrm>
          </p:grpSpPr>
          <p:grpSp>
            <p:nvGrpSpPr>
              <p:cNvPr id="10264" name="Group 61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266" name="Group 62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272" name="Freeform 63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3" name="Freeform 64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4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67" name="Oval 67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8" name="Rectangle 68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69" name="Oval 69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0" name="Oval 70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71" name="Oval 71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265" name="Picture 72" descr="0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1" name="Group 73"/>
            <p:cNvGrpSpPr>
              <a:grpSpLocks/>
            </p:cNvGrpSpPr>
            <p:nvPr/>
          </p:nvGrpSpPr>
          <p:grpSpPr bwMode="auto">
            <a:xfrm rot="-1972447">
              <a:off x="5303" y="255"/>
              <a:ext cx="457" cy="333"/>
              <a:chOff x="960" y="480"/>
              <a:chExt cx="2134" cy="2400"/>
            </a:xfrm>
          </p:grpSpPr>
          <p:grpSp>
            <p:nvGrpSpPr>
              <p:cNvPr id="10252" name="Group 74"/>
              <p:cNvGrpSpPr>
                <a:grpSpLocks/>
              </p:cNvGrpSpPr>
              <p:nvPr/>
            </p:nvGrpSpPr>
            <p:grpSpPr bwMode="auto">
              <a:xfrm>
                <a:off x="960" y="480"/>
                <a:ext cx="2134" cy="2400"/>
                <a:chOff x="930" y="1104"/>
                <a:chExt cx="1056" cy="1236"/>
              </a:xfrm>
            </p:grpSpPr>
            <p:grpSp>
              <p:nvGrpSpPr>
                <p:cNvPr id="10254" name="Group 75"/>
                <p:cNvGrpSpPr>
                  <a:grpSpLocks/>
                </p:cNvGrpSpPr>
                <p:nvPr/>
              </p:nvGrpSpPr>
              <p:grpSpPr bwMode="auto">
                <a:xfrm>
                  <a:off x="960" y="1104"/>
                  <a:ext cx="1008" cy="1152"/>
                  <a:chOff x="960" y="1104"/>
                  <a:chExt cx="1008" cy="1152"/>
                </a:xfrm>
              </p:grpSpPr>
              <p:sp>
                <p:nvSpPr>
                  <p:cNvPr id="10260" name="Freeform 76"/>
                  <p:cNvSpPr>
                    <a:spLocks/>
                  </p:cNvSpPr>
                  <p:nvPr/>
                </p:nvSpPr>
                <p:spPr bwMode="auto">
                  <a:xfrm>
                    <a:off x="960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1" name="Freeform 77"/>
                  <p:cNvSpPr>
                    <a:spLocks/>
                  </p:cNvSpPr>
                  <p:nvPr/>
                </p:nvSpPr>
                <p:spPr bwMode="auto">
                  <a:xfrm flipH="1">
                    <a:off x="1584" y="1344"/>
                    <a:ext cx="384" cy="912"/>
                  </a:xfrm>
                  <a:custGeom>
                    <a:avLst/>
                    <a:gdLst>
                      <a:gd name="T0" fmla="*/ 384 w 384"/>
                      <a:gd name="T1" fmla="*/ 0 h 912"/>
                      <a:gd name="T2" fmla="*/ 192 w 384"/>
                      <a:gd name="T3" fmla="*/ 240 h 912"/>
                      <a:gd name="T4" fmla="*/ 144 w 384"/>
                      <a:gd name="T5" fmla="*/ 720 h 912"/>
                      <a:gd name="T6" fmla="*/ 0 w 384"/>
                      <a:gd name="T7" fmla="*/ 912 h 91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4"/>
                      <a:gd name="T13" fmla="*/ 0 h 912"/>
                      <a:gd name="T14" fmla="*/ 384 w 384"/>
                      <a:gd name="T15" fmla="*/ 912 h 91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4" h="912">
                        <a:moveTo>
                          <a:pt x="384" y="0"/>
                        </a:moveTo>
                        <a:cubicBezTo>
                          <a:pt x="308" y="60"/>
                          <a:pt x="232" y="120"/>
                          <a:pt x="192" y="240"/>
                        </a:cubicBezTo>
                        <a:cubicBezTo>
                          <a:pt x="152" y="360"/>
                          <a:pt x="176" y="608"/>
                          <a:pt x="144" y="720"/>
                        </a:cubicBezTo>
                        <a:cubicBezTo>
                          <a:pt x="112" y="832"/>
                          <a:pt x="56" y="872"/>
                          <a:pt x="0" y="912"/>
                        </a:cubicBezTo>
                      </a:path>
                    </a:pathLst>
                  </a:cu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2256"/>
                    <a:ext cx="1008" cy="0"/>
                  </a:xfrm>
                  <a:prstGeom prst="line">
                    <a:avLst/>
                  </a:prstGeom>
                  <a:noFill/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1316" y="1104"/>
                    <a:ext cx="288" cy="28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53975">
                    <a:solidFill>
                      <a:srgbClr val="FFFF66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255" name="Oval 80"/>
                <p:cNvSpPr>
                  <a:spLocks noChangeArrowheads="1"/>
                </p:cNvSpPr>
                <p:nvPr/>
              </p:nvSpPr>
              <p:spPr bwMode="auto">
                <a:xfrm>
                  <a:off x="1152" y="1334"/>
                  <a:ext cx="624" cy="864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6" name="Rectangle 81"/>
                <p:cNvSpPr>
                  <a:spLocks noChangeArrowheads="1"/>
                </p:cNvSpPr>
                <p:nvPr/>
              </p:nvSpPr>
              <p:spPr bwMode="auto">
                <a:xfrm>
                  <a:off x="1132" y="1776"/>
                  <a:ext cx="672" cy="4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7" name="Oval 82"/>
                <p:cNvSpPr>
                  <a:spLocks noChangeArrowheads="1"/>
                </p:cNvSpPr>
                <p:nvPr/>
              </p:nvSpPr>
              <p:spPr bwMode="auto">
                <a:xfrm>
                  <a:off x="1008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8" name="Oval 83"/>
                <p:cNvSpPr>
                  <a:spLocks noChangeArrowheads="1"/>
                </p:cNvSpPr>
                <p:nvPr/>
              </p:nvSpPr>
              <p:spPr bwMode="auto">
                <a:xfrm>
                  <a:off x="1730" y="2074"/>
                  <a:ext cx="192" cy="192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59" name="Oval 84"/>
                <p:cNvSpPr>
                  <a:spLocks noChangeArrowheads="1"/>
                </p:cNvSpPr>
                <p:nvPr/>
              </p:nvSpPr>
              <p:spPr bwMode="auto">
                <a:xfrm>
                  <a:off x="930" y="2196"/>
                  <a:ext cx="1056" cy="144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0253" name="Picture 85" descr="05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480"/>
                <a:ext cx="1488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97718" name="rung chuo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719" name="Text Box 87"/>
          <p:cNvSpPr txBox="1">
            <a:spLocks noChangeArrowheads="1"/>
          </p:cNvSpPr>
          <p:nvPr/>
        </p:nvSpPr>
        <p:spPr bwMode="auto">
          <a:xfrm>
            <a:off x="1181100" y="1414463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RUNG CHUÔNG VÀNG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97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97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97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97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666" fill="hold"/>
                                        <p:tgtEl>
                                          <p:spTgt spid="1977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1977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7718"/>
                </p:tgtEl>
              </p:cMediaNode>
            </p:audio>
          </p:childTnLst>
        </p:cTn>
      </p:par>
    </p:tnLst>
    <p:bldLst>
      <p:bldP spid="197689" grpId="0" animBg="1"/>
      <p:bldP spid="1977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838200" y="1600200"/>
            <a:ext cx="8839200" cy="525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1267" name="Picture 3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33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47800"/>
            <a:ext cx="8458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9" name="Group 5"/>
          <p:cNvGrpSpPr>
            <a:grpSpLocks/>
          </p:cNvGrpSpPr>
          <p:nvPr/>
        </p:nvGrpSpPr>
        <p:grpSpPr bwMode="auto">
          <a:xfrm>
            <a:off x="6858000" y="6019800"/>
            <a:ext cx="1473200" cy="561975"/>
            <a:chOff x="4512" y="3792"/>
            <a:chExt cx="736" cy="354"/>
          </a:xfrm>
        </p:grpSpPr>
        <p:pic>
          <p:nvPicPr>
            <p:cNvPr id="11300" name="Picture 6" descr="ani3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12" y="3792"/>
              <a:ext cx="432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1" name="Text Box 7">
              <a:hlinkClick r:id="" action="ppaction://noaction" tooltip="Trở lại chọn câu hỏi"/>
            </p:cNvPr>
            <p:cNvSpPr txBox="1">
              <a:spLocks noChangeArrowheads="1"/>
            </p:cNvSpPr>
            <p:nvPr/>
          </p:nvSpPr>
          <p:spPr bwMode="auto">
            <a:xfrm>
              <a:off x="4752" y="3896"/>
              <a:ext cx="4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latin typeface=".VnArial Narrow" pitchFamily="34" charset="0"/>
                  <a:cs typeface="Arial" charset="0"/>
                </a:rPr>
                <a:t>Home</a:t>
              </a:r>
            </a:p>
          </p:txBody>
        </p:sp>
      </p:grp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810000" y="1604963"/>
            <a:ext cx="1676400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883025" y="1655763"/>
            <a:ext cx="1536700" cy="341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66"/>
              </a:gs>
              <a:gs pos="100000">
                <a:srgbClr val="FFFFC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844925" y="1519238"/>
            <a:ext cx="1612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cs typeface="Arial" charset="0"/>
              </a:rPr>
              <a:t>Câu 2c</a:t>
            </a:r>
          </a:p>
        </p:txBody>
      </p:sp>
      <p:pic>
        <p:nvPicPr>
          <p:cNvPr id="11273" name="Picture 11" descr="star_tip_md_wh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838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20" name="WordArt 12"/>
          <p:cNvSpPr>
            <a:spLocks noChangeArrowheads="1" noChangeShapeType="1" noTextEdit="1"/>
          </p:cNvSpPr>
          <p:nvPr/>
        </p:nvSpPr>
        <p:spPr bwMode="auto">
          <a:xfrm>
            <a:off x="2362200" y="1685925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pic>
        <p:nvPicPr>
          <p:cNvPr id="11275" name="Picture 13" descr="people008"/>
          <p:cNvPicPr>
            <a:picLocks noChangeAspect="1" noChangeArrowheads="1" noCrop="1"/>
          </p:cNvPicPr>
          <p:nvPr/>
        </p:nvPicPr>
        <p:blipFill>
          <a:blip r:embed="rId10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4"/>
          <p:cNvSpPr txBox="1">
            <a:spLocks noChangeArrowheads="1"/>
          </p:cNvSpPr>
          <p:nvPr/>
        </p:nvSpPr>
        <p:spPr bwMode="auto">
          <a:xfrm>
            <a:off x="1109663" y="2181225"/>
            <a:ext cx="83058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Arial" charset="0"/>
              </a:rPr>
              <a:t>Nh</a:t>
            </a:r>
            <a:r>
              <a:rPr lang="en-US" sz="2800" b="1">
                <a:solidFill>
                  <a:srgbClr val="FF0000"/>
                </a:solidFill>
              </a:rPr>
              <a:t>ững ai biểu diễn nghệ thuật?</a:t>
            </a:r>
          </a:p>
        </p:txBody>
      </p:sp>
      <p:sp>
        <p:nvSpPr>
          <p:cNvPr id="196623" name="AutoShape 15"/>
          <p:cNvSpPr>
            <a:spLocks noChangeArrowheads="1"/>
          </p:cNvSpPr>
          <p:nvPr/>
        </p:nvSpPr>
        <p:spPr bwMode="auto">
          <a:xfrm>
            <a:off x="1066800" y="2895600"/>
            <a:ext cx="5105400" cy="5334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24" name="Text Box 16"/>
          <p:cNvSpPr txBox="1">
            <a:spLocks noChangeArrowheads="1"/>
          </p:cNvSpPr>
          <p:nvPr/>
        </p:nvSpPr>
        <p:spPr bwMode="auto">
          <a:xfrm>
            <a:off x="1185863" y="2895600"/>
            <a:ext cx="795813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Anh Trê, anh Chuối, cô Trôi.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Ông Chép, cá Trắm.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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600" b="1">
                <a:solidFill>
                  <a:srgbClr val="0000FF"/>
                </a:solidFill>
                <a:cs typeface="Arial" charset="0"/>
              </a:rPr>
              <a:t>Cá Diếc, cá Chày.</a:t>
            </a:r>
          </a:p>
        </p:txBody>
      </p:sp>
      <p:sp>
        <p:nvSpPr>
          <p:cNvPr id="196625" name="Text Box 17"/>
          <p:cNvSpPr txBox="1">
            <a:spLocks noChangeArrowheads="1"/>
          </p:cNvSpPr>
          <p:nvPr/>
        </p:nvSpPr>
        <p:spPr bwMode="auto">
          <a:xfrm>
            <a:off x="1812925" y="6132513"/>
            <a:ext cx="927100" cy="404812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Đáp án</a:t>
            </a:r>
          </a:p>
        </p:txBody>
      </p:sp>
      <p:sp>
        <p:nvSpPr>
          <p:cNvPr id="196626" name="WordArt 18"/>
          <p:cNvSpPr>
            <a:spLocks noChangeArrowheads="1" noChangeShapeType="1" noTextEdit="1"/>
          </p:cNvSpPr>
          <p:nvPr/>
        </p:nvSpPr>
        <p:spPr bwMode="auto">
          <a:xfrm>
            <a:off x="5729288" y="1695450"/>
            <a:ext cx="1295400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THTV. T1</a:t>
            </a:r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7985125" y="5619750"/>
            <a:ext cx="654050" cy="6540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7673975" y="5529263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7837488" y="5553075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14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0" name="Rectangle 22"/>
          <p:cNvSpPr>
            <a:spLocks noChangeArrowheads="1"/>
          </p:cNvSpPr>
          <p:nvPr/>
        </p:nvSpPr>
        <p:spPr bwMode="auto">
          <a:xfrm>
            <a:off x="7837488" y="5551488"/>
            <a:ext cx="8890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13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1" name="Rectangle 23"/>
          <p:cNvSpPr>
            <a:spLocks noChangeArrowheads="1"/>
          </p:cNvSpPr>
          <p:nvPr/>
        </p:nvSpPr>
        <p:spPr bwMode="auto">
          <a:xfrm>
            <a:off x="7861300" y="55499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12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2" name="Rectangle 24"/>
          <p:cNvSpPr>
            <a:spLocks noChangeArrowheads="1"/>
          </p:cNvSpPr>
          <p:nvPr/>
        </p:nvSpPr>
        <p:spPr bwMode="auto">
          <a:xfrm>
            <a:off x="7862888" y="5524500"/>
            <a:ext cx="8890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11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7666038" y="5475288"/>
            <a:ext cx="12334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06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08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5" name="Rectangle 27"/>
          <p:cNvSpPr>
            <a:spLocks noChangeArrowheads="1"/>
          </p:cNvSpPr>
          <p:nvPr/>
        </p:nvSpPr>
        <p:spPr bwMode="auto">
          <a:xfrm>
            <a:off x="766445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01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7661275" y="551973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07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7" name="Rectangle 29"/>
          <p:cNvSpPr>
            <a:spLocks noChangeArrowheads="1"/>
          </p:cNvSpPr>
          <p:nvPr/>
        </p:nvSpPr>
        <p:spPr bwMode="auto">
          <a:xfrm>
            <a:off x="7686675" y="551815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chemeClr val="accent2"/>
                </a:solidFill>
                <a:latin typeface="VNI-Bodon-Poster" pitchFamily="2" charset="0"/>
                <a:cs typeface="Arial" charset="0"/>
              </a:rPr>
              <a:t>05</a:t>
            </a:r>
            <a:endParaRPr lang="vi-VN" sz="4000" b="1">
              <a:solidFill>
                <a:schemeClr val="accent2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7664450" y="5475288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66"/>
                </a:solidFill>
                <a:latin typeface="VNI-Bodon-Poster" pitchFamily="2" charset="0"/>
                <a:cs typeface="Arial" charset="0"/>
              </a:rPr>
              <a:t>02</a:t>
            </a:r>
            <a:endParaRPr lang="vi-VN" sz="4000" b="1">
              <a:solidFill>
                <a:srgbClr val="FF0066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39" name="Rectangle 31"/>
          <p:cNvSpPr>
            <a:spLocks noChangeArrowheads="1"/>
          </p:cNvSpPr>
          <p:nvPr/>
        </p:nvSpPr>
        <p:spPr bwMode="auto">
          <a:xfrm>
            <a:off x="7683500" y="5499100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04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40" name="Rectangle 32"/>
          <p:cNvSpPr>
            <a:spLocks noChangeArrowheads="1"/>
          </p:cNvSpPr>
          <p:nvPr/>
        </p:nvSpPr>
        <p:spPr bwMode="auto">
          <a:xfrm>
            <a:off x="7683500" y="5497513"/>
            <a:ext cx="12334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33CC"/>
                </a:solidFill>
                <a:latin typeface="VNI-Bodon-Poster" pitchFamily="2" charset="0"/>
                <a:cs typeface="Arial" charset="0"/>
              </a:rPr>
              <a:t>03</a:t>
            </a:r>
            <a:endParaRPr lang="vi-VN" sz="4000" b="1">
              <a:solidFill>
                <a:srgbClr val="FF33CC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41" name="Rectangle 33"/>
          <p:cNvSpPr>
            <a:spLocks noChangeArrowheads="1"/>
          </p:cNvSpPr>
          <p:nvPr/>
        </p:nvSpPr>
        <p:spPr bwMode="auto">
          <a:xfrm>
            <a:off x="7845425" y="5316538"/>
            <a:ext cx="102076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10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42" name="Rectangle 34"/>
          <p:cNvSpPr>
            <a:spLocks noChangeArrowheads="1"/>
          </p:cNvSpPr>
          <p:nvPr/>
        </p:nvSpPr>
        <p:spPr bwMode="auto">
          <a:xfrm>
            <a:off x="7599363" y="5568950"/>
            <a:ext cx="136048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339933"/>
                </a:solidFill>
                <a:latin typeface="VNI-Bodon-Poster" pitchFamily="2" charset="0"/>
                <a:cs typeface="Arial" charset="0"/>
              </a:rPr>
              <a:t>09</a:t>
            </a:r>
            <a:endParaRPr lang="vi-VN" sz="4000" b="1">
              <a:solidFill>
                <a:srgbClr val="339933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7543800" y="5638800"/>
            <a:ext cx="136048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VNI-Bodon-Poster" pitchFamily="2" charset="0"/>
                <a:cs typeface="Arial" charset="0"/>
              </a:rPr>
              <a:t>HEÁT GIÔØ</a:t>
            </a:r>
            <a:endParaRPr lang="vi-VN" sz="2800" b="1">
              <a:solidFill>
                <a:srgbClr val="FF3300"/>
              </a:solidFill>
              <a:latin typeface="VNI-Bodon-Poster" pitchFamily="2" charset="0"/>
              <a:cs typeface="Arial" charset="0"/>
            </a:endParaRPr>
          </a:p>
        </p:txBody>
      </p:sp>
      <p:sp>
        <p:nvSpPr>
          <p:cNvPr id="196644" name="AutoShape 36"/>
          <p:cNvSpPr>
            <a:spLocks noChangeArrowheads="1"/>
          </p:cNvSpPr>
          <p:nvPr/>
        </p:nvSpPr>
        <p:spPr bwMode="auto">
          <a:xfrm>
            <a:off x="7772400" y="5410200"/>
            <a:ext cx="1066800" cy="1143000"/>
          </a:xfrm>
          <a:prstGeom prst="star16">
            <a:avLst>
              <a:gd name="adj" fmla="val 37500"/>
            </a:avLst>
          </a:prstGeom>
          <a:noFill/>
          <a:ln w="57150" cmpd="thickThin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45" name="WordArt 37"/>
          <p:cNvSpPr>
            <a:spLocks noChangeArrowheads="1" noChangeShapeType="1" noTextEdit="1"/>
          </p:cNvSpPr>
          <p:nvPr/>
        </p:nvSpPr>
        <p:spPr bwMode="auto">
          <a:xfrm>
            <a:off x="2209800" y="457200"/>
            <a:ext cx="56388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00FF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custDataLst>
      <p:tags r:id="rId1"/>
    </p:custDataLst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966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1966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2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ysterPear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79" dur="500" fill="hold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96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96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22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625"/>
                  </p:tgtEl>
                </p:cond>
              </p:nextCondLst>
            </p:seq>
          </p:childTnLst>
        </p:cTn>
      </p:par>
    </p:tnLst>
    <p:bldLst>
      <p:bldP spid="196620" grpId="0" animBg="1"/>
      <p:bldP spid="196623" grpId="0" animBg="1"/>
      <p:bldP spid="196623" grpId="1" animBg="1"/>
      <p:bldP spid="196626" grpId="0" animBg="1"/>
      <p:bldP spid="196627" grpId="0" animBg="1"/>
      <p:bldP spid="196628" grpId="0"/>
      <p:bldP spid="196628" grpId="1"/>
      <p:bldP spid="196629" grpId="0"/>
      <p:bldP spid="196629" grpId="1"/>
      <p:bldP spid="196630" grpId="0"/>
      <p:bldP spid="196630" grpId="1"/>
      <p:bldP spid="196631" grpId="0"/>
      <p:bldP spid="196631" grpId="1"/>
      <p:bldP spid="196632" grpId="0"/>
      <p:bldP spid="196632" grpId="1"/>
      <p:bldP spid="196633" grpId="0"/>
      <p:bldP spid="196633" grpId="1"/>
      <p:bldP spid="196634" grpId="0"/>
      <p:bldP spid="196634" grpId="1"/>
      <p:bldP spid="196635" grpId="0"/>
      <p:bldP spid="196636" grpId="0"/>
      <p:bldP spid="196636" grpId="1"/>
      <p:bldP spid="196637" grpId="0"/>
      <p:bldP spid="196637" grpId="1"/>
      <p:bldP spid="196638" grpId="0"/>
      <p:bldP spid="196638" grpId="1"/>
      <p:bldP spid="196639" grpId="0"/>
      <p:bldP spid="196639" grpId="1"/>
      <p:bldP spid="196640" grpId="0"/>
      <p:bldP spid="196640" grpId="1"/>
      <p:bldP spid="196641" grpId="0"/>
      <p:bldP spid="196641" grpId="1"/>
      <p:bldP spid="196642" grpId="0"/>
      <p:bldP spid="196642" grpId="1"/>
      <p:bldP spid="196643" grpId="0"/>
      <p:bldP spid="196643" grpId="1"/>
      <p:bldP spid="1966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65817"/>
  <p:tag name="VIOLETTITLE" val="Tuần 35. Ôn tập Cuối Học kì II"/>
  <p:tag name="VIOLETLESSON" val="97"/>
  <p:tag name="VIOLETCATID" val="2202"/>
  <p:tag name="VIOLETSUBJECT" val="Tập đọc 3"/>
  <p:tag name="VIOLETAUTHORID" val="8880533"/>
  <p:tag name="VIOLETAUTHORNAME" val="Trường TH Thị Trấn"/>
  <p:tag name="VIOLETAUTHORAVATAR" val="no_avatar.jpg"/>
  <p:tag name="VIOLETAUTHORADDRESS" val="Trường TH Thị Trấn Chợ Lách - Bến Tre"/>
  <p:tag name="VIOLETDATE" val="2015-11-06 10:05:56"/>
  <p:tag name="VIOLETHIT" val="115"/>
  <p:tag name="VIOLETLIK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0.7|20.2|1.8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55.3|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32.8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75.9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534887</TotalTime>
  <Words>704</Words>
  <Application>Microsoft Office PowerPoint</Application>
  <PresentationFormat>On-screen Show (4:3)</PresentationFormat>
  <Paragraphs>146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.VnArial Narrow</vt:lpstr>
      <vt:lpstr>Wingdings 2</vt:lpstr>
      <vt:lpstr>VNI-Bodon-Poster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 Lang 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l­u</dc:title>
  <dc:creator>Le Ngoc Van</dc:creator>
  <cp:lastModifiedBy>Microsoft</cp:lastModifiedBy>
  <cp:revision>375</cp:revision>
  <dcterms:created xsi:type="dcterms:W3CDTF">2007-11-29T02:34:18Z</dcterms:created>
  <dcterms:modified xsi:type="dcterms:W3CDTF">2018-01-24T04:34:39Z</dcterms:modified>
</cp:coreProperties>
</file>