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726" r:id="rId2"/>
    <p:sldId id="727" r:id="rId3"/>
    <p:sldId id="258" r:id="rId4"/>
    <p:sldId id="275" r:id="rId5"/>
    <p:sldId id="276" r:id="rId6"/>
    <p:sldId id="259" r:id="rId7"/>
    <p:sldId id="285" r:id="rId8"/>
    <p:sldId id="262" r:id="rId9"/>
    <p:sldId id="260" r:id="rId10"/>
    <p:sldId id="261" r:id="rId11"/>
    <p:sldId id="286" r:id="rId12"/>
    <p:sldId id="283" r:id="rId13"/>
    <p:sldId id="284" r:id="rId14"/>
    <p:sldId id="257" r:id="rId15"/>
    <p:sldId id="267" r:id="rId16"/>
    <p:sldId id="268" r:id="rId17"/>
    <p:sldId id="269" r:id="rId18"/>
    <p:sldId id="270" r:id="rId19"/>
    <p:sldId id="72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66"/>
    <a:srgbClr val="009900"/>
    <a:srgbClr val="FF6600"/>
    <a:srgbClr val="F846D6"/>
    <a:srgbClr val="0000CC"/>
    <a:srgbClr val="00CC00"/>
    <a:srgbClr val="66FF33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71" autoAdjust="0"/>
  </p:normalViewPr>
  <p:slideViewPr>
    <p:cSldViewPr>
      <p:cViewPr varScale="1">
        <p:scale>
          <a:sx n="84" d="100"/>
          <a:sy n="84" d="100"/>
        </p:scale>
        <p:origin x="1382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984B82-E791-4429-B012-40D842FF4643}" type="datetimeFigureOut">
              <a:rPr lang="en-US" smtClean="0"/>
              <a:t>1/15/2022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4316DE-A166-4AD5-A482-09996234C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791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4316DE-A166-4AD5-A482-09996234CE9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8783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57347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7348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3BCFB07-EE59-4911-BF84-3CEE2EC94E63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25BCE-A370-482D-A220-BC14788F37E7}" type="datetimeFigureOut">
              <a:rPr lang="en-US" smtClean="0"/>
              <a:pPr/>
              <a:t>1/15/2022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23329-C09D-496E-B611-C011D2BAF8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25BCE-A370-482D-A220-BC14788F37E7}" type="datetimeFigureOut">
              <a:rPr lang="en-US" smtClean="0"/>
              <a:pPr/>
              <a:t>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23329-C09D-496E-B611-C011D2BAF8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25BCE-A370-482D-A220-BC14788F37E7}" type="datetimeFigureOut">
              <a:rPr lang="en-US" smtClean="0"/>
              <a:pPr/>
              <a:t>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23329-C09D-496E-B611-C011D2BAF8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30E93D-8DB9-4A98-9871-C402246251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036555-FF12-40DB-AADA-FF2696558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87B205-F0A9-4BB5-B242-2BCD4D5D3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46A84F4-5F24-4FB3-A104-9C6502DE7DC8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284938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25BCE-A370-482D-A220-BC14788F37E7}" type="datetimeFigureOut">
              <a:rPr lang="en-US" smtClean="0"/>
              <a:pPr/>
              <a:t>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23329-C09D-496E-B611-C011D2BAF8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25BCE-A370-482D-A220-BC14788F37E7}" type="datetimeFigureOut">
              <a:rPr lang="en-US" smtClean="0"/>
              <a:pPr/>
              <a:t>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23329-C09D-496E-B611-C011D2BAF8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25BCE-A370-482D-A220-BC14788F37E7}" type="datetimeFigureOut">
              <a:rPr lang="en-US" smtClean="0"/>
              <a:pPr/>
              <a:t>1/15/2022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23329-C09D-496E-B611-C011D2BAF8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25BCE-A370-482D-A220-BC14788F37E7}" type="datetimeFigureOut">
              <a:rPr lang="en-US" smtClean="0"/>
              <a:pPr/>
              <a:t>1/15/2022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23329-C09D-496E-B611-C011D2BAF8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25BCE-A370-482D-A220-BC14788F37E7}" type="datetimeFigureOut">
              <a:rPr lang="en-US" smtClean="0"/>
              <a:pPr/>
              <a:t>1/15/2022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23329-C09D-496E-B611-C011D2BAF8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25BCE-A370-482D-A220-BC14788F37E7}" type="datetimeFigureOut">
              <a:rPr lang="en-US" smtClean="0"/>
              <a:pPr/>
              <a:t>1/15/2022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23329-C09D-496E-B611-C011D2BAF8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25BCE-A370-482D-A220-BC14788F37E7}" type="datetimeFigureOut">
              <a:rPr lang="en-US" smtClean="0"/>
              <a:pPr/>
              <a:t>1/15/2022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23329-C09D-496E-B611-C011D2BAF8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25BCE-A370-482D-A220-BC14788F37E7}" type="datetimeFigureOut">
              <a:rPr lang="en-US" smtClean="0"/>
              <a:pPr/>
              <a:t>1/15/2022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0723329-C09D-496E-B611-C011D2BAF8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D525BCE-A370-482D-A220-BC14788F37E7}" type="datetimeFigureOut">
              <a:rPr lang="en-US" smtClean="0"/>
              <a:pPr/>
              <a:t>1/15/2022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0723329-C09D-496E-B611-C011D2BAF892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slide" Target="slide15.xml"/><Relationship Id="rId7" Type="http://schemas.openxmlformats.org/officeDocument/2006/relationships/image" Target="../media/image14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11" Type="http://schemas.openxmlformats.org/officeDocument/2006/relationships/slide" Target="slide19.xml"/><Relationship Id="rId5" Type="http://schemas.openxmlformats.org/officeDocument/2006/relationships/slide" Target="slide17.xml"/><Relationship Id="rId10" Type="http://schemas.openxmlformats.org/officeDocument/2006/relationships/image" Target="../media/image17.jpeg"/><Relationship Id="rId4" Type="http://schemas.openxmlformats.org/officeDocument/2006/relationships/slide" Target="slide18.xml"/><Relationship Id="rId9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9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8.png"/><Relationship Id="rId5" Type="http://schemas.openxmlformats.org/officeDocument/2006/relationships/slide" Target="slide14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0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8.png"/><Relationship Id="rId5" Type="http://schemas.openxmlformats.org/officeDocument/2006/relationships/slide" Target="slide14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8.png"/><Relationship Id="rId5" Type="http://schemas.openxmlformats.org/officeDocument/2006/relationships/slide" Target="slide14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8.png"/><Relationship Id="rId5" Type="http://schemas.openxmlformats.org/officeDocument/2006/relationships/slide" Target="slide14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https://lh3.googleusercontent.com/proxy/r1gDXkYhFn3WxPsKHtWJDBRhDa_QqXP0ByovbxsmQG6IiPLhqfMi0QCJpGNRdSMiWifhQgfSOgIm3Oz7_A_zzzM5lfKKm6orlu0OC_FolGoYQhRG11SuQ3kvkxqkKt4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14800" y="2438400"/>
            <a:ext cx="419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TOÁN</a:t>
            </a:r>
            <a:endParaRPr lang="en-US" sz="4000" b="1" dirty="0">
              <a:solidFill>
                <a:schemeClr val="tx1">
                  <a:lumMod val="85000"/>
                  <a:lumOff val="1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8800" y="3276600"/>
            <a:ext cx="708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 SỐ 10 000. LUYỆN TẬP</a:t>
            </a:r>
            <a:endParaRPr lang="en-US" sz="4000" b="1" dirty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4313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91" name="Group 23">
            <a:extLst>
              <a:ext uri="{FF2B5EF4-FFF2-40B4-BE49-F238E27FC236}">
                <a16:creationId xmlns:a16="http://schemas.microsoft.com/office/drawing/2014/main" id="{8EB7B90E-9FED-45E3-9DFF-B7FA74BBAF05}"/>
              </a:ext>
            </a:extLst>
          </p:cNvPr>
          <p:cNvGrpSpPr>
            <a:grpSpLocks/>
          </p:cNvGrpSpPr>
          <p:nvPr/>
        </p:nvGrpSpPr>
        <p:grpSpPr bwMode="auto">
          <a:xfrm>
            <a:off x="906463" y="923925"/>
            <a:ext cx="7551738" cy="1160463"/>
            <a:chOff x="715" y="2352"/>
            <a:chExt cx="4757" cy="731"/>
          </a:xfrm>
        </p:grpSpPr>
        <p:sp>
          <p:nvSpPr>
            <p:cNvPr id="12335" name="Oval 24">
              <a:extLst>
                <a:ext uri="{FF2B5EF4-FFF2-40B4-BE49-F238E27FC236}">
                  <a16:creationId xmlns:a16="http://schemas.microsoft.com/office/drawing/2014/main" id="{B2F31F7A-9852-4095-BC18-5C226E57AD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5" y="2352"/>
              <a:ext cx="381" cy="301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vi-VN" sz="2800" dirty="0">
                  <a:solidFill>
                    <a:srgbClr val="C00000"/>
                  </a:solidFill>
                </a:rPr>
                <a:t>5</a:t>
              </a:r>
            </a:p>
          </p:txBody>
        </p:sp>
        <p:sp>
          <p:nvSpPr>
            <p:cNvPr id="12336" name="Text Box 25">
              <a:extLst>
                <a:ext uri="{FF2B5EF4-FFF2-40B4-BE49-F238E27FC236}">
                  <a16:creationId xmlns:a16="http://schemas.microsoft.com/office/drawing/2014/main" id="{EB718ABC-FFC2-40F7-8598-E1D40B4436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4" y="2352"/>
              <a:ext cx="4368" cy="7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vi-VN" sz="2800" dirty="0" err="1">
                  <a:solidFill>
                    <a:srgbClr val="C00000"/>
                  </a:solidFill>
                </a:rPr>
                <a:t>Viết</a:t>
              </a:r>
              <a:r>
                <a:rPr lang="en-US" altLang="vi-VN" sz="2800" dirty="0">
                  <a:solidFill>
                    <a:srgbClr val="C00000"/>
                  </a:solidFill>
                </a:rPr>
                <a:t>  </a:t>
              </a:r>
              <a:r>
                <a:rPr lang="en-US" altLang="vi-VN" sz="2800" dirty="0" err="1">
                  <a:solidFill>
                    <a:srgbClr val="C00000"/>
                  </a:solidFill>
                </a:rPr>
                <a:t>số</a:t>
              </a:r>
              <a:r>
                <a:rPr lang="en-US" altLang="vi-VN" sz="2800" dirty="0">
                  <a:solidFill>
                    <a:srgbClr val="C00000"/>
                  </a:solidFill>
                </a:rPr>
                <a:t> </a:t>
              </a:r>
              <a:r>
                <a:rPr lang="en-US" altLang="vi-VN" sz="2800" dirty="0" err="1">
                  <a:solidFill>
                    <a:srgbClr val="C00000"/>
                  </a:solidFill>
                </a:rPr>
                <a:t>liền</a:t>
              </a:r>
              <a:r>
                <a:rPr lang="en-US" altLang="vi-VN" sz="2800" dirty="0">
                  <a:solidFill>
                    <a:srgbClr val="C00000"/>
                  </a:solidFill>
                </a:rPr>
                <a:t> </a:t>
              </a:r>
              <a:r>
                <a:rPr lang="en-US" altLang="vi-VN" sz="2800" dirty="0" err="1">
                  <a:solidFill>
                    <a:srgbClr val="C00000"/>
                  </a:solidFill>
                </a:rPr>
                <a:t>trước</a:t>
              </a:r>
              <a:r>
                <a:rPr lang="en-US" altLang="vi-VN" sz="2800" dirty="0">
                  <a:solidFill>
                    <a:srgbClr val="C00000"/>
                  </a:solidFill>
                </a:rPr>
                <a:t>, </a:t>
              </a:r>
              <a:r>
                <a:rPr lang="en-US" altLang="vi-VN" sz="2800" dirty="0" err="1">
                  <a:solidFill>
                    <a:srgbClr val="C00000"/>
                  </a:solidFill>
                </a:rPr>
                <a:t>số</a:t>
              </a:r>
              <a:r>
                <a:rPr lang="en-US" altLang="vi-VN" sz="2800" dirty="0">
                  <a:solidFill>
                    <a:srgbClr val="C00000"/>
                  </a:solidFill>
                </a:rPr>
                <a:t> </a:t>
              </a:r>
              <a:r>
                <a:rPr lang="en-US" altLang="vi-VN" sz="2800" dirty="0" err="1">
                  <a:solidFill>
                    <a:srgbClr val="C00000"/>
                  </a:solidFill>
                </a:rPr>
                <a:t>liền</a:t>
              </a:r>
              <a:r>
                <a:rPr lang="en-US" altLang="vi-VN" sz="2800" dirty="0">
                  <a:solidFill>
                    <a:srgbClr val="C00000"/>
                  </a:solidFill>
                </a:rPr>
                <a:t> </a:t>
              </a:r>
              <a:r>
                <a:rPr lang="en-US" altLang="vi-VN" sz="2800" dirty="0" err="1">
                  <a:solidFill>
                    <a:srgbClr val="C00000"/>
                  </a:solidFill>
                </a:rPr>
                <a:t>sau</a:t>
              </a:r>
              <a:r>
                <a:rPr lang="en-US" altLang="vi-VN" sz="2800" dirty="0">
                  <a:solidFill>
                    <a:srgbClr val="C00000"/>
                  </a:solidFill>
                </a:rPr>
                <a:t> </a:t>
              </a:r>
              <a:r>
                <a:rPr lang="en-US" altLang="vi-VN" sz="2800" dirty="0" err="1">
                  <a:solidFill>
                    <a:srgbClr val="C00000"/>
                  </a:solidFill>
                </a:rPr>
                <a:t>của</a:t>
              </a:r>
              <a:r>
                <a:rPr lang="en-US" altLang="vi-VN" sz="2800" dirty="0">
                  <a:solidFill>
                    <a:srgbClr val="C00000"/>
                  </a:solidFill>
                </a:rPr>
                <a:t> </a:t>
              </a:r>
              <a:r>
                <a:rPr lang="en-US" altLang="vi-VN" sz="2800" dirty="0" err="1">
                  <a:solidFill>
                    <a:srgbClr val="C00000"/>
                  </a:solidFill>
                </a:rPr>
                <a:t>mỗi</a:t>
              </a:r>
              <a:r>
                <a:rPr lang="en-US" altLang="vi-VN" sz="2800" dirty="0">
                  <a:solidFill>
                    <a:srgbClr val="C00000"/>
                  </a:solidFill>
                </a:rPr>
                <a:t> </a:t>
              </a:r>
              <a:r>
                <a:rPr lang="en-US" altLang="vi-VN" sz="2800" dirty="0" err="1">
                  <a:solidFill>
                    <a:srgbClr val="C00000"/>
                  </a:solidFill>
                </a:rPr>
                <a:t>số</a:t>
              </a:r>
              <a:r>
                <a:rPr lang="en-US" altLang="vi-VN" sz="2800" dirty="0">
                  <a:solidFill>
                    <a:srgbClr val="C00000"/>
                  </a:solidFill>
                </a:rPr>
                <a:t> :</a:t>
              </a:r>
            </a:p>
            <a:p>
              <a:pPr algn="l" eaLnBrk="1" hangingPunct="1">
                <a:spcBef>
                  <a:spcPct val="50000"/>
                </a:spcBef>
              </a:pPr>
              <a:r>
                <a:rPr lang="en-US" altLang="vi-VN" sz="2800" dirty="0">
                  <a:solidFill>
                    <a:srgbClr val="C00000"/>
                  </a:solidFill>
                </a:rPr>
                <a:t> 2665 ; 2002 ; 1999 ; 9999 ; 6890.</a:t>
              </a:r>
            </a:p>
          </p:txBody>
        </p:sp>
      </p:grpSp>
      <p:graphicFrame>
        <p:nvGraphicFramePr>
          <p:cNvPr id="7395" name="Group 227">
            <a:extLst>
              <a:ext uri="{FF2B5EF4-FFF2-40B4-BE49-F238E27FC236}">
                <a16:creationId xmlns:a16="http://schemas.microsoft.com/office/drawing/2014/main" id="{FB93D92F-2A96-4F4F-9DEB-2CC121B995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7489711"/>
              </p:ext>
            </p:extLst>
          </p:nvPr>
        </p:nvGraphicFramePr>
        <p:xfrm>
          <a:off x="727075" y="2692399"/>
          <a:ext cx="7162800" cy="3206751"/>
        </p:xfrm>
        <a:graphic>
          <a:graphicData uri="http://schemas.openxmlformats.org/drawingml/2006/table">
            <a:tbl>
              <a:tblPr/>
              <a:tblGrid>
                <a:gridCol w="248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11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832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Số</a:t>
                      </a:r>
                      <a:r>
                        <a:rPr kumimoji="0" lang="en-US" altLang="vi-V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liền</a:t>
                      </a:r>
                      <a:r>
                        <a:rPr kumimoji="0" lang="en-US" altLang="vi-V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trước</a:t>
                      </a:r>
                      <a:endParaRPr kumimoji="0" lang="en-US" altLang="vi-VN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Số</a:t>
                      </a:r>
                      <a:r>
                        <a:rPr kumimoji="0" lang="en-US" altLang="vi-V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đã</a:t>
                      </a:r>
                      <a:r>
                        <a:rPr kumimoji="0" lang="en-US" altLang="vi-V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cho</a:t>
                      </a:r>
                      <a:endParaRPr kumimoji="0" lang="en-US" altLang="vi-VN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Số liền sau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6734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2665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832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2002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832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1999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6734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9999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8314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6890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  </a:t>
                      </a:r>
                      <a:endParaRPr kumimoji="0" lang="vi-VN" altLang="vi-VN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396" name="Text Box 228">
            <a:extLst>
              <a:ext uri="{FF2B5EF4-FFF2-40B4-BE49-F238E27FC236}">
                <a16:creationId xmlns:a16="http://schemas.microsoft.com/office/drawing/2014/main" id="{89DB6934-5464-4384-9CA1-AE605C2FEA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3759" y="3243262"/>
            <a:ext cx="990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>
                <a:solidFill>
                  <a:srgbClr val="0066FF"/>
                </a:solidFill>
              </a:rPr>
              <a:t>2664</a:t>
            </a:r>
          </a:p>
        </p:txBody>
      </p:sp>
      <p:sp>
        <p:nvSpPr>
          <p:cNvPr id="12324" name="Text Box 229">
            <a:extLst>
              <a:ext uri="{FF2B5EF4-FFF2-40B4-BE49-F238E27FC236}">
                <a16:creationId xmlns:a16="http://schemas.microsoft.com/office/drawing/2014/main" id="{DFE9CA25-0BEA-4504-8DD8-DFAAC281C8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4038600"/>
            <a:ext cx="990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vi-VN" sz="2800">
              <a:solidFill>
                <a:srgbClr val="0066FF"/>
              </a:solidFill>
            </a:endParaRPr>
          </a:p>
        </p:txBody>
      </p:sp>
      <p:sp>
        <p:nvSpPr>
          <p:cNvPr id="7398" name="Text Box 230">
            <a:extLst>
              <a:ext uri="{FF2B5EF4-FFF2-40B4-BE49-F238E27FC236}">
                <a16:creationId xmlns:a16="http://schemas.microsoft.com/office/drawing/2014/main" id="{8611C8FF-233E-4255-888D-72F3908C51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5929" y="3749965"/>
            <a:ext cx="990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dirty="0">
                <a:solidFill>
                  <a:srgbClr val="0066FF"/>
                </a:solidFill>
              </a:rPr>
              <a:t>2003</a:t>
            </a:r>
          </a:p>
        </p:txBody>
      </p:sp>
      <p:sp>
        <p:nvSpPr>
          <p:cNvPr id="7399" name="Text Box 231">
            <a:extLst>
              <a:ext uri="{FF2B5EF4-FFF2-40B4-BE49-F238E27FC236}">
                <a16:creationId xmlns:a16="http://schemas.microsoft.com/office/drawing/2014/main" id="{40ECC0E8-7AAF-4849-8032-E428D6DD0E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5538" y="3234895"/>
            <a:ext cx="990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dirty="0">
                <a:solidFill>
                  <a:srgbClr val="0066FF"/>
                </a:solidFill>
              </a:rPr>
              <a:t>2666</a:t>
            </a:r>
          </a:p>
        </p:txBody>
      </p:sp>
      <p:sp>
        <p:nvSpPr>
          <p:cNvPr id="7400" name="Text Box 232">
            <a:extLst>
              <a:ext uri="{FF2B5EF4-FFF2-40B4-BE49-F238E27FC236}">
                <a16:creationId xmlns:a16="http://schemas.microsoft.com/office/drawing/2014/main" id="{2DAB8A39-90E1-4CCB-A0B2-FE4AAF00C1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6170" y="3782726"/>
            <a:ext cx="990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dirty="0">
                <a:solidFill>
                  <a:srgbClr val="0066FF"/>
                </a:solidFill>
              </a:rPr>
              <a:t>2001</a:t>
            </a:r>
          </a:p>
        </p:txBody>
      </p:sp>
      <p:sp>
        <p:nvSpPr>
          <p:cNvPr id="7401" name="Text Box 233">
            <a:extLst>
              <a:ext uri="{FF2B5EF4-FFF2-40B4-BE49-F238E27FC236}">
                <a16:creationId xmlns:a16="http://schemas.microsoft.com/office/drawing/2014/main" id="{1E825BFA-6B28-41AE-B40D-632130228B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4270" y="4299243"/>
            <a:ext cx="914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>
                <a:solidFill>
                  <a:srgbClr val="0066FF"/>
                </a:solidFill>
              </a:rPr>
              <a:t>1998</a:t>
            </a:r>
          </a:p>
        </p:txBody>
      </p:sp>
      <p:sp>
        <p:nvSpPr>
          <p:cNvPr id="7403" name="Text Box 235">
            <a:extLst>
              <a:ext uri="{FF2B5EF4-FFF2-40B4-BE49-F238E27FC236}">
                <a16:creationId xmlns:a16="http://schemas.microsoft.com/office/drawing/2014/main" id="{875112CE-91B9-4012-A512-E1579134D1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7883" y="4323194"/>
            <a:ext cx="914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dirty="0">
                <a:solidFill>
                  <a:srgbClr val="0066FF"/>
                </a:solidFill>
              </a:rPr>
              <a:t>2000</a:t>
            </a:r>
          </a:p>
        </p:txBody>
      </p:sp>
      <p:sp>
        <p:nvSpPr>
          <p:cNvPr id="7404" name="Text Box 236">
            <a:extLst>
              <a:ext uri="{FF2B5EF4-FFF2-40B4-BE49-F238E27FC236}">
                <a16:creationId xmlns:a16="http://schemas.microsoft.com/office/drawing/2014/main" id="{6D7349B6-03D0-4126-B15B-D994D251ED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4270" y="4899607"/>
            <a:ext cx="914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dirty="0">
                <a:solidFill>
                  <a:srgbClr val="0066FF"/>
                </a:solidFill>
              </a:rPr>
              <a:t>9998</a:t>
            </a:r>
          </a:p>
        </p:txBody>
      </p:sp>
      <p:sp>
        <p:nvSpPr>
          <p:cNvPr id="7405" name="Text Box 237">
            <a:extLst>
              <a:ext uri="{FF2B5EF4-FFF2-40B4-BE49-F238E27FC236}">
                <a16:creationId xmlns:a16="http://schemas.microsoft.com/office/drawing/2014/main" id="{9453B152-5A97-4F27-9F98-12D1CB636A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483" y="4851616"/>
            <a:ext cx="1219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dirty="0">
                <a:solidFill>
                  <a:srgbClr val="0066FF"/>
                </a:solidFill>
              </a:rPr>
              <a:t>10 000</a:t>
            </a:r>
          </a:p>
        </p:txBody>
      </p:sp>
      <p:sp>
        <p:nvSpPr>
          <p:cNvPr id="7406" name="Text Box 238">
            <a:extLst>
              <a:ext uri="{FF2B5EF4-FFF2-40B4-BE49-F238E27FC236}">
                <a16:creationId xmlns:a16="http://schemas.microsoft.com/office/drawing/2014/main" id="{869E72F9-ACE4-4393-9B34-59555121CE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6170" y="5427806"/>
            <a:ext cx="914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>
                <a:solidFill>
                  <a:srgbClr val="0066FF"/>
                </a:solidFill>
              </a:rPr>
              <a:t>6889</a:t>
            </a:r>
          </a:p>
        </p:txBody>
      </p:sp>
      <p:sp>
        <p:nvSpPr>
          <p:cNvPr id="20" name="Text Box 237">
            <a:extLst>
              <a:ext uri="{FF2B5EF4-FFF2-40B4-BE49-F238E27FC236}">
                <a16:creationId xmlns:a16="http://schemas.microsoft.com/office/drawing/2014/main" id="{6164E3E6-2B91-457E-89C2-ABA4641FFE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483" y="5375383"/>
            <a:ext cx="1219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dirty="0">
                <a:solidFill>
                  <a:srgbClr val="0066FF"/>
                </a:solidFill>
              </a:rPr>
              <a:t>6891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7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7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7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7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7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7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7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7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1000"/>
                                        <p:tgtEl>
                                          <p:spTgt spid="7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96" grpId="0"/>
      <p:bldP spid="7398" grpId="0"/>
      <p:bldP spid="7399" grpId="0"/>
      <p:bldP spid="7400" grpId="0"/>
      <p:bldP spid="7401" grpId="0"/>
      <p:bldP spid="7403" grpId="0"/>
      <p:bldP spid="7404" grpId="0"/>
      <p:bldP spid="7405" grpId="0"/>
      <p:bldP spid="7406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9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32299A1-373E-4FEA-BA31-758CFB1C99AE}"/>
              </a:ext>
            </a:extLst>
          </p:cNvPr>
          <p:cNvSpPr txBox="1"/>
          <p:nvPr/>
        </p:nvSpPr>
        <p:spPr>
          <a:xfrm>
            <a:off x="1143000" y="3276600"/>
            <a:ext cx="7315200" cy="14773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</a:t>
            </a:r>
            <a:r>
              <a:rPr lang="en-US" altLang="en-US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Muốn</a:t>
            </a:r>
            <a:r>
              <a:rPr lang="en-US" altLang="en-US" sz="2400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tìm</a:t>
            </a:r>
            <a:r>
              <a:rPr lang="en-US" altLang="en-US" sz="2400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altLang="en-US" sz="2400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liền</a:t>
            </a:r>
            <a:r>
              <a:rPr lang="en-US" altLang="en-US" sz="2400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trước</a:t>
            </a:r>
            <a:r>
              <a:rPr lang="en-US" altLang="en-US" sz="2400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ta </a:t>
            </a:r>
            <a:r>
              <a:rPr lang="en-US" altLang="en-US" sz="2400" b="1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lấy</a:t>
            </a:r>
            <a:r>
              <a:rPr lang="en-US" altLang="en-US" sz="2400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altLang="en-US" sz="2400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đã</a:t>
            </a:r>
            <a:r>
              <a:rPr lang="en-US" altLang="en-US" sz="2400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cho</a:t>
            </a:r>
            <a:r>
              <a:rPr lang="en-US" altLang="en-US" sz="2400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trừ</a:t>
            </a:r>
            <a:r>
              <a:rPr lang="en-US" altLang="en-US" sz="2400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</a:t>
            </a:r>
            <a:r>
              <a:rPr lang="en-US" altLang="en-US" sz="2400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altLang="en-US" sz="2400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altLang="en-US" sz="24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2400" dirty="0" smtClean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</a:t>
            </a:r>
            <a:r>
              <a:rPr lang="en-US" altLang="en-US" sz="2400" b="1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Muốn</a:t>
            </a:r>
            <a:r>
              <a:rPr lang="en-US" altLang="en-US" sz="2400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tìm</a:t>
            </a:r>
            <a:r>
              <a:rPr lang="en-US" altLang="en-US" sz="2400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altLang="en-US" sz="2400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liền</a:t>
            </a:r>
            <a:r>
              <a:rPr lang="en-US" altLang="en-US" sz="2400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sau</a:t>
            </a:r>
            <a:r>
              <a:rPr lang="en-US" altLang="en-US" sz="2400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ta </a:t>
            </a:r>
            <a:r>
              <a:rPr lang="en-US" altLang="en-US" sz="2400" b="1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lấy</a:t>
            </a:r>
            <a:r>
              <a:rPr lang="en-US" altLang="en-US" sz="2400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altLang="en-US" sz="2400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đã</a:t>
            </a:r>
            <a:r>
              <a:rPr lang="en-US" altLang="en-US" sz="2400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cho</a:t>
            </a:r>
            <a:r>
              <a:rPr lang="en-US" altLang="en-US" sz="2400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cộng</a:t>
            </a:r>
            <a:r>
              <a:rPr lang="en-US" altLang="en-US" sz="2400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altLang="en-US" sz="2400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đơn</a:t>
            </a:r>
            <a:r>
              <a:rPr lang="en-US" altLang="en-US" sz="2400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vị</a:t>
            </a:r>
            <a:r>
              <a:rPr lang="en-US" altLang="en-US" sz="2400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altLang="en-US" sz="24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71800" y="1905000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bg1"/>
                </a:solidFill>
              </a:rPr>
              <a:t>Nội</a:t>
            </a:r>
            <a:r>
              <a:rPr lang="en-US" sz="3600" dirty="0" smtClean="0">
                <a:solidFill>
                  <a:schemeClr val="bg1"/>
                </a:solidFill>
              </a:rPr>
              <a:t> dung </a:t>
            </a:r>
            <a:r>
              <a:rPr lang="en-US" sz="3600" dirty="0" err="1" smtClean="0">
                <a:solidFill>
                  <a:schemeClr val="bg1"/>
                </a:solidFill>
              </a:rPr>
              <a:t>ghi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nhớ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8526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3" name="Group 1"/>
          <p:cNvGrpSpPr>
            <a:grpSpLocks/>
          </p:cNvGrpSpPr>
          <p:nvPr/>
        </p:nvGrpSpPr>
        <p:grpSpPr bwMode="auto">
          <a:xfrm>
            <a:off x="16473" y="4147521"/>
            <a:ext cx="9144000" cy="313268"/>
            <a:chOff x="2160" y="12317"/>
            <a:chExt cx="9163" cy="259"/>
          </a:xfrm>
        </p:grpSpPr>
        <p:sp>
          <p:nvSpPr>
            <p:cNvPr id="33805" name="AutoShape 13"/>
            <p:cNvSpPr>
              <a:spLocks noChangeShapeType="1"/>
            </p:cNvSpPr>
            <p:nvPr/>
          </p:nvSpPr>
          <p:spPr bwMode="auto">
            <a:xfrm>
              <a:off x="2160" y="12448"/>
              <a:ext cx="9163" cy="1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04" name="AutoShape 12"/>
            <p:cNvSpPr>
              <a:spLocks noChangeShapeType="1"/>
            </p:cNvSpPr>
            <p:nvPr/>
          </p:nvSpPr>
          <p:spPr bwMode="auto">
            <a:xfrm>
              <a:off x="2293" y="12338"/>
              <a:ext cx="0" cy="235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03" name="AutoShape 11"/>
            <p:cNvSpPr>
              <a:spLocks noChangeShapeType="1"/>
            </p:cNvSpPr>
            <p:nvPr/>
          </p:nvSpPr>
          <p:spPr bwMode="auto">
            <a:xfrm>
              <a:off x="3154" y="12327"/>
              <a:ext cx="0" cy="235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02" name="AutoShape 10"/>
            <p:cNvSpPr>
              <a:spLocks noChangeShapeType="1"/>
            </p:cNvSpPr>
            <p:nvPr/>
          </p:nvSpPr>
          <p:spPr bwMode="auto">
            <a:xfrm>
              <a:off x="4052" y="12331"/>
              <a:ext cx="0" cy="235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01" name="AutoShape 9"/>
            <p:cNvSpPr>
              <a:spLocks noChangeShapeType="1"/>
            </p:cNvSpPr>
            <p:nvPr/>
          </p:nvSpPr>
          <p:spPr bwMode="auto">
            <a:xfrm>
              <a:off x="4940" y="12327"/>
              <a:ext cx="0" cy="235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00" name="AutoShape 8"/>
            <p:cNvSpPr>
              <a:spLocks noChangeShapeType="1"/>
            </p:cNvSpPr>
            <p:nvPr/>
          </p:nvSpPr>
          <p:spPr bwMode="auto">
            <a:xfrm>
              <a:off x="5860" y="12317"/>
              <a:ext cx="0" cy="235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799" name="AutoShape 7"/>
            <p:cNvSpPr>
              <a:spLocks noChangeShapeType="1"/>
            </p:cNvSpPr>
            <p:nvPr/>
          </p:nvSpPr>
          <p:spPr bwMode="auto">
            <a:xfrm>
              <a:off x="6731" y="12327"/>
              <a:ext cx="0" cy="235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798" name="AutoShape 6"/>
            <p:cNvSpPr>
              <a:spLocks noChangeShapeType="1"/>
            </p:cNvSpPr>
            <p:nvPr/>
          </p:nvSpPr>
          <p:spPr bwMode="auto">
            <a:xfrm>
              <a:off x="7551" y="12327"/>
              <a:ext cx="0" cy="235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797" name="AutoShape 5"/>
            <p:cNvSpPr>
              <a:spLocks noChangeShapeType="1"/>
            </p:cNvSpPr>
            <p:nvPr/>
          </p:nvSpPr>
          <p:spPr bwMode="auto">
            <a:xfrm>
              <a:off x="8355" y="12336"/>
              <a:ext cx="0" cy="235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796" name="AutoShape 4"/>
            <p:cNvSpPr>
              <a:spLocks noChangeShapeType="1"/>
            </p:cNvSpPr>
            <p:nvPr/>
          </p:nvSpPr>
          <p:spPr bwMode="auto">
            <a:xfrm>
              <a:off x="9176" y="12341"/>
              <a:ext cx="0" cy="235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795" name="AutoShape 3"/>
            <p:cNvSpPr>
              <a:spLocks noChangeShapeType="1"/>
            </p:cNvSpPr>
            <p:nvPr/>
          </p:nvSpPr>
          <p:spPr bwMode="auto">
            <a:xfrm>
              <a:off x="9996" y="12341"/>
              <a:ext cx="0" cy="235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794" name="AutoShape 2"/>
            <p:cNvSpPr>
              <a:spLocks noChangeShapeType="1"/>
            </p:cNvSpPr>
            <p:nvPr/>
          </p:nvSpPr>
          <p:spPr bwMode="auto">
            <a:xfrm>
              <a:off x="10783" y="12327"/>
              <a:ext cx="0" cy="235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3807" name="Rectangle 15"/>
          <p:cNvSpPr>
            <a:spLocks noChangeArrowheads="1"/>
          </p:cNvSpPr>
          <p:nvPr/>
        </p:nvSpPr>
        <p:spPr bwMode="auto">
          <a:xfrm>
            <a:off x="4116" y="4318686"/>
            <a:ext cx="91440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8175" algn="l"/>
              </a:tabLst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8175" algn="l"/>
              </a:tabLst>
            </a:pPr>
            <a:r>
              <a:rPr kumimoji="0" lang="vi-VN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9990 </a:t>
            </a:r>
            <a:r>
              <a:rPr kumimoji="0" lang="en-US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vi-VN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9991    </a:t>
            </a:r>
            <a:r>
              <a:rPr lang="en-US" sz="22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.....</a:t>
            </a:r>
            <a:r>
              <a:rPr kumimoji="0" lang="vi-VN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2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….        ….      9995      </a:t>
            </a:r>
            <a:r>
              <a:rPr kumimoji="0" lang="en-US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….</a:t>
            </a:r>
            <a:r>
              <a:rPr kumimoji="0" lang="vi-VN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en-US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vi-VN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2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….</a:t>
            </a:r>
            <a:r>
              <a:rPr kumimoji="0" lang="vi-VN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en-US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….     …..    </a:t>
            </a:r>
            <a:r>
              <a:rPr kumimoji="0" lang="vi-VN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10 000</a:t>
            </a:r>
            <a:endParaRPr kumimoji="0" lang="en-US" sz="2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8175" algn="l"/>
              </a:tabLst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0" name="Group 40"/>
          <p:cNvGrpSpPr>
            <a:grpSpLocks/>
          </p:cNvGrpSpPr>
          <p:nvPr/>
        </p:nvGrpSpPr>
        <p:grpSpPr bwMode="auto">
          <a:xfrm>
            <a:off x="76200" y="2362203"/>
            <a:ext cx="9067800" cy="508423"/>
            <a:chOff x="336" y="1392"/>
            <a:chExt cx="4944" cy="401"/>
          </a:xfrm>
        </p:grpSpPr>
        <p:sp>
          <p:nvSpPr>
            <p:cNvPr id="21" name="Oval 11"/>
            <p:cNvSpPr>
              <a:spLocks noChangeArrowheads="1"/>
            </p:cNvSpPr>
            <p:nvPr/>
          </p:nvSpPr>
          <p:spPr bwMode="auto">
            <a:xfrm>
              <a:off x="336" y="1392"/>
              <a:ext cx="291" cy="36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alt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6</a:t>
              </a:r>
            </a:p>
          </p:txBody>
        </p:sp>
        <p:sp>
          <p:nvSpPr>
            <p:cNvPr id="22" name="Text Box 12"/>
            <p:cNvSpPr txBox="1">
              <a:spLocks noChangeArrowheads="1"/>
            </p:cNvSpPr>
            <p:nvPr/>
          </p:nvSpPr>
          <p:spPr bwMode="auto">
            <a:xfrm>
              <a:off x="710" y="1392"/>
              <a:ext cx="4570" cy="4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en-US" sz="27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Viết</a:t>
              </a:r>
              <a:r>
                <a:rPr lang="en-US" altLang="en-US" sz="27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7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tiếp</a:t>
              </a:r>
              <a:r>
                <a:rPr lang="en-US" altLang="en-US" sz="27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7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altLang="en-US" sz="27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7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thích</a:t>
              </a:r>
              <a:r>
                <a:rPr lang="en-US" altLang="en-US" sz="27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7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hợp</a:t>
              </a:r>
              <a:r>
                <a:rPr lang="en-US" altLang="en-US" sz="27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7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vào</a:t>
              </a:r>
              <a:r>
                <a:rPr lang="en-US" altLang="en-US" sz="27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7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dưới</a:t>
              </a:r>
              <a:r>
                <a:rPr lang="en-US" altLang="en-US" sz="27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7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mỗi</a:t>
              </a:r>
              <a:r>
                <a:rPr lang="en-US" altLang="en-US" sz="27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7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vạch</a:t>
              </a:r>
              <a:r>
                <a:rPr lang="en-US" altLang="en-US" sz="27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: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5000" r="-6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16473" y="4147521"/>
            <a:ext cx="9144000" cy="313268"/>
            <a:chOff x="2160" y="12317"/>
            <a:chExt cx="9163" cy="259"/>
          </a:xfrm>
        </p:grpSpPr>
        <p:sp>
          <p:nvSpPr>
            <p:cNvPr id="33805" name="AutoShape 13"/>
            <p:cNvSpPr>
              <a:spLocks noChangeShapeType="1"/>
            </p:cNvSpPr>
            <p:nvPr/>
          </p:nvSpPr>
          <p:spPr bwMode="auto">
            <a:xfrm>
              <a:off x="2160" y="12448"/>
              <a:ext cx="9163" cy="1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04" name="AutoShape 12"/>
            <p:cNvSpPr>
              <a:spLocks noChangeShapeType="1"/>
            </p:cNvSpPr>
            <p:nvPr/>
          </p:nvSpPr>
          <p:spPr bwMode="auto">
            <a:xfrm>
              <a:off x="2293" y="12338"/>
              <a:ext cx="0" cy="235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03" name="AutoShape 11"/>
            <p:cNvSpPr>
              <a:spLocks noChangeShapeType="1"/>
            </p:cNvSpPr>
            <p:nvPr/>
          </p:nvSpPr>
          <p:spPr bwMode="auto">
            <a:xfrm>
              <a:off x="3154" y="12327"/>
              <a:ext cx="0" cy="235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02" name="AutoShape 10"/>
            <p:cNvSpPr>
              <a:spLocks noChangeShapeType="1"/>
            </p:cNvSpPr>
            <p:nvPr/>
          </p:nvSpPr>
          <p:spPr bwMode="auto">
            <a:xfrm>
              <a:off x="4052" y="12331"/>
              <a:ext cx="0" cy="235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01" name="AutoShape 9"/>
            <p:cNvSpPr>
              <a:spLocks noChangeShapeType="1"/>
            </p:cNvSpPr>
            <p:nvPr/>
          </p:nvSpPr>
          <p:spPr bwMode="auto">
            <a:xfrm>
              <a:off x="4940" y="12327"/>
              <a:ext cx="0" cy="235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00" name="AutoShape 8"/>
            <p:cNvSpPr>
              <a:spLocks noChangeShapeType="1"/>
            </p:cNvSpPr>
            <p:nvPr/>
          </p:nvSpPr>
          <p:spPr bwMode="auto">
            <a:xfrm>
              <a:off x="5860" y="12317"/>
              <a:ext cx="0" cy="235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799" name="AutoShape 7"/>
            <p:cNvSpPr>
              <a:spLocks noChangeShapeType="1"/>
            </p:cNvSpPr>
            <p:nvPr/>
          </p:nvSpPr>
          <p:spPr bwMode="auto">
            <a:xfrm>
              <a:off x="6731" y="12327"/>
              <a:ext cx="0" cy="235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798" name="AutoShape 6"/>
            <p:cNvSpPr>
              <a:spLocks noChangeShapeType="1"/>
            </p:cNvSpPr>
            <p:nvPr/>
          </p:nvSpPr>
          <p:spPr bwMode="auto">
            <a:xfrm>
              <a:off x="7551" y="12327"/>
              <a:ext cx="0" cy="235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797" name="AutoShape 5"/>
            <p:cNvSpPr>
              <a:spLocks noChangeShapeType="1"/>
            </p:cNvSpPr>
            <p:nvPr/>
          </p:nvSpPr>
          <p:spPr bwMode="auto">
            <a:xfrm>
              <a:off x="8355" y="12336"/>
              <a:ext cx="0" cy="235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796" name="AutoShape 4"/>
            <p:cNvSpPr>
              <a:spLocks noChangeShapeType="1"/>
            </p:cNvSpPr>
            <p:nvPr/>
          </p:nvSpPr>
          <p:spPr bwMode="auto">
            <a:xfrm>
              <a:off x="9176" y="12341"/>
              <a:ext cx="0" cy="235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795" name="AutoShape 3"/>
            <p:cNvSpPr>
              <a:spLocks noChangeShapeType="1"/>
            </p:cNvSpPr>
            <p:nvPr/>
          </p:nvSpPr>
          <p:spPr bwMode="auto">
            <a:xfrm>
              <a:off x="9996" y="12341"/>
              <a:ext cx="0" cy="235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794" name="AutoShape 2"/>
            <p:cNvSpPr>
              <a:spLocks noChangeShapeType="1"/>
            </p:cNvSpPr>
            <p:nvPr/>
          </p:nvSpPr>
          <p:spPr bwMode="auto">
            <a:xfrm>
              <a:off x="10783" y="12327"/>
              <a:ext cx="0" cy="235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3807" name="Rectangle 15"/>
          <p:cNvSpPr>
            <a:spLocks noChangeArrowheads="1"/>
          </p:cNvSpPr>
          <p:nvPr/>
        </p:nvSpPr>
        <p:spPr bwMode="auto">
          <a:xfrm>
            <a:off x="-36974" y="4147521"/>
            <a:ext cx="91440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8175" algn="l"/>
              </a:tabLst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8175" algn="l"/>
              </a:tabLst>
            </a:pPr>
            <a:r>
              <a:rPr kumimoji="0" lang="vi-VN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9990 </a:t>
            </a:r>
            <a:r>
              <a:rPr kumimoji="0" lang="en-US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vi-VN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9991    </a:t>
            </a:r>
            <a:r>
              <a:rPr kumimoji="0" lang="en-US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</a:t>
            </a:r>
            <a:r>
              <a:rPr kumimoji="0" lang="en-US" sz="22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</a:t>
            </a:r>
            <a:r>
              <a:rPr kumimoji="0" lang="vi-VN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999</a:t>
            </a:r>
            <a:r>
              <a:rPr lang="en-US" sz="22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</a:t>
            </a:r>
            <a:r>
              <a:rPr kumimoji="0" lang="vi-VN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en-US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vi-VN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kumimoji="0" lang="en-US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</a:t>
            </a:r>
            <a:r>
              <a:rPr kumimoji="0" lang="vi-VN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10 000</a:t>
            </a:r>
            <a:endParaRPr kumimoji="0" lang="en-US" sz="2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8175" algn="l"/>
              </a:tabLst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40"/>
          <p:cNvGrpSpPr>
            <a:grpSpLocks/>
          </p:cNvGrpSpPr>
          <p:nvPr/>
        </p:nvGrpSpPr>
        <p:grpSpPr bwMode="auto">
          <a:xfrm>
            <a:off x="76200" y="2362203"/>
            <a:ext cx="9067800" cy="508423"/>
            <a:chOff x="336" y="1392"/>
            <a:chExt cx="4944" cy="401"/>
          </a:xfrm>
        </p:grpSpPr>
        <p:sp>
          <p:nvSpPr>
            <p:cNvPr id="21" name="Oval 11"/>
            <p:cNvSpPr>
              <a:spLocks noChangeArrowheads="1"/>
            </p:cNvSpPr>
            <p:nvPr/>
          </p:nvSpPr>
          <p:spPr bwMode="auto">
            <a:xfrm>
              <a:off x="336" y="1392"/>
              <a:ext cx="291" cy="36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99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alt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6</a:t>
              </a:r>
            </a:p>
          </p:txBody>
        </p:sp>
        <p:sp>
          <p:nvSpPr>
            <p:cNvPr id="22" name="Text Box 12"/>
            <p:cNvSpPr txBox="1">
              <a:spLocks noChangeArrowheads="1"/>
            </p:cNvSpPr>
            <p:nvPr/>
          </p:nvSpPr>
          <p:spPr bwMode="auto">
            <a:xfrm>
              <a:off x="710" y="1392"/>
              <a:ext cx="4570" cy="4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en-US" sz="27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Viết</a:t>
              </a:r>
              <a:r>
                <a:rPr lang="en-US" altLang="en-US" sz="27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7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tiếp</a:t>
              </a:r>
              <a:r>
                <a:rPr lang="en-US" altLang="en-US" sz="27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7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altLang="en-US" sz="27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7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thích</a:t>
              </a:r>
              <a:r>
                <a:rPr lang="en-US" altLang="en-US" sz="27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7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hợp</a:t>
              </a:r>
              <a:r>
                <a:rPr lang="en-US" altLang="en-US" sz="27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7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vào</a:t>
              </a:r>
              <a:r>
                <a:rPr lang="en-US" altLang="en-US" sz="27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7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dưới</a:t>
              </a:r>
              <a:r>
                <a:rPr lang="en-US" altLang="en-US" sz="27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7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mỗi</a:t>
              </a:r>
              <a:r>
                <a:rPr lang="en-US" altLang="en-US" sz="27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27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vạch</a:t>
              </a:r>
              <a:r>
                <a:rPr lang="en-US" altLang="en-US" sz="27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:</a:t>
              </a: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1560368" y="4653804"/>
            <a:ext cx="76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9992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426043" y="4671858"/>
            <a:ext cx="76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9993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327801" y="4653803"/>
            <a:ext cx="76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9994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090334" y="4670310"/>
            <a:ext cx="76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9996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636925" y="4653803"/>
            <a:ext cx="76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9998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836413" y="4642848"/>
            <a:ext cx="76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9997</a:t>
            </a:r>
          </a:p>
        </p:txBody>
      </p:sp>
      <p:sp>
        <p:nvSpPr>
          <p:cNvPr id="28" name="Text Box 237">
            <a:extLst>
              <a:ext uri="{FF2B5EF4-FFF2-40B4-BE49-F238E27FC236}">
                <a16:creationId xmlns:a16="http://schemas.microsoft.com/office/drawing/2014/main" id="{3246E231-4C57-42FE-9D0D-38DC623265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6625" y="4646383"/>
            <a:ext cx="1219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dirty="0">
                <a:solidFill>
                  <a:srgbClr val="0000CC"/>
                </a:solidFill>
              </a:rPr>
              <a:t>9999 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51520" y="2851802"/>
            <a:ext cx="6336704" cy="2520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10 000</a:t>
            </a:r>
          </a:p>
        </p:txBody>
      </p:sp>
      <p:sp>
        <p:nvSpPr>
          <p:cNvPr id="8" name="Rectangle 7"/>
          <p:cNvSpPr/>
          <p:nvPr/>
        </p:nvSpPr>
        <p:spPr>
          <a:xfrm>
            <a:off x="841663" y="0"/>
            <a:ext cx="472437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900" cmpd="sng">
                  <a:noFill/>
                  <a:prstDash val="solid"/>
                </a:ln>
                <a:solidFill>
                  <a:srgbClr val="C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 số bí mật</a:t>
            </a:r>
            <a:endParaRPr lang="en-US" sz="7200" b="1" cap="none" spc="0" dirty="0">
              <a:ln w="900" cmpd="sng">
                <a:noFill/>
                <a:prstDash val="solid"/>
              </a:ln>
              <a:solidFill>
                <a:srgbClr val="C0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36512" y="1196752"/>
            <a:ext cx="3312368" cy="2804736"/>
          </a:xfrm>
          <a:prstGeom prst="rect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1</a:t>
            </a:r>
            <a:endParaRPr lang="en-US" sz="8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275856" y="4005064"/>
            <a:ext cx="3240360" cy="2952328"/>
          </a:xfrm>
          <a:prstGeom prst="rect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4</a:t>
            </a:r>
            <a:endParaRPr lang="en-US" sz="8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-36512" y="4005064"/>
            <a:ext cx="3312368" cy="2952328"/>
          </a:xfrm>
          <a:prstGeom prst="rect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sldjump"/>
              </a:rPr>
              <a:t>3</a:t>
            </a:r>
            <a:endParaRPr lang="en-US" sz="8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275856" y="1200328"/>
            <a:ext cx="3240360" cy="2804735"/>
          </a:xfrm>
          <a:prstGeom prst="rect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 action="ppaction://hlinksldjump"/>
              </a:rPr>
              <a:t>2</a:t>
            </a:r>
            <a:endParaRPr lang="en-US" sz="8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AutoShape 2" descr="Hình ảnh Màu đỏ Hộp Quà Tặng Ruy Băng Vàng Nơ, Màu đỏ, Hộp Quà, Ruy Băng  Vàng. miễn phí tải tập tin PNG PSDComment và Vect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Hình ảnh Màu đỏ Hộp Quà Tặng Ruy Băng Vàng Nơ, Màu đỏ, Hộp Quà, Ruy Băng  Vàng. miễn phí tải tập tin PNG PSDComment và Vector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72200" y="533400"/>
            <a:ext cx="1714600" cy="17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ình ảnh hộp quà Đẹp dành tặng bạn bè, người yêu, người thân - Chỉnh nha  thẩm mỹ - Phương pháp để có hàm răng đều và đẹp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7819" y="2241720"/>
            <a:ext cx="1732294" cy="1443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Đăng tin miễn phí | Đăng tin rao vặt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829" y="3567398"/>
            <a:ext cx="1647774" cy="1647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Thế gới bàn phím máy tính laptop nhiều vô đối - Máy tính và Laptop tại Hà  Nội - 27207711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7819" y="5340348"/>
            <a:ext cx="1577981" cy="1305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Isosceles Triangle 4">
            <a:hlinkClick r:id="rId11" action="ppaction://hlinksldjump"/>
            <a:extLst>
              <a:ext uri="{FF2B5EF4-FFF2-40B4-BE49-F238E27FC236}">
                <a16:creationId xmlns:a16="http://schemas.microsoft.com/office/drawing/2014/main" id="{C484E9EB-F212-4D04-AB65-316EF88DCDD1}"/>
              </a:ext>
            </a:extLst>
          </p:cNvPr>
          <p:cNvSpPr/>
          <p:nvPr/>
        </p:nvSpPr>
        <p:spPr>
          <a:xfrm>
            <a:off x="5943600" y="160338"/>
            <a:ext cx="644219" cy="71846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589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4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608" y="-248265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1: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9608" y="936521"/>
            <a:ext cx="8367192" cy="4389120"/>
          </a:xfrm>
          <a:solidFill>
            <a:schemeClr val="accent5">
              <a:lumMod val="20000"/>
              <a:lumOff val="8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đọc số </a:t>
            </a:r>
          </a:p>
          <a:p>
            <a:pPr marL="0" indent="0" algn="ctr">
              <a:buNone/>
            </a:pPr>
            <a:r>
              <a:rPr lang="en-US" sz="5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8934</a:t>
            </a:r>
          </a:p>
          <a:p>
            <a:pPr marL="0" indent="0" algn="ctr">
              <a:buNone/>
            </a:pPr>
            <a:r>
              <a:rPr lang="en-US" sz="4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sldjump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Tám nghìn chín trăm ba mươi tư</a:t>
            </a:r>
            <a:endParaRPr lang="en-US" sz="44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Am-thanh-dung-sai-chen-vao-Powerpoint-Tra-loi-dung-www_thuthuat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244408" y="6248400"/>
            <a:ext cx="609600" cy="609600"/>
          </a:xfrm>
          <a:prstGeom prst="rect">
            <a:avLst/>
          </a:prstGeom>
        </p:spPr>
      </p:pic>
      <p:pic>
        <p:nvPicPr>
          <p:cNvPr id="6" name="Picture 6" descr="Cách tạo hiệu ứng tiếng vỗ tay trong PowerPoint | Hình ảnh">
            <a:hlinkClick r:id="rId5" action="ppaction://hlinksldjump"/>
            <a:extLst>
              <a:ext uri="{FF2B5EF4-FFF2-40B4-BE49-F238E27FC236}">
                <a16:creationId xmlns:a16="http://schemas.microsoft.com/office/drawing/2014/main" id="{2ADE4392-D394-43A2-B4AE-48B28B842B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5443627"/>
            <a:ext cx="1771685" cy="1414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3658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8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368" y="-304800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2: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66800"/>
            <a:ext cx="8143568" cy="4389120"/>
          </a:xfr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marL="0" indent="0" algn="ctr">
              <a:buNone/>
            </a:pPr>
            <a:r>
              <a:rPr lang="en-US" sz="40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cho biết số gồm </a:t>
            </a:r>
          </a:p>
          <a:p>
            <a:pPr marL="0" indent="0" algn="ctr">
              <a:buNone/>
            </a:pPr>
            <a:r>
              <a:rPr lang="en-US" sz="40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3000 + 400 + 20 </a:t>
            </a:r>
          </a:p>
          <a:p>
            <a:pPr marL="0" indent="0" algn="ctr">
              <a:buNone/>
            </a:pP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sldjump"/>
              </a:rPr>
              <a:t>3420</a:t>
            </a:r>
            <a:endParaRPr lang="en-US" sz="13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Am-thanh-dung-sai-chen-vao-Powerpoint-Tra-loi-dung-www_thuthuat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7956376" y="6093296"/>
            <a:ext cx="609600" cy="609600"/>
          </a:xfrm>
          <a:prstGeom prst="rect">
            <a:avLst/>
          </a:prstGeom>
        </p:spPr>
      </p:pic>
      <p:pic>
        <p:nvPicPr>
          <p:cNvPr id="5" name="Picture 2" descr="Ngón Tay Cái Lên Ngôi Sao-vector Misc-miễn Phí Vector Miễn Phí Tải Về">
            <a:hlinkClick r:id="rId5" action="ppaction://hlinksldjump"/>
            <a:extLst>
              <a:ext uri="{FF2B5EF4-FFF2-40B4-BE49-F238E27FC236}">
                <a16:creationId xmlns:a16="http://schemas.microsoft.com/office/drawing/2014/main" id="{13E14C2A-DCAA-413D-A1A2-A6A3813BFA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455920"/>
            <a:ext cx="2273077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4942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8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3: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0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cho biết số 4 trong số 7741 thuộc hàng nào?</a:t>
            </a:r>
          </a:p>
          <a:p>
            <a:pPr marL="0" indent="0">
              <a:buNone/>
            </a:pPr>
            <a:endParaRPr lang="en-US" sz="40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sldjump"/>
              </a:rPr>
              <a:t>Hàng chục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Am-thanh-dung-sai-chen-vao-Powerpoint-Tra-loi-dung-www_thuthuat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172400" y="6093296"/>
            <a:ext cx="609600" cy="609600"/>
          </a:xfrm>
          <a:prstGeom prst="rect">
            <a:avLst/>
          </a:prstGeom>
        </p:spPr>
      </p:pic>
      <p:sp>
        <p:nvSpPr>
          <p:cNvPr id="5" name="Heart 4">
            <a:hlinkClick r:id="rId5" action="ppaction://hlinksldjump"/>
            <a:extLst>
              <a:ext uri="{FF2B5EF4-FFF2-40B4-BE49-F238E27FC236}">
                <a16:creationId xmlns:a16="http://schemas.microsoft.com/office/drawing/2014/main" id="{91933312-6D94-43F6-AC50-4EF8C895E1BE}"/>
              </a:ext>
            </a:extLst>
          </p:cNvPr>
          <p:cNvSpPr/>
          <p:nvPr/>
        </p:nvSpPr>
        <p:spPr>
          <a:xfrm>
            <a:off x="6324600" y="6093296"/>
            <a:ext cx="914400" cy="609600"/>
          </a:xfrm>
          <a:prstGeom prst="hear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918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8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4: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liền sau của số 6532 là số nào?</a:t>
            </a:r>
          </a:p>
          <a:p>
            <a:pPr marL="0" indent="0">
              <a:buNone/>
            </a:pP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sldjump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6533</a:t>
            </a:r>
            <a:endParaRPr lang="en-US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Am-thanh-dung-sai-chen-vao-Powerpoint-Tra-loi-dung-www_thuthuat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100392" y="60932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650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8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1" name="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79" t="20026" r="2299" b="24802"/>
          <a:stretch>
            <a:fillRect/>
          </a:stretch>
        </p:blipFill>
        <p:spPr bwMode="auto">
          <a:xfrm rot="-1079125">
            <a:off x="977901" y="1362075"/>
            <a:ext cx="1830388" cy="215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2" name="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25" t="10831" r="28047" b="42989"/>
          <a:stretch>
            <a:fillRect/>
          </a:stretch>
        </p:blipFill>
        <p:spPr bwMode="auto">
          <a:xfrm rot="-204901">
            <a:off x="1593852" y="2301479"/>
            <a:ext cx="4897439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600" b="32443"/>
          <a:stretch>
            <a:fillRect/>
          </a:stretch>
        </p:blipFill>
        <p:spPr bwMode="auto">
          <a:xfrm rot="-520188">
            <a:off x="393701" y="3040868"/>
            <a:ext cx="8551863" cy="4374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4" name="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55"/>
          <a:stretch>
            <a:fillRect/>
          </a:stretch>
        </p:blipFill>
        <p:spPr bwMode="auto">
          <a:xfrm>
            <a:off x="0" y="3213509"/>
            <a:ext cx="9144000" cy="2831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5" name="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04" t="6947" r="17586" b="9271"/>
          <a:stretch>
            <a:fillRect/>
          </a:stretch>
        </p:blipFill>
        <p:spPr bwMode="auto">
          <a:xfrm>
            <a:off x="721534" y="1223538"/>
            <a:ext cx="8229600" cy="4308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WordArt 11"/>
          <p:cNvSpPr>
            <a:spLocks noChangeArrowheads="1" noChangeShapeType="1" noTextEdit="1"/>
          </p:cNvSpPr>
          <p:nvPr/>
        </p:nvSpPr>
        <p:spPr bwMode="auto">
          <a:xfrm>
            <a:off x="2566159" y="3439468"/>
            <a:ext cx="4009863" cy="802481"/>
          </a:xfrm>
          <a:prstGeom prst="rect">
            <a:avLst/>
          </a:prstGeom>
          <a:noFill/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4500" b="1" i="1" kern="10" dirty="0">
                <a:ln w="9525">
                  <a:round/>
                </a:ln>
                <a:solidFill>
                  <a:srgbClr val="FFFF00"/>
                </a:solidFill>
                <a:latin typeface="Times New Roman" panose="02020603050405020304"/>
                <a:cs typeface="Times New Roman" panose="02020603050405020304"/>
              </a:rPr>
              <a:t>Chào </a:t>
            </a:r>
            <a:r>
              <a:rPr lang="en-US" sz="4500" b="1" i="1" kern="10" dirty="0" err="1">
                <a:ln w="9525">
                  <a:round/>
                </a:ln>
                <a:solidFill>
                  <a:srgbClr val="FFFF00"/>
                </a:solidFill>
                <a:latin typeface="Times New Roman" panose="02020603050405020304"/>
                <a:cs typeface="Times New Roman" panose="02020603050405020304"/>
              </a:rPr>
              <a:t>tạm</a:t>
            </a:r>
            <a:r>
              <a:rPr lang="en-US" sz="4500" b="1" i="1" kern="10" dirty="0">
                <a:ln w="9525">
                  <a:round/>
                </a:ln>
                <a:solidFill>
                  <a:srgbClr val="FFFF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4500" b="1" i="1" kern="10" dirty="0" err="1">
                <a:ln w="9525">
                  <a:round/>
                </a:ln>
                <a:solidFill>
                  <a:srgbClr val="FFFF00"/>
                </a:solidFill>
                <a:latin typeface="Times New Roman" panose="02020603050405020304"/>
                <a:cs typeface="Times New Roman" panose="02020603050405020304"/>
              </a:rPr>
              <a:t>biệt</a:t>
            </a:r>
            <a:r>
              <a:rPr lang="en-US" sz="4500" b="1" i="1" kern="10" dirty="0">
                <a:ln w="9525">
                  <a:round/>
                </a:ln>
                <a:solidFill>
                  <a:srgbClr val="FFFF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4500" b="1" i="1" kern="10" dirty="0" err="1">
                <a:ln w="9525">
                  <a:round/>
                </a:ln>
                <a:solidFill>
                  <a:srgbClr val="FFFF00"/>
                </a:solidFill>
                <a:latin typeface="Times New Roman" panose="02020603050405020304"/>
                <a:cs typeface="Times New Roman" panose="02020603050405020304"/>
              </a:rPr>
              <a:t>các</a:t>
            </a:r>
            <a:r>
              <a:rPr lang="en-US" sz="4500" b="1" i="1" kern="10" dirty="0">
                <a:ln w="9525">
                  <a:round/>
                </a:ln>
                <a:solidFill>
                  <a:srgbClr val="FFFF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4500" b="1" i="1" kern="10" dirty="0" smtClean="0">
                <a:ln w="9525">
                  <a:round/>
                </a:ln>
                <a:solidFill>
                  <a:srgbClr val="FFFF00"/>
                </a:solidFill>
                <a:latin typeface="Times New Roman" panose="02020603050405020304"/>
                <a:cs typeface="Times New Roman" panose="02020603050405020304"/>
              </a:rPr>
              <a:t>con</a:t>
            </a:r>
            <a:r>
              <a:rPr lang="vi-VN" sz="4500" b="1" i="1" kern="10" dirty="0" smtClean="0">
                <a:ln w="9525">
                  <a:round/>
                </a:ln>
                <a:solidFill>
                  <a:srgbClr val="FFFF00"/>
                </a:solidFill>
                <a:latin typeface="Times New Roman" panose="02020603050405020304"/>
                <a:cs typeface="Times New Roman" panose="02020603050405020304"/>
              </a:rPr>
              <a:t>!</a:t>
            </a:r>
            <a:endParaRPr lang="en-US" sz="4500" b="1" i="1" kern="10" dirty="0">
              <a:ln w="9525">
                <a:round/>
              </a:ln>
              <a:solidFill>
                <a:srgbClr val="FFFF00"/>
              </a:solidFill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4" repeatCount="5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7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5800" y="5029200"/>
            <a:ext cx="8763000" cy="10387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nl-NL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nl-NL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 sinh có cơ hội hình thành, phát triển: </a:t>
            </a:r>
            <a:endParaRPr lang="en-US" dirty="0" smtClean="0"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nl-NL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Phẩm chất : Yêu thích môn Toán, rèn tính cẩn thận, tự giác trong học tập.</a:t>
            </a:r>
            <a:endParaRPr lang="en-US" dirty="0" smtClean="0"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38400" y="990600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C0066"/>
                </a:solidFill>
              </a:rPr>
              <a:t>YÊU CẦU CẦN ĐẠT </a:t>
            </a:r>
            <a:endParaRPr lang="en-US" sz="3600" b="1" dirty="0">
              <a:solidFill>
                <a:srgbClr val="CC0066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3900" y="2438917"/>
            <a:ext cx="8001000" cy="9618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it-IT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Học sinh hiểu được:</a:t>
            </a:r>
            <a:endParaRPr lang="en-US" dirty="0"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it-IT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it-IT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.VnTime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NhËn</a:t>
            </a:r>
            <a:r>
              <a:rPr lang="en-US" dirty="0">
                <a:latin typeface=".VnTime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.VnTime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biÕt</a:t>
            </a:r>
            <a:r>
              <a:rPr lang="en-US" dirty="0">
                <a:latin typeface=".VnTime" panose="020B7200000000000000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10.000 (10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vạn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dirty="0"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dirty="0"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5800" y="3714822"/>
            <a:ext cx="8763000" cy="1000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nl-NL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 Học sinh vận dụng được:</a:t>
            </a:r>
            <a:endParaRPr lang="en-US" dirty="0"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.</a:t>
            </a:r>
            <a:endParaRPr lang="en-US" dirty="0"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+ </a:t>
            </a:r>
            <a:r>
              <a:rPr lang="en-US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Thực</a:t>
            </a: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hiện</a:t>
            </a: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tìm</a:t>
            </a: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liền</a:t>
            </a: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trước</a:t>
            </a: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liền</a:t>
            </a: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sau</a:t>
            </a: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bốn</a:t>
            </a: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chữ</a:t>
            </a: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điền</a:t>
            </a: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đúng</a:t>
            </a: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vạch</a:t>
            </a: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tia</a:t>
            </a: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en-US" dirty="0"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5631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8000" r="-1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14657" y="1556792"/>
            <a:ext cx="2664296" cy="37444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3166985" y="1542015"/>
            <a:ext cx="2664296" cy="37444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Rectangle 80"/>
          <p:cNvSpPr/>
          <p:nvPr/>
        </p:nvSpPr>
        <p:spPr>
          <a:xfrm>
            <a:off x="6169973" y="1542015"/>
            <a:ext cx="2664296" cy="37444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72098" y="3861048"/>
            <a:ext cx="1094687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91" name="Rectangle 90"/>
          <p:cNvSpPr/>
          <p:nvPr/>
        </p:nvSpPr>
        <p:spPr>
          <a:xfrm>
            <a:off x="286665" y="1700808"/>
            <a:ext cx="1094687" cy="5760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94" name="Rectangle 93"/>
          <p:cNvSpPr/>
          <p:nvPr/>
        </p:nvSpPr>
        <p:spPr>
          <a:xfrm>
            <a:off x="286665" y="2420888"/>
            <a:ext cx="1094687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95" name="Rectangle 94"/>
          <p:cNvSpPr/>
          <p:nvPr/>
        </p:nvSpPr>
        <p:spPr>
          <a:xfrm>
            <a:off x="269420" y="3126191"/>
            <a:ext cx="1094687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96" name="Rectangle 95"/>
          <p:cNvSpPr/>
          <p:nvPr/>
        </p:nvSpPr>
        <p:spPr>
          <a:xfrm>
            <a:off x="1648927" y="3140968"/>
            <a:ext cx="1094687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97" name="Rectangle 96"/>
          <p:cNvSpPr/>
          <p:nvPr/>
        </p:nvSpPr>
        <p:spPr>
          <a:xfrm>
            <a:off x="1648927" y="2420888"/>
            <a:ext cx="1094687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98" name="Rectangle 97"/>
          <p:cNvSpPr/>
          <p:nvPr/>
        </p:nvSpPr>
        <p:spPr>
          <a:xfrm>
            <a:off x="1645778" y="1700808"/>
            <a:ext cx="1094687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99" name="Rectangle 98"/>
          <p:cNvSpPr/>
          <p:nvPr/>
        </p:nvSpPr>
        <p:spPr>
          <a:xfrm>
            <a:off x="272098" y="4581128"/>
            <a:ext cx="1094687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100" name="Rectangle 99"/>
          <p:cNvSpPr/>
          <p:nvPr/>
        </p:nvSpPr>
        <p:spPr>
          <a:xfrm>
            <a:off x="3284036" y="3924106"/>
            <a:ext cx="1094687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101" name="Rectangle 100"/>
          <p:cNvSpPr/>
          <p:nvPr/>
        </p:nvSpPr>
        <p:spPr>
          <a:xfrm>
            <a:off x="3298603" y="1763866"/>
            <a:ext cx="1094687" cy="5760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102" name="Rectangle 101"/>
          <p:cNvSpPr/>
          <p:nvPr/>
        </p:nvSpPr>
        <p:spPr>
          <a:xfrm>
            <a:off x="3298603" y="2483946"/>
            <a:ext cx="1094687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103" name="Rectangle 102"/>
          <p:cNvSpPr/>
          <p:nvPr/>
        </p:nvSpPr>
        <p:spPr>
          <a:xfrm>
            <a:off x="3281358" y="3189249"/>
            <a:ext cx="1094687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104" name="Rectangle 103"/>
          <p:cNvSpPr/>
          <p:nvPr/>
        </p:nvSpPr>
        <p:spPr>
          <a:xfrm>
            <a:off x="4660865" y="3204026"/>
            <a:ext cx="1094687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105" name="Rectangle 104"/>
          <p:cNvSpPr/>
          <p:nvPr/>
        </p:nvSpPr>
        <p:spPr>
          <a:xfrm>
            <a:off x="4660865" y="2483946"/>
            <a:ext cx="1094687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106" name="Rectangle 105"/>
          <p:cNvSpPr/>
          <p:nvPr/>
        </p:nvSpPr>
        <p:spPr>
          <a:xfrm>
            <a:off x="4657716" y="1763866"/>
            <a:ext cx="1094687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107" name="Rectangle 106"/>
          <p:cNvSpPr/>
          <p:nvPr/>
        </p:nvSpPr>
        <p:spPr>
          <a:xfrm>
            <a:off x="3284036" y="4644186"/>
            <a:ext cx="1094687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108" name="Rectangle 107"/>
          <p:cNvSpPr/>
          <p:nvPr/>
        </p:nvSpPr>
        <p:spPr>
          <a:xfrm>
            <a:off x="6266007" y="3843892"/>
            <a:ext cx="1094687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109" name="Rectangle 108"/>
          <p:cNvSpPr/>
          <p:nvPr/>
        </p:nvSpPr>
        <p:spPr>
          <a:xfrm>
            <a:off x="6280574" y="1683652"/>
            <a:ext cx="1094687" cy="5760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110" name="Rectangle 109"/>
          <p:cNvSpPr/>
          <p:nvPr/>
        </p:nvSpPr>
        <p:spPr>
          <a:xfrm>
            <a:off x="6280574" y="2403732"/>
            <a:ext cx="1094687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111" name="Rectangle 110"/>
          <p:cNvSpPr/>
          <p:nvPr/>
        </p:nvSpPr>
        <p:spPr>
          <a:xfrm>
            <a:off x="6263329" y="3109035"/>
            <a:ext cx="1094687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112" name="Rectangle 111"/>
          <p:cNvSpPr/>
          <p:nvPr/>
        </p:nvSpPr>
        <p:spPr>
          <a:xfrm>
            <a:off x="7642836" y="3123812"/>
            <a:ext cx="1094687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113" name="Rectangle 112"/>
          <p:cNvSpPr/>
          <p:nvPr/>
        </p:nvSpPr>
        <p:spPr>
          <a:xfrm>
            <a:off x="7642836" y="2403732"/>
            <a:ext cx="1094687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114" name="Rectangle 113"/>
          <p:cNvSpPr/>
          <p:nvPr/>
        </p:nvSpPr>
        <p:spPr>
          <a:xfrm>
            <a:off x="7639687" y="1683652"/>
            <a:ext cx="1094687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115" name="Rectangle 114"/>
          <p:cNvSpPr/>
          <p:nvPr/>
        </p:nvSpPr>
        <p:spPr>
          <a:xfrm>
            <a:off x="6266007" y="4563972"/>
            <a:ext cx="1094687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116" name="Rectangle 115"/>
          <p:cNvSpPr/>
          <p:nvPr/>
        </p:nvSpPr>
        <p:spPr>
          <a:xfrm>
            <a:off x="4666870" y="3941230"/>
            <a:ext cx="1094687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117" name="Rectangle 116"/>
          <p:cNvSpPr/>
          <p:nvPr/>
        </p:nvSpPr>
        <p:spPr>
          <a:xfrm>
            <a:off x="7594822" y="4575269"/>
            <a:ext cx="1094687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118" name="Rectangle 117"/>
          <p:cNvSpPr/>
          <p:nvPr/>
        </p:nvSpPr>
        <p:spPr>
          <a:xfrm>
            <a:off x="7642836" y="3843892"/>
            <a:ext cx="1094687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119" name="Rectangle 118"/>
          <p:cNvSpPr/>
          <p:nvPr/>
        </p:nvSpPr>
        <p:spPr>
          <a:xfrm>
            <a:off x="762000" y="5445224"/>
            <a:ext cx="1540889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8000</a:t>
            </a:r>
          </a:p>
        </p:txBody>
      </p:sp>
      <p:sp>
        <p:nvSpPr>
          <p:cNvPr id="120" name="Rectangle 119"/>
          <p:cNvSpPr/>
          <p:nvPr/>
        </p:nvSpPr>
        <p:spPr>
          <a:xfrm>
            <a:off x="3831379" y="5445224"/>
            <a:ext cx="1540889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9000</a:t>
            </a:r>
          </a:p>
        </p:txBody>
      </p:sp>
      <p:sp>
        <p:nvSpPr>
          <p:cNvPr id="121" name="Rectangle 120"/>
          <p:cNvSpPr/>
          <p:nvPr/>
        </p:nvSpPr>
        <p:spPr>
          <a:xfrm>
            <a:off x="6872391" y="5376339"/>
            <a:ext cx="1540889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10 000</a:t>
            </a:r>
          </a:p>
        </p:txBody>
      </p:sp>
      <p:sp>
        <p:nvSpPr>
          <p:cNvPr id="122" name="Rectangle 121"/>
          <p:cNvSpPr/>
          <p:nvPr/>
        </p:nvSpPr>
        <p:spPr>
          <a:xfrm>
            <a:off x="914400" y="5984598"/>
            <a:ext cx="7775109" cy="57606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10 000 đọc là mười nghìn hoặc một vạn</a:t>
            </a:r>
          </a:p>
        </p:txBody>
      </p:sp>
    </p:spTree>
    <p:extLst>
      <p:ext uri="{BB962C8B-B14F-4D97-AF65-F5344CB8AC3E}">
        <p14:creationId xmlns:p14="http://schemas.microsoft.com/office/powerpoint/2010/main" val="2025350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7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2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5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8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1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4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7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0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3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6"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9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0" dur="2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0" grpId="0" animBg="1"/>
      <p:bldP spid="81" grpId="0" animBg="1"/>
      <p:bldP spid="10" grpId="0" animBg="1"/>
      <p:bldP spid="91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4000" t="-8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7314036"/>
              </p:ext>
            </p:extLst>
          </p:nvPr>
        </p:nvGraphicFramePr>
        <p:xfrm>
          <a:off x="685800" y="2988382"/>
          <a:ext cx="8153400" cy="3332222"/>
        </p:xfrm>
        <a:graphic>
          <a:graphicData uri="http://schemas.openxmlformats.org/drawingml/2006/table">
            <a:tbl>
              <a:tblPr/>
              <a:tblGrid>
                <a:gridCol w="350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4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Đọc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51" marR="43051" marT="43051" marB="430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b="1" dirty="0" err="1">
                          <a:latin typeface="Times New Roman" pitchFamily="18" charset="0"/>
                          <a:cs typeface="Times New Roman" pitchFamily="18" charset="0"/>
                        </a:rPr>
                        <a:t>Viết</a:t>
                      </a:r>
                      <a:r>
                        <a:rPr lang="en-US" sz="28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51" marR="43051" marT="43051" marB="430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0560">
                <a:tc>
                  <a:txBody>
                    <a:bodyPr/>
                    <a:lstStyle/>
                    <a:p>
                      <a:pPr algn="ctr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b="1" dirty="0" err="1">
                          <a:latin typeface="Times New Roman" pitchFamily="18" charset="0"/>
                          <a:cs typeface="Times New Roman" pitchFamily="18" charset="0"/>
                        </a:rPr>
                        <a:t>Chín</a:t>
                      </a:r>
                      <a:r>
                        <a:rPr lang="en-US" sz="28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latin typeface="Times New Roman" pitchFamily="18" charset="0"/>
                          <a:cs typeface="Times New Roman" pitchFamily="18" charset="0"/>
                        </a:rPr>
                        <a:t>nghìn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51" marR="43051" marT="43051" marB="430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51" marR="43051" marT="43051" marB="430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ctr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b="1" dirty="0" err="1">
                          <a:latin typeface="Times New Roman" pitchFamily="18" charset="0"/>
                          <a:cs typeface="Times New Roman" pitchFamily="18" charset="0"/>
                        </a:rPr>
                        <a:t>Bảy</a:t>
                      </a:r>
                      <a:r>
                        <a:rPr lang="en-US" sz="28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latin typeface="Times New Roman" pitchFamily="18" charset="0"/>
                          <a:cs typeface="Times New Roman" pitchFamily="18" charset="0"/>
                        </a:rPr>
                        <a:t>nghìn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51" marR="43051" marT="43051" marB="430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51" marR="43051" marT="43051" marB="430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800" b="1" dirty="0">
                          <a:latin typeface="Times New Roman" pitchFamily="18" charset="0"/>
                          <a:cs typeface="Times New Roman" pitchFamily="18" charset="0"/>
                        </a:rPr>
                        <a:t>Năm nghìn</a:t>
                      </a:r>
                    </a:p>
                  </a:txBody>
                  <a:tcPr marL="43051" marR="43051" marT="43051" marB="430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51" marR="43051" marT="43051" marB="430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3440">
                <a:tc>
                  <a:txBody>
                    <a:bodyPr/>
                    <a:lstStyle/>
                    <a:p>
                      <a:pPr algn="ctr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b="1" dirty="0" err="1">
                          <a:latin typeface="Times New Roman" pitchFamily="18" charset="0"/>
                          <a:cs typeface="Times New Roman" pitchFamily="18" charset="0"/>
                        </a:rPr>
                        <a:t>Bốn</a:t>
                      </a:r>
                      <a:r>
                        <a:rPr lang="en-US" sz="28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>
                          <a:latin typeface="Times New Roman" pitchFamily="18" charset="0"/>
                          <a:cs typeface="Times New Roman" pitchFamily="18" charset="0"/>
                        </a:rPr>
                        <a:t>nghìn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51" marR="43051" marT="43051" marB="430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3051" marR="43051" marT="43051" marB="4305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33400" y="906152"/>
            <a:ext cx="546335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Em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hãy</a:t>
            </a:r>
            <a:r>
              <a:rPr kumimoji="0" lang="en-US" sz="2800" b="1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viết</a:t>
            </a:r>
            <a:r>
              <a:rPr kumimoji="0" lang="en-US" sz="2800" b="1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2800" b="1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số</a:t>
            </a:r>
            <a:r>
              <a:rPr kumimoji="0" lang="en-US" sz="2800" b="1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tròn</a:t>
            </a:r>
            <a:r>
              <a:rPr kumimoji="0" lang="en-US" sz="2800" b="1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nghìn</a:t>
            </a:r>
            <a:r>
              <a:rPr kumimoji="0" lang="en-US" sz="2800" b="1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sau</a:t>
            </a:r>
            <a:r>
              <a:rPr kumimoji="0" lang="en-US" sz="2800" b="1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  <a:endParaRPr kumimoji="0" lang="en-US" sz="28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0" y="3585057"/>
            <a:ext cx="106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9000</a:t>
            </a:r>
          </a:p>
          <a:p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6098058" y="4191001"/>
            <a:ext cx="9906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7000</a:t>
            </a:r>
          </a:p>
          <a:p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08357" y="4837671"/>
            <a:ext cx="13963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5000</a:t>
            </a:r>
          </a:p>
          <a:p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548640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4000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9000" r="-37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5" name="Picture 1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38600" y="1676399"/>
            <a:ext cx="5440363" cy="363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0" y="4776498"/>
            <a:ext cx="1981200" cy="2189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7"/>
          <p:cNvSpPr/>
          <p:nvPr/>
        </p:nvSpPr>
        <p:spPr>
          <a:xfrm>
            <a:off x="5372100" y="3494087"/>
            <a:ext cx="3771900" cy="623248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/>
          <a:p>
            <a:pPr>
              <a:defRPr/>
            </a:pPr>
            <a:r>
              <a:rPr lang="en-GB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cs typeface="Times New Roman" panose="02020603050405020304" pitchFamily="18" charset="0"/>
              </a:rPr>
              <a:t>Thực</a:t>
            </a:r>
            <a:r>
              <a:rPr lang="en-GB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GB" sz="3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cs typeface="Times New Roman" panose="02020603050405020304" pitchFamily="18" charset="0"/>
              </a:rPr>
              <a:t>hành</a:t>
            </a:r>
            <a:endParaRPr lang="en-US" sz="3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8000" r="-4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14995"/>
            <a:ext cx="8229600" cy="4389120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tròn nghìn từ 1000 đến 10 000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81000" y="1958544"/>
            <a:ext cx="1368152" cy="79208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2042985" y="1981200"/>
            <a:ext cx="1368152" cy="79208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2000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3702912" y="3336327"/>
            <a:ext cx="1368152" cy="79208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8000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5428740" y="3336327"/>
            <a:ext cx="1368152" cy="79208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9000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3690555" y="1981200"/>
            <a:ext cx="1368152" cy="79208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3000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7092783" y="3338385"/>
            <a:ext cx="1584176" cy="79208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10 000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7119555" y="1981200"/>
            <a:ext cx="1368152" cy="79208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5000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5375196" y="1981200"/>
            <a:ext cx="1368152" cy="79208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4000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381000" y="3348684"/>
            <a:ext cx="1368152" cy="79208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6000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2055342" y="3309555"/>
            <a:ext cx="1368152" cy="79208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7000</a:t>
            </a:r>
          </a:p>
        </p:txBody>
      </p:sp>
    </p:spTree>
    <p:extLst>
      <p:ext uri="{BB962C8B-B14F-4D97-AF65-F5344CB8AC3E}">
        <p14:creationId xmlns:p14="http://schemas.microsoft.com/office/powerpoint/2010/main" val="1899852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Rectangle 8" descr="Parchment">
            <a:extLst>
              <a:ext uri="{FF2B5EF4-FFF2-40B4-BE49-F238E27FC236}">
                <a16:creationId xmlns:a16="http://schemas.microsoft.com/office/drawing/2014/main" id="{2136A01A-1A37-4C61-ACA4-83FE2BFE0A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3352800"/>
            <a:ext cx="6858001" cy="8382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/>
            <a:r>
              <a:rPr lang="en-US" altLang="vi-VN" sz="2400">
                <a:solidFill>
                  <a:srgbClr val="FF0000"/>
                </a:solidFill>
              </a:rPr>
              <a:t>         </a:t>
            </a:r>
            <a:r>
              <a:rPr lang="en-US" altLang="vi-VN" sz="2400">
                <a:solidFill>
                  <a:srgbClr val="0066FF"/>
                </a:solidFill>
              </a:rPr>
              <a:t>9300 ; 9400 ; 9500 ; 9600 ; 9700 ; 9800 ; 9900.</a:t>
            </a:r>
          </a:p>
        </p:txBody>
      </p:sp>
      <p:grpSp>
        <p:nvGrpSpPr>
          <p:cNvPr id="5132" name="Group 12">
            <a:extLst>
              <a:ext uri="{FF2B5EF4-FFF2-40B4-BE49-F238E27FC236}">
                <a16:creationId xmlns:a16="http://schemas.microsoft.com/office/drawing/2014/main" id="{E3CE44B9-810D-4517-AAFC-F506339844F2}"/>
              </a:ext>
            </a:extLst>
          </p:cNvPr>
          <p:cNvGrpSpPr>
            <a:grpSpLocks/>
          </p:cNvGrpSpPr>
          <p:nvPr/>
        </p:nvGrpSpPr>
        <p:grpSpPr bwMode="auto">
          <a:xfrm>
            <a:off x="1024128" y="1600200"/>
            <a:ext cx="7772401" cy="603250"/>
            <a:chOff x="768" y="1538"/>
            <a:chExt cx="4896" cy="380"/>
          </a:xfrm>
        </p:grpSpPr>
        <p:sp>
          <p:nvSpPr>
            <p:cNvPr id="10249" name="Oval 9">
              <a:extLst>
                <a:ext uri="{FF2B5EF4-FFF2-40B4-BE49-F238E27FC236}">
                  <a16:creationId xmlns:a16="http://schemas.microsoft.com/office/drawing/2014/main" id="{B0730993-ADB3-4C6F-8B00-CA310DCF7E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" y="1538"/>
              <a:ext cx="480" cy="380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vi-VN" sz="2800" dirty="0"/>
                <a:t>2</a:t>
              </a:r>
            </a:p>
          </p:txBody>
        </p:sp>
        <p:sp>
          <p:nvSpPr>
            <p:cNvPr id="10250" name="Text Box 10">
              <a:extLst>
                <a:ext uri="{FF2B5EF4-FFF2-40B4-BE49-F238E27FC236}">
                  <a16:creationId xmlns:a16="http://schemas.microsoft.com/office/drawing/2014/main" id="{CCDE93A0-9544-4B59-B09D-63D2C8EE19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6" y="1570"/>
              <a:ext cx="436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ctr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ctr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ctr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ctr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ctr"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vi-VN" sz="2800" dirty="0" err="1">
                  <a:solidFill>
                    <a:schemeClr val="bg1"/>
                  </a:solidFill>
                </a:rPr>
                <a:t>Viết</a:t>
              </a:r>
              <a:r>
                <a:rPr lang="en-US" altLang="vi-VN" sz="2800" dirty="0">
                  <a:solidFill>
                    <a:schemeClr val="bg1"/>
                  </a:solidFill>
                </a:rPr>
                <a:t> </a:t>
              </a:r>
              <a:r>
                <a:rPr lang="en-US" altLang="vi-VN" sz="2800" dirty="0" err="1">
                  <a:solidFill>
                    <a:schemeClr val="bg1"/>
                  </a:solidFill>
                </a:rPr>
                <a:t>các</a:t>
              </a:r>
              <a:r>
                <a:rPr lang="en-US" altLang="vi-VN" sz="2800" dirty="0">
                  <a:solidFill>
                    <a:schemeClr val="bg1"/>
                  </a:solidFill>
                </a:rPr>
                <a:t> </a:t>
              </a:r>
              <a:r>
                <a:rPr lang="en-US" altLang="vi-VN" sz="2800" dirty="0" err="1">
                  <a:solidFill>
                    <a:schemeClr val="bg1"/>
                  </a:solidFill>
                </a:rPr>
                <a:t>số</a:t>
              </a:r>
              <a:r>
                <a:rPr lang="en-US" altLang="vi-VN" sz="2800" dirty="0">
                  <a:solidFill>
                    <a:schemeClr val="bg1"/>
                  </a:solidFill>
                </a:rPr>
                <a:t> </a:t>
              </a:r>
              <a:r>
                <a:rPr lang="en-US" altLang="vi-VN" sz="2800" dirty="0" err="1">
                  <a:solidFill>
                    <a:schemeClr val="bg1"/>
                  </a:solidFill>
                </a:rPr>
                <a:t>tròn</a:t>
              </a:r>
              <a:r>
                <a:rPr lang="en-US" altLang="vi-VN" sz="2800" dirty="0">
                  <a:solidFill>
                    <a:schemeClr val="bg1"/>
                  </a:solidFill>
                </a:rPr>
                <a:t> </a:t>
              </a:r>
              <a:r>
                <a:rPr lang="en-US" altLang="vi-VN" sz="2800" dirty="0" err="1">
                  <a:solidFill>
                    <a:schemeClr val="bg1"/>
                  </a:solidFill>
                </a:rPr>
                <a:t>trăm</a:t>
              </a:r>
              <a:r>
                <a:rPr lang="en-US" altLang="vi-VN" sz="2800" dirty="0">
                  <a:solidFill>
                    <a:schemeClr val="bg1"/>
                  </a:solidFill>
                </a:rPr>
                <a:t> </a:t>
              </a:r>
              <a:r>
                <a:rPr lang="en-US" altLang="vi-VN" sz="2800" dirty="0" err="1">
                  <a:solidFill>
                    <a:schemeClr val="bg1"/>
                  </a:solidFill>
                </a:rPr>
                <a:t>từ</a:t>
              </a:r>
              <a:r>
                <a:rPr lang="en-US" altLang="vi-VN" sz="2800" dirty="0">
                  <a:solidFill>
                    <a:schemeClr val="bg1"/>
                  </a:solidFill>
                </a:rPr>
                <a:t> 9300 </a:t>
              </a:r>
              <a:r>
                <a:rPr lang="en-US" altLang="vi-VN" sz="2800" dirty="0" err="1">
                  <a:solidFill>
                    <a:schemeClr val="bg1"/>
                  </a:solidFill>
                </a:rPr>
                <a:t>đến</a:t>
              </a:r>
              <a:r>
                <a:rPr lang="en-US" altLang="vi-VN" sz="2800" dirty="0">
                  <a:solidFill>
                    <a:schemeClr val="bg1"/>
                  </a:solidFill>
                </a:rPr>
                <a:t> 9900.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4929411"/>
          </a:xfrm>
        </p:spPr>
        <p:txBody>
          <a:bodyPr/>
          <a:lstStyle/>
          <a:p>
            <a:pPr marL="0" lvl="0" indent="0" eaLnBrk="0" fontAlgn="base" hangingPunct="0">
              <a:spcBef>
                <a:spcPts val="600"/>
              </a:spcBef>
              <a:spcAft>
                <a:spcPts val="600"/>
              </a:spcAft>
              <a:buClrTx/>
              <a:buSzTx/>
              <a:buNone/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9940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9990.</a:t>
            </a:r>
          </a:p>
          <a:p>
            <a:pPr marL="0" indent="0">
              <a:buNone/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dirty="0"/>
          </a:p>
        </p:txBody>
      </p:sp>
      <p:pic>
        <p:nvPicPr>
          <p:cNvPr id="5123" name="Picture 3" descr="Cong ty Cong Nghe Tin hoc Nha truong | School@net - Bài viết | BÉ HỌA SĨ –  Dạy vẽ đoàn tàu!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6" t="23544" r="3192" b="31844"/>
          <a:stretch>
            <a:fillRect/>
          </a:stretch>
        </p:blipFill>
        <p:spPr bwMode="auto">
          <a:xfrm>
            <a:off x="-54056" y="2564876"/>
            <a:ext cx="5571550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Cong ty Cong Nghe Tin hoc Nha truong | School@net - Bài viết | BÉ HỌA SĨ –  Dạy vẽ đoàn tàu!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43" t="23544" r="3192" b="31844"/>
          <a:stretch>
            <a:fillRect/>
          </a:stretch>
        </p:blipFill>
        <p:spPr bwMode="auto">
          <a:xfrm>
            <a:off x="5436096" y="2564876"/>
            <a:ext cx="3707904" cy="2376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669143" y="3789040"/>
            <a:ext cx="108012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9940</a:t>
            </a:r>
          </a:p>
        </p:txBody>
      </p:sp>
      <p:sp>
        <p:nvSpPr>
          <p:cNvPr id="8" name="Rectangle 7"/>
          <p:cNvSpPr/>
          <p:nvPr/>
        </p:nvSpPr>
        <p:spPr>
          <a:xfrm>
            <a:off x="3059832" y="3789040"/>
            <a:ext cx="108012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9950</a:t>
            </a:r>
          </a:p>
        </p:txBody>
      </p:sp>
      <p:sp>
        <p:nvSpPr>
          <p:cNvPr id="9" name="Rectangle 8"/>
          <p:cNvSpPr/>
          <p:nvPr/>
        </p:nvSpPr>
        <p:spPr>
          <a:xfrm>
            <a:off x="4355976" y="3799925"/>
            <a:ext cx="108012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9960</a:t>
            </a:r>
          </a:p>
        </p:txBody>
      </p:sp>
      <p:sp>
        <p:nvSpPr>
          <p:cNvPr id="10" name="Rectangle 9"/>
          <p:cNvSpPr/>
          <p:nvPr/>
        </p:nvSpPr>
        <p:spPr>
          <a:xfrm>
            <a:off x="5598892" y="3783514"/>
            <a:ext cx="108012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9970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876256" y="3789040"/>
            <a:ext cx="108012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9980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054847" y="3799925"/>
            <a:ext cx="1080120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9990</a:t>
            </a:r>
          </a:p>
        </p:txBody>
      </p:sp>
    </p:spTree>
    <p:extLst>
      <p:ext uri="{BB962C8B-B14F-4D97-AF65-F5344CB8AC3E}">
        <p14:creationId xmlns:p14="http://schemas.microsoft.com/office/powerpoint/2010/main" val="35288163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642" y="764704"/>
            <a:ext cx="8570758" cy="5359745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9995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10 000.</a:t>
            </a:r>
          </a:p>
          <a:p>
            <a:endParaRPr lang="en-US" dirty="0"/>
          </a:p>
        </p:txBody>
      </p:sp>
      <p:sp>
        <p:nvSpPr>
          <p:cNvPr id="36" name="Oval 35"/>
          <p:cNvSpPr/>
          <p:nvPr/>
        </p:nvSpPr>
        <p:spPr>
          <a:xfrm>
            <a:off x="6982727" y="2297405"/>
            <a:ext cx="1864178" cy="147616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10 000</a:t>
            </a:r>
          </a:p>
        </p:txBody>
      </p:sp>
      <p:sp>
        <p:nvSpPr>
          <p:cNvPr id="37" name="Oval 36"/>
          <p:cNvSpPr/>
          <p:nvPr/>
        </p:nvSpPr>
        <p:spPr>
          <a:xfrm>
            <a:off x="5784321" y="2741529"/>
            <a:ext cx="1512168" cy="1476164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9999</a:t>
            </a:r>
          </a:p>
        </p:txBody>
      </p:sp>
      <p:sp>
        <p:nvSpPr>
          <p:cNvPr id="38" name="Oval 37"/>
          <p:cNvSpPr/>
          <p:nvPr/>
        </p:nvSpPr>
        <p:spPr>
          <a:xfrm>
            <a:off x="4614170" y="2196832"/>
            <a:ext cx="1512168" cy="1476164"/>
          </a:xfrm>
          <a:prstGeom prst="ellipse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9998</a:t>
            </a:r>
          </a:p>
        </p:txBody>
      </p:sp>
      <p:sp>
        <p:nvSpPr>
          <p:cNvPr id="39" name="Oval 38"/>
          <p:cNvSpPr/>
          <p:nvPr/>
        </p:nvSpPr>
        <p:spPr>
          <a:xfrm>
            <a:off x="3404545" y="2699760"/>
            <a:ext cx="1512168" cy="1476164"/>
          </a:xfrm>
          <a:prstGeom prst="ellipse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9997</a:t>
            </a:r>
          </a:p>
        </p:txBody>
      </p:sp>
      <p:sp>
        <p:nvSpPr>
          <p:cNvPr id="40" name="Oval 39"/>
          <p:cNvSpPr/>
          <p:nvPr/>
        </p:nvSpPr>
        <p:spPr>
          <a:xfrm>
            <a:off x="2099818" y="2378127"/>
            <a:ext cx="1512168" cy="1476164"/>
          </a:xfrm>
          <a:prstGeom prst="ellipse">
            <a:avLst/>
          </a:prstGeom>
          <a:solidFill>
            <a:srgbClr val="F846D6"/>
          </a:solidFill>
          <a:ln>
            <a:solidFill>
              <a:srgbClr val="F846D6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9996</a:t>
            </a:r>
          </a:p>
        </p:txBody>
      </p:sp>
      <p:sp>
        <p:nvSpPr>
          <p:cNvPr id="43" name="Oval 42"/>
          <p:cNvSpPr/>
          <p:nvPr/>
        </p:nvSpPr>
        <p:spPr>
          <a:xfrm>
            <a:off x="985527" y="3031122"/>
            <a:ext cx="1512168" cy="1476164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9995</a:t>
            </a:r>
          </a:p>
        </p:txBody>
      </p:sp>
      <p:sp>
        <p:nvSpPr>
          <p:cNvPr id="44" name="Oval 43"/>
          <p:cNvSpPr/>
          <p:nvPr/>
        </p:nvSpPr>
        <p:spPr>
          <a:xfrm>
            <a:off x="147991" y="1925737"/>
            <a:ext cx="1656184" cy="1612809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Oval 46"/>
          <p:cNvSpPr/>
          <p:nvPr/>
        </p:nvSpPr>
        <p:spPr>
          <a:xfrm>
            <a:off x="8584905" y="3094062"/>
            <a:ext cx="756084" cy="70102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lowchart: Merge 19"/>
          <p:cNvSpPr/>
          <p:nvPr/>
        </p:nvSpPr>
        <p:spPr>
          <a:xfrm>
            <a:off x="1485541" y="4521936"/>
            <a:ext cx="180020" cy="378042"/>
          </a:xfrm>
          <a:prstGeom prst="flowChartMerg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lowchart: Merge 49"/>
          <p:cNvSpPr/>
          <p:nvPr/>
        </p:nvSpPr>
        <p:spPr>
          <a:xfrm>
            <a:off x="1948433" y="4521936"/>
            <a:ext cx="180020" cy="378042"/>
          </a:xfrm>
          <a:prstGeom prst="flowChartMerg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lowchart: Merge 50"/>
          <p:cNvSpPr/>
          <p:nvPr/>
        </p:nvSpPr>
        <p:spPr>
          <a:xfrm>
            <a:off x="2970038" y="3854291"/>
            <a:ext cx="180020" cy="378042"/>
          </a:xfrm>
          <a:prstGeom prst="flowChartMerg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lowchart: Merge 51"/>
          <p:cNvSpPr/>
          <p:nvPr/>
        </p:nvSpPr>
        <p:spPr>
          <a:xfrm>
            <a:off x="2624004" y="3854291"/>
            <a:ext cx="180020" cy="378042"/>
          </a:xfrm>
          <a:prstGeom prst="flowChartMerg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lowchart: Merge 52"/>
          <p:cNvSpPr/>
          <p:nvPr/>
        </p:nvSpPr>
        <p:spPr>
          <a:xfrm>
            <a:off x="4342157" y="4195761"/>
            <a:ext cx="180020" cy="378042"/>
          </a:xfrm>
          <a:prstGeom prst="flowChartMerg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lowchart: Merge 53"/>
          <p:cNvSpPr/>
          <p:nvPr/>
        </p:nvSpPr>
        <p:spPr>
          <a:xfrm>
            <a:off x="8015934" y="3831404"/>
            <a:ext cx="180020" cy="378042"/>
          </a:xfrm>
          <a:prstGeom prst="flowChartMerg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lowchart: Merge 54"/>
          <p:cNvSpPr/>
          <p:nvPr/>
        </p:nvSpPr>
        <p:spPr>
          <a:xfrm>
            <a:off x="8964544" y="3818223"/>
            <a:ext cx="180020" cy="378042"/>
          </a:xfrm>
          <a:prstGeom prst="flowChartMerg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lowchart: Merge 55"/>
          <p:cNvSpPr/>
          <p:nvPr/>
        </p:nvSpPr>
        <p:spPr>
          <a:xfrm>
            <a:off x="8715384" y="3813537"/>
            <a:ext cx="209764" cy="378042"/>
          </a:xfrm>
          <a:prstGeom prst="flowChartMerg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lowchart: Merge 56"/>
          <p:cNvSpPr/>
          <p:nvPr/>
        </p:nvSpPr>
        <p:spPr>
          <a:xfrm>
            <a:off x="6679245" y="4237588"/>
            <a:ext cx="180020" cy="378042"/>
          </a:xfrm>
          <a:prstGeom prst="flowChartMerg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lowchart: Merge 57"/>
          <p:cNvSpPr/>
          <p:nvPr/>
        </p:nvSpPr>
        <p:spPr>
          <a:xfrm>
            <a:off x="6300192" y="4249755"/>
            <a:ext cx="180020" cy="378042"/>
          </a:xfrm>
          <a:prstGeom prst="flowChartMerg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lowchart: Merge 58"/>
          <p:cNvSpPr/>
          <p:nvPr/>
        </p:nvSpPr>
        <p:spPr>
          <a:xfrm>
            <a:off x="7626150" y="3817719"/>
            <a:ext cx="180020" cy="378042"/>
          </a:xfrm>
          <a:prstGeom prst="flowChartMerg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lowchart: Merge 59"/>
          <p:cNvSpPr/>
          <p:nvPr/>
        </p:nvSpPr>
        <p:spPr>
          <a:xfrm>
            <a:off x="5145973" y="3672996"/>
            <a:ext cx="180020" cy="378042"/>
          </a:xfrm>
          <a:prstGeom prst="flowChartMerg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lowchart: Merge 60"/>
          <p:cNvSpPr/>
          <p:nvPr/>
        </p:nvSpPr>
        <p:spPr>
          <a:xfrm>
            <a:off x="5496211" y="3652089"/>
            <a:ext cx="180020" cy="378042"/>
          </a:xfrm>
          <a:prstGeom prst="flowChartMerg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lowchart: Merge 61"/>
          <p:cNvSpPr/>
          <p:nvPr/>
        </p:nvSpPr>
        <p:spPr>
          <a:xfrm>
            <a:off x="3980304" y="4195761"/>
            <a:ext cx="180020" cy="378042"/>
          </a:xfrm>
          <a:prstGeom prst="flowChartMerg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395536" y="2492896"/>
            <a:ext cx="144016" cy="29202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5" name="Oval 64"/>
          <p:cNvSpPr/>
          <p:nvPr/>
        </p:nvSpPr>
        <p:spPr>
          <a:xfrm>
            <a:off x="1115616" y="2492896"/>
            <a:ext cx="144016" cy="29202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3" name="Arc 62"/>
          <p:cNvSpPr/>
          <p:nvPr/>
        </p:nvSpPr>
        <p:spPr>
          <a:xfrm rot="8051871">
            <a:off x="464233" y="2245119"/>
            <a:ext cx="991023" cy="884900"/>
          </a:xfrm>
          <a:prstGeom prst="arc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304800" y="1676400"/>
            <a:ext cx="323397" cy="4998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1219200" y="1676400"/>
            <a:ext cx="323397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35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0" grpId="0" animBg="1"/>
      <p:bldP spid="4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2845</TotalTime>
  <Words>526</Words>
  <Application>Microsoft Office PowerPoint</Application>
  <PresentationFormat>On-screen Show (4:3)</PresentationFormat>
  <Paragraphs>152</Paragraphs>
  <Slides>19</Slides>
  <Notes>2</Notes>
  <HiddenSlides>0</HiddenSlides>
  <MMClips>4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SimSun</vt:lpstr>
      <vt:lpstr>.VnTime</vt:lpstr>
      <vt:lpstr>Arial</vt:lpstr>
      <vt:lpstr>Calibri</vt:lpstr>
      <vt:lpstr>Cambria</vt:lpstr>
      <vt:lpstr>Constantia</vt:lpstr>
      <vt:lpstr>等线</vt:lpstr>
      <vt:lpstr>Times New Roman</vt:lpstr>
      <vt:lpstr>Wingdings 2</vt:lpstr>
      <vt:lpstr>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Câu 1: </vt:lpstr>
      <vt:lpstr>Câu 2:</vt:lpstr>
      <vt:lpstr>Câu 3:</vt:lpstr>
      <vt:lpstr>Câu 4: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HOA</dc:creator>
  <cp:lastModifiedBy>ASUS</cp:lastModifiedBy>
  <cp:revision>100</cp:revision>
  <dcterms:created xsi:type="dcterms:W3CDTF">2021-01-11T05:11:49Z</dcterms:created>
  <dcterms:modified xsi:type="dcterms:W3CDTF">2022-01-15T03:39:29Z</dcterms:modified>
</cp:coreProperties>
</file>