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2" r:id="rId3"/>
    <p:sldMasterId id="2147483676" r:id="rId4"/>
    <p:sldMasterId id="2147483697" r:id="rId5"/>
  </p:sldMasterIdLst>
  <p:notesMasterIdLst>
    <p:notesMasterId r:id="rId25"/>
  </p:notesMasterIdLst>
  <p:sldIdLst>
    <p:sldId id="304" r:id="rId6"/>
    <p:sldId id="285" r:id="rId7"/>
    <p:sldId id="300" r:id="rId8"/>
    <p:sldId id="280" r:id="rId9"/>
    <p:sldId id="281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301" r:id="rId19"/>
    <p:sldId id="294" r:id="rId20"/>
    <p:sldId id="295" r:id="rId21"/>
    <p:sldId id="302" r:id="rId22"/>
    <p:sldId id="303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3178" autoAdjust="0"/>
  </p:normalViewPr>
  <p:slideViewPr>
    <p:cSldViewPr snapToGrid="0">
      <p:cViewPr>
        <p:scale>
          <a:sx n="66" d="100"/>
          <a:sy n="66" d="100"/>
        </p:scale>
        <p:origin x="-30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8-09T14:13:41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20464 11385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88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A4130D-DE6A-49F6-B4D0-C0A944A2AC6F}" type="slidenum">
              <a:rPr lang="en-US" altLang="zh-CN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2</a:t>
            </a:fld>
            <a:endParaRPr lang="en-US" sz="1200" dirty="0"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4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A1C593-65D0-4073-BCC9-577B9352EA9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950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632327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711200" y="228600"/>
            <a:ext cx="11176000" cy="6172200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47B4-749B-4A5C-AB0D-EBB9BAF6B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1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516EE7D-276B-4CA8-9C22-89EEC56C6BE5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6CC75A5-5D54-41D7-824F-98141794C68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3137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1" y="1122401"/>
            <a:ext cx="9144173" cy="2387680"/>
          </a:xfrm>
          <a:prstGeom prst="rect">
            <a:avLst/>
          </a:prstGeom>
        </p:spPr>
        <p:txBody>
          <a:bodyPr lIns="55727" tIns="27863" rIns="55727" bIns="27863" anchor="b"/>
          <a:lstStyle>
            <a:lvl1pPr algn="ctr"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1" y="3602161"/>
            <a:ext cx="9144173" cy="1655817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 algn="ctr">
              <a:buNone/>
              <a:defRPr sz="2000"/>
            </a:lvl1pPr>
            <a:lvl2pPr marL="383507" indent="0" algn="ctr">
              <a:buNone/>
              <a:defRPr sz="1700"/>
            </a:lvl2pPr>
            <a:lvl3pPr marL="767014" indent="0" algn="ctr">
              <a:buNone/>
              <a:defRPr sz="1500"/>
            </a:lvl3pPr>
            <a:lvl4pPr marL="1150523" indent="0" algn="ctr">
              <a:buNone/>
              <a:defRPr sz="1300"/>
            </a:lvl4pPr>
            <a:lvl5pPr marL="1533644" indent="0" algn="ctr">
              <a:buNone/>
              <a:defRPr sz="1300"/>
            </a:lvl5pPr>
            <a:lvl6pPr marL="1917151" indent="0" algn="ctr">
              <a:buNone/>
              <a:defRPr sz="1300"/>
            </a:lvl6pPr>
            <a:lvl7pPr marL="2300658" indent="0" algn="ctr">
              <a:buNone/>
              <a:defRPr sz="1300"/>
            </a:lvl7pPr>
            <a:lvl8pPr marL="2684165" indent="0" algn="ctr">
              <a:buNone/>
              <a:defRPr sz="1300"/>
            </a:lvl8pPr>
            <a:lvl9pPr marL="3067673" indent="0" algn="ctr">
              <a:buNone/>
              <a:defRPr sz="13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97389054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8" y="1158132"/>
            <a:ext cx="5980067" cy="3275847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097885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0" y="1709800"/>
            <a:ext cx="10515799" cy="2852833"/>
          </a:xfrm>
          <a:prstGeom prst="rect">
            <a:avLst/>
          </a:prstGeom>
        </p:spPr>
        <p:txBody>
          <a:bodyPr lIns="55727" tIns="27863" rIns="55727" bIns="27863" anchor="b"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0" y="4589622"/>
            <a:ext cx="10515799" cy="1500237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3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70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0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36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171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0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4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676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1286400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8" y="1825686"/>
            <a:ext cx="5181697" cy="4351484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2" y="1825686"/>
            <a:ext cx="5181697" cy="4351484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7472343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365139"/>
            <a:ext cx="10515799" cy="1325607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2" y="1778497"/>
            <a:ext cx="4873665" cy="823940"/>
          </a:xfrm>
          <a:prstGeom prst="rect">
            <a:avLst/>
          </a:prstGeom>
        </p:spPr>
        <p:txBody>
          <a:bodyPr lIns="55727" tIns="27863" rIns="55727" bIns="27863" anchor="ctr" anchorCtr="0"/>
          <a:lstStyle>
            <a:lvl1pPr marL="0" indent="0">
              <a:buNone/>
              <a:defRPr sz="2300"/>
            </a:lvl1pPr>
            <a:lvl2pPr marL="383507" indent="0">
              <a:buNone/>
              <a:defRPr sz="2000"/>
            </a:lvl2pPr>
            <a:lvl3pPr marL="767014" indent="0">
              <a:buNone/>
              <a:defRPr sz="1700"/>
            </a:lvl3pPr>
            <a:lvl4pPr marL="1150523" indent="0">
              <a:buNone/>
              <a:defRPr sz="1500"/>
            </a:lvl4pPr>
            <a:lvl5pPr marL="1533644" indent="0">
              <a:buNone/>
              <a:defRPr sz="1500"/>
            </a:lvl5pPr>
            <a:lvl6pPr marL="1917151" indent="0">
              <a:buNone/>
              <a:defRPr sz="1500"/>
            </a:lvl6pPr>
            <a:lvl7pPr marL="2300658" indent="0">
              <a:buNone/>
              <a:defRPr sz="1500"/>
            </a:lvl7pPr>
            <a:lvl8pPr marL="2684165" indent="0">
              <a:buNone/>
              <a:defRPr sz="1500"/>
            </a:lvl8pPr>
            <a:lvl9pPr marL="3067673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2" y="2665468"/>
            <a:ext cx="4873665" cy="3524402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9" y="1778497"/>
            <a:ext cx="4897668" cy="823940"/>
          </a:xfrm>
          <a:prstGeom prst="rect">
            <a:avLst/>
          </a:prstGeom>
        </p:spPr>
        <p:txBody>
          <a:bodyPr lIns="55727" tIns="27863" rIns="55727" bIns="27863" anchor="ctr" anchorCtr="0"/>
          <a:lstStyle>
            <a:lvl1pPr marL="0" indent="0">
              <a:buNone/>
              <a:defRPr sz="2300"/>
            </a:lvl1pPr>
            <a:lvl2pPr marL="383507" indent="0">
              <a:buNone/>
              <a:defRPr sz="2000"/>
            </a:lvl2pPr>
            <a:lvl3pPr marL="767014" indent="0">
              <a:buNone/>
              <a:defRPr sz="1700"/>
            </a:lvl3pPr>
            <a:lvl4pPr marL="1150523" indent="0">
              <a:buNone/>
              <a:defRPr sz="1500"/>
            </a:lvl4pPr>
            <a:lvl5pPr marL="1533644" indent="0">
              <a:buNone/>
              <a:defRPr sz="1500"/>
            </a:lvl5pPr>
            <a:lvl6pPr marL="1917151" indent="0">
              <a:buNone/>
              <a:defRPr sz="1500"/>
            </a:lvl6pPr>
            <a:lvl7pPr marL="2300658" indent="0">
              <a:buNone/>
              <a:defRPr sz="1500"/>
            </a:lvl7pPr>
            <a:lvl8pPr marL="2684165" indent="0">
              <a:buNone/>
              <a:defRPr sz="1500"/>
            </a:lvl8pPr>
            <a:lvl9pPr marL="3067673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9" y="2665468"/>
            <a:ext cx="4897668" cy="3524402"/>
          </a:xfrm>
          <a:prstGeom prst="rect">
            <a:avLst/>
          </a:prstGeo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4154056"/>
      </p:ext>
    </p:extLst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29458915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924071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9"/>
            <a:ext cx="3932311" cy="1600253"/>
          </a:xfrm>
          <a:prstGeom prst="rect">
            <a:avLst/>
          </a:prstGeom>
        </p:spPr>
        <p:txBody>
          <a:bodyPr lIns="55727" tIns="27863" rIns="55727" bIns="27863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8"/>
            <a:ext cx="6172317" cy="4873788"/>
          </a:xfrm>
          <a:prstGeom prst="rect">
            <a:avLst/>
          </a:prstGeom>
        </p:spPr>
        <p:txBody>
          <a:bodyPr lIns="55727" tIns="27863" rIns="55727" bIns="27863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69"/>
            <a:ext cx="3932311" cy="3811716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1300"/>
            </a:lvl1pPr>
            <a:lvl2pPr marL="383507" indent="0">
              <a:buNone/>
              <a:defRPr sz="1200"/>
            </a:lvl2pPr>
            <a:lvl3pPr marL="767014" indent="0">
              <a:buNone/>
              <a:defRPr sz="1000"/>
            </a:lvl3pPr>
            <a:lvl4pPr marL="1150523" indent="0">
              <a:buNone/>
              <a:defRPr sz="800"/>
            </a:lvl4pPr>
            <a:lvl5pPr marL="1533644" indent="0">
              <a:buNone/>
              <a:defRPr sz="800"/>
            </a:lvl5pPr>
            <a:lvl6pPr marL="1917151" indent="0">
              <a:buNone/>
              <a:defRPr sz="800"/>
            </a:lvl6pPr>
            <a:lvl7pPr marL="2300658" indent="0">
              <a:buNone/>
              <a:defRPr sz="800"/>
            </a:lvl7pPr>
            <a:lvl8pPr marL="2684165" indent="0">
              <a:buNone/>
              <a:defRPr sz="800"/>
            </a:lvl8pPr>
            <a:lvl9pPr marL="3067673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43501601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19"/>
            <a:ext cx="4165428" cy="1600253"/>
          </a:xfrm>
          <a:prstGeom prst="rect">
            <a:avLst/>
          </a:prstGeom>
        </p:spPr>
        <p:txBody>
          <a:bodyPr lIns="55727" tIns="27863" rIns="55727" bIns="27863" anchor="b"/>
          <a:lstStyle>
            <a:lvl1pPr>
              <a:defRPr sz="2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19"/>
            <a:ext cx="6172317" cy="5404031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2700"/>
            </a:lvl1pPr>
            <a:lvl2pPr marL="383507" indent="0">
              <a:buNone/>
              <a:defRPr sz="2300"/>
            </a:lvl2pPr>
            <a:lvl3pPr marL="767014" indent="0">
              <a:buNone/>
              <a:defRPr sz="2000"/>
            </a:lvl3pPr>
            <a:lvl4pPr marL="1150523" indent="0">
              <a:buNone/>
              <a:defRPr sz="1700"/>
            </a:lvl4pPr>
            <a:lvl5pPr marL="1533644" indent="0">
              <a:buNone/>
              <a:defRPr sz="1700"/>
            </a:lvl5pPr>
            <a:lvl6pPr marL="1917151" indent="0">
              <a:buNone/>
              <a:defRPr sz="1700"/>
            </a:lvl6pPr>
            <a:lvl7pPr marL="2300658" indent="0">
              <a:buNone/>
              <a:defRPr sz="1700"/>
            </a:lvl7pPr>
            <a:lvl8pPr marL="2684165" indent="0">
              <a:buNone/>
              <a:defRPr sz="1700"/>
            </a:lvl8pPr>
            <a:lvl9pPr marL="3067673" indent="0">
              <a:buNone/>
              <a:defRPr sz="1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69"/>
            <a:ext cx="4165428" cy="3811716"/>
          </a:xfrm>
          <a:prstGeom prst="rect">
            <a:avLst/>
          </a:prstGeom>
        </p:spPr>
        <p:txBody>
          <a:bodyPr lIns="55727" tIns="27863" rIns="55727" bIns="27863"/>
          <a:lstStyle>
            <a:lvl1pPr marL="0" indent="0">
              <a:buNone/>
              <a:defRPr sz="1700"/>
            </a:lvl1pPr>
            <a:lvl2pPr marL="383507" indent="0">
              <a:buNone/>
              <a:defRPr sz="1500"/>
            </a:lvl2pPr>
            <a:lvl3pPr marL="767014" indent="0">
              <a:buNone/>
              <a:defRPr sz="1300"/>
            </a:lvl3pPr>
            <a:lvl4pPr marL="1150523" indent="0">
              <a:buNone/>
              <a:defRPr sz="1200"/>
            </a:lvl4pPr>
            <a:lvl5pPr marL="1533644" indent="0">
              <a:buNone/>
              <a:defRPr sz="1200"/>
            </a:lvl5pPr>
            <a:lvl6pPr marL="1917151" indent="0">
              <a:buNone/>
              <a:defRPr sz="1200"/>
            </a:lvl6pPr>
            <a:lvl7pPr marL="2300658" indent="0">
              <a:buNone/>
              <a:defRPr sz="1200"/>
            </a:lvl7pPr>
            <a:lvl8pPr marL="2684165" indent="0">
              <a:buNone/>
              <a:defRPr sz="1200"/>
            </a:lvl8pPr>
            <a:lvl9pPr marL="306767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59848434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8" y="1158132"/>
            <a:ext cx="5980067" cy="3275847"/>
          </a:xfrm>
          <a:prstGeom prst="rect">
            <a:avLst/>
          </a:prstGeom>
        </p:spPr>
        <p:txBody>
          <a:bodyPr vert="eaVert"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08321687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7" y="365138"/>
            <a:ext cx="2628949" cy="5812032"/>
          </a:xfrm>
          <a:prstGeom prst="rect">
            <a:avLst/>
          </a:prstGeom>
        </p:spPr>
        <p:txBody>
          <a:bodyPr vert="eaVert"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8"/>
            <a:ext cx="7734447" cy="5812032"/>
          </a:xfrm>
          <a:prstGeom prst="rect">
            <a:avLst/>
          </a:prstGeom>
        </p:spPr>
        <p:txBody>
          <a:bodyPr vert="eaVert"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21632362"/>
      </p:ext>
    </p:extLst>
  </p:cSld>
  <p:clrMapOvr>
    <a:masterClrMapping/>
  </p:clrMapOvr>
  <p:transition advClick="0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27" tIns="27863" rIns="55727" bIns="2786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8" y="1825686"/>
            <a:ext cx="5181697" cy="4351484"/>
          </a:xfr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2" y="1825691"/>
            <a:ext cx="5181697" cy="2098745"/>
          </a:xfr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2" y="4076842"/>
            <a:ext cx="5181697" cy="2100333"/>
          </a:xfrm>
        </p:spPr>
        <p:txBody>
          <a:bodyPr lIns="55727" tIns="27863" rIns="55727" bIns="2786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2737035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6" r:id="rId3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93" r:id="rId14"/>
    <p:sldLayoutId id="2147483695" r:id="rId15"/>
  </p:sldLayoutIdLst>
  <p:transition spd="slow">
    <p:random/>
  </p:transition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" y="1591"/>
            <a:ext cx="1218776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advClick="0" advTm="3000">
    <p:random/>
  </p:transition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1413" lvl="2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5813" lvl="4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532483" lvl="5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11115" lvl="6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89749" lvl="7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68382" lvl="8" indent="-139316" algn="l" defTabSz="91445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78633" lvl="1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57266" lvl="2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35899" lvl="3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14532" lvl="4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93165" lvl="5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798" lvl="6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0432" lvl="7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29065" lvl="8" indent="0" algn="l" defTabSz="5572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075" descr="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812800"/>
            <a:ext cx="108839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3092" descr="PPT素材-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2574925"/>
            <a:ext cx="4650316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46400" y="76200"/>
            <a:ext cx="6705600" cy="533400"/>
          </a:xfrm>
          <a:solidFill>
            <a:srgbClr val="FEBAF9"/>
          </a:solidFill>
        </p:spPr>
        <p:txBody>
          <a:bodyPr/>
          <a:lstStyle/>
          <a:p>
            <a:pPr defTabSz="914458" eaLnBrk="1" hangingPunct="1">
              <a:defRPr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Líp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häc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trùc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tuyÕn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Aristote" pitchFamily="34" charset="0"/>
                <a:ea typeface="+mj-ea"/>
              </a:rPr>
              <a:t>3A8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.VnAristote" pitchFamily="34" charset="0"/>
              <a:ea typeface="+mj-ea"/>
            </a:endParaRPr>
          </a:p>
        </p:txBody>
      </p:sp>
      <p:sp>
        <p:nvSpPr>
          <p:cNvPr id="4101" name="Title 1"/>
          <p:cNvSpPr txBox="1">
            <a:spLocks/>
          </p:cNvSpPr>
          <p:nvPr/>
        </p:nvSpPr>
        <p:spPr bwMode="auto">
          <a:xfrm>
            <a:off x="2540000" y="1219200"/>
            <a:ext cx="7315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6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9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2021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, so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sánh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4 hàng" pitchFamily="34" charset="0"/>
              </a:rPr>
              <a:t>số</a:t>
            </a: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495800"/>
            <a:ext cx="7213600" cy="2114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Chúng mình đã ghi sẵn thứ ngày tháng và tên bài chưa?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Cô chuẩn bị điểm danh và kiểm tra vở nhé!</a:t>
            </a:r>
          </a:p>
        </p:txBody>
      </p:sp>
      <p:pic>
        <p:nvPicPr>
          <p:cNvPr id="4103" name="Picture 8" descr="D:\Private\Luu O E\A6 - MẪU BÌA - HIỆU ỨNG PPT\ĐỒ VẬT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5"/>
            <a:ext cx="113665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3352800" y="3581400"/>
            <a:ext cx="386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SGK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124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Nơi giữ chỗ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184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9220" name="Text Box 32"/>
          <p:cNvSpPr txBox="1">
            <a:spLocks noChangeArrowheads="1"/>
          </p:cNvSpPr>
          <p:nvPr/>
        </p:nvSpPr>
        <p:spPr bwMode="auto">
          <a:xfrm>
            <a:off x="1852613" y="13112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Tiết 1: Đọc, viết, so sánh các số có ba chữ số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852613" y="2166938"/>
            <a:ext cx="4343400" cy="609600"/>
            <a:chOff x="192" y="1377"/>
            <a:chExt cx="2736" cy="384"/>
          </a:xfrm>
        </p:grpSpPr>
        <p:grpSp>
          <p:nvGrpSpPr>
            <p:cNvPr id="9247" name="Group 33"/>
            <p:cNvGrpSpPr>
              <a:grpSpLocks/>
            </p:cNvGrpSpPr>
            <p:nvPr/>
          </p:nvGrpSpPr>
          <p:grpSpPr bwMode="auto">
            <a:xfrm>
              <a:off x="192" y="1377"/>
              <a:ext cx="576" cy="384"/>
              <a:chOff x="384" y="2496"/>
              <a:chExt cx="576" cy="384"/>
            </a:xfrm>
          </p:grpSpPr>
          <p:sp>
            <p:nvSpPr>
              <p:cNvPr id="9249" name="AutoShape 34"/>
              <p:cNvSpPr>
                <a:spLocks noChangeArrowheads="1"/>
              </p:cNvSpPr>
              <p:nvPr/>
            </p:nvSpPr>
            <p:spPr bwMode="gray">
              <a:xfrm>
                <a:off x="384" y="2496"/>
                <a:ext cx="576" cy="384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50" name="Text Box 35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9248" name="Text Box 36"/>
            <p:cNvSpPr txBox="1">
              <a:spLocks noChangeArrowheads="1"/>
            </p:cNvSpPr>
            <p:nvPr/>
          </p:nvSpPr>
          <p:spPr bwMode="auto">
            <a:xfrm>
              <a:off x="816" y="1392"/>
              <a:ext cx="21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Viết  (theo mẫu) :</a:t>
              </a:r>
            </a:p>
          </p:txBody>
        </p:sp>
      </p:grpSp>
      <p:graphicFrame>
        <p:nvGraphicFramePr>
          <p:cNvPr id="44101" name="Group 69"/>
          <p:cNvGraphicFramePr>
            <a:graphicFrameLocks noGrp="1"/>
          </p:cNvGraphicFramePr>
          <p:nvPr>
            <p:ph/>
          </p:nvPr>
        </p:nvGraphicFramePr>
        <p:xfrm>
          <a:off x="3224213" y="2957513"/>
          <a:ext cx="6477000" cy="3200400"/>
        </p:xfrm>
        <a:graphic>
          <a:graphicData uri="http://schemas.openxmlformats.org/drawingml/2006/table">
            <a:tbl>
              <a:tblPr/>
              <a:tblGrid>
                <a:gridCol w="4687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4089" name="Text Box 57"/>
          <p:cNvSpPr txBox="1">
            <a:spLocks noChangeArrowheads="1"/>
          </p:cNvSpPr>
          <p:nvPr/>
        </p:nvSpPr>
        <p:spPr bwMode="auto">
          <a:xfrm>
            <a:off x="4900613" y="2957513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Đọc số</a:t>
            </a:r>
          </a:p>
        </p:txBody>
      </p:sp>
      <p:sp>
        <p:nvSpPr>
          <p:cNvPr id="44090" name="Text Box 58"/>
          <p:cNvSpPr txBox="1">
            <a:spLocks noChangeArrowheads="1"/>
          </p:cNvSpPr>
          <p:nvPr/>
        </p:nvSpPr>
        <p:spPr bwMode="auto">
          <a:xfrm>
            <a:off x="8177213" y="30622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Viết số</a:t>
            </a:r>
          </a:p>
        </p:txBody>
      </p:sp>
      <p:sp>
        <p:nvSpPr>
          <p:cNvPr id="44094" name="Text Box 62"/>
          <p:cNvSpPr txBox="1">
            <a:spLocks noChangeArrowheads="1"/>
          </p:cNvSpPr>
          <p:nvPr/>
        </p:nvSpPr>
        <p:spPr bwMode="auto">
          <a:xfrm>
            <a:off x="3686175" y="3724276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Một trăm sáu mươi</a:t>
            </a:r>
          </a:p>
        </p:txBody>
      </p:sp>
      <p:sp>
        <p:nvSpPr>
          <p:cNvPr id="44095" name="Text Box 63"/>
          <p:cNvSpPr txBox="1">
            <a:spLocks noChangeArrowheads="1"/>
          </p:cNvSpPr>
          <p:nvPr/>
        </p:nvSpPr>
        <p:spPr bwMode="auto">
          <a:xfrm>
            <a:off x="8329613" y="3733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160</a:t>
            </a:r>
          </a:p>
        </p:txBody>
      </p:sp>
      <p:sp>
        <p:nvSpPr>
          <p:cNvPr id="44096" name="Text Box 64"/>
          <p:cNvSpPr txBox="1">
            <a:spLocks noChangeArrowheads="1"/>
          </p:cNvSpPr>
          <p:nvPr/>
        </p:nvSpPr>
        <p:spPr bwMode="auto">
          <a:xfrm>
            <a:off x="3681413" y="41910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Một trăm sáu mươi mốt</a:t>
            </a:r>
          </a:p>
        </p:txBody>
      </p:sp>
      <p:sp>
        <p:nvSpPr>
          <p:cNvPr id="44098" name="Text Box 66"/>
          <p:cNvSpPr txBox="1">
            <a:spLocks noChangeArrowheads="1"/>
          </p:cNvSpPr>
          <p:nvPr/>
        </p:nvSpPr>
        <p:spPr bwMode="auto">
          <a:xfrm>
            <a:off x="8329613" y="417671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161</a:t>
            </a:r>
          </a:p>
        </p:txBody>
      </p:sp>
      <p:sp>
        <p:nvSpPr>
          <p:cNvPr id="44100" name="Text Box 68"/>
          <p:cNvSpPr txBox="1">
            <a:spLocks noChangeArrowheads="1"/>
          </p:cNvSpPr>
          <p:nvPr/>
        </p:nvSpPr>
        <p:spPr bwMode="auto">
          <a:xfrm>
            <a:off x="8329613" y="45720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354</a:t>
            </a:r>
          </a:p>
        </p:txBody>
      </p:sp>
      <p:sp>
        <p:nvSpPr>
          <p:cNvPr id="44102" name="Text Box 70"/>
          <p:cNvSpPr txBox="1">
            <a:spLocks noChangeArrowheads="1"/>
          </p:cNvSpPr>
          <p:nvPr/>
        </p:nvSpPr>
        <p:spPr bwMode="auto">
          <a:xfrm>
            <a:off x="8305800" y="493871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307</a:t>
            </a:r>
          </a:p>
        </p:txBody>
      </p:sp>
      <p:sp>
        <p:nvSpPr>
          <p:cNvPr id="44104" name="Text Box 72"/>
          <p:cNvSpPr txBox="1">
            <a:spLocks noChangeArrowheads="1"/>
          </p:cNvSpPr>
          <p:nvPr/>
        </p:nvSpPr>
        <p:spPr bwMode="auto">
          <a:xfrm>
            <a:off x="3757613" y="45339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Ba trăm năm mươi tư</a:t>
            </a:r>
          </a:p>
        </p:txBody>
      </p:sp>
      <p:sp>
        <p:nvSpPr>
          <p:cNvPr id="44105" name="Text Box 73"/>
          <p:cNvSpPr txBox="1">
            <a:spLocks noChangeArrowheads="1"/>
          </p:cNvSpPr>
          <p:nvPr/>
        </p:nvSpPr>
        <p:spPr bwMode="auto">
          <a:xfrm>
            <a:off x="3733800" y="4953001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Ba trăm linh bảy</a:t>
            </a:r>
          </a:p>
        </p:txBody>
      </p:sp>
      <p:sp>
        <p:nvSpPr>
          <p:cNvPr id="44106" name="Text Box 74"/>
          <p:cNvSpPr txBox="1">
            <a:spLocks noChangeArrowheads="1"/>
          </p:cNvSpPr>
          <p:nvPr/>
        </p:nvSpPr>
        <p:spPr bwMode="auto">
          <a:xfrm>
            <a:off x="3757613" y="5243513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Năm trăm năm mươi lăm</a:t>
            </a:r>
          </a:p>
        </p:txBody>
      </p:sp>
      <p:sp>
        <p:nvSpPr>
          <p:cNvPr id="44107" name="Text Box 75"/>
          <p:cNvSpPr txBox="1">
            <a:spLocks noChangeArrowheads="1"/>
          </p:cNvSpPr>
          <p:nvPr/>
        </p:nvSpPr>
        <p:spPr bwMode="auto">
          <a:xfrm>
            <a:off x="3757613" y="5624513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Sáu trăm linh một</a:t>
            </a:r>
          </a:p>
        </p:txBody>
      </p:sp>
      <p:sp>
        <p:nvSpPr>
          <p:cNvPr id="44108" name="Text Box 76"/>
          <p:cNvSpPr txBox="1">
            <a:spLocks noChangeArrowheads="1"/>
          </p:cNvSpPr>
          <p:nvPr/>
        </p:nvSpPr>
        <p:spPr bwMode="auto">
          <a:xfrm>
            <a:off x="8382000" y="5257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555</a:t>
            </a:r>
          </a:p>
        </p:txBody>
      </p:sp>
      <p:sp>
        <p:nvSpPr>
          <p:cNvPr id="44109" name="Text Box 77"/>
          <p:cNvSpPr txBox="1">
            <a:spLocks noChangeArrowheads="1"/>
          </p:cNvSpPr>
          <p:nvPr/>
        </p:nvSpPr>
        <p:spPr bwMode="auto">
          <a:xfrm>
            <a:off x="8329613" y="56530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601</a:t>
            </a:r>
          </a:p>
        </p:txBody>
      </p:sp>
    </p:spTree>
    <p:extLst>
      <p:ext uri="{BB962C8B-B14F-4D97-AF65-F5344CB8AC3E}">
        <p14:creationId xmlns:p14="http://schemas.microsoft.com/office/powerpoint/2010/main" val="407560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89" grpId="0"/>
      <p:bldP spid="44090" grpId="0"/>
      <p:bldP spid="44094" grpId="0"/>
      <p:bldP spid="44095" grpId="0"/>
      <p:bldP spid="44096" grpId="0"/>
      <p:bldP spid="44098" grpId="0"/>
      <p:bldP spid="44100" grpId="0"/>
      <p:bldP spid="44102" grpId="0"/>
      <p:bldP spid="44104" grpId="0"/>
      <p:bldP spid="44105" grpId="0"/>
      <p:bldP spid="44106" grpId="0"/>
      <p:bldP spid="44107" grpId="0"/>
      <p:bldP spid="44108" grpId="0"/>
      <p:bldP spid="441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10243" name="Group 12"/>
          <p:cNvGrpSpPr>
            <a:grpSpLocks/>
          </p:cNvGrpSpPr>
          <p:nvPr/>
        </p:nvGrpSpPr>
        <p:grpSpPr bwMode="auto">
          <a:xfrm>
            <a:off x="1371600" y="1478757"/>
            <a:ext cx="4343400" cy="609600"/>
            <a:chOff x="192" y="1377"/>
            <a:chExt cx="2736" cy="384"/>
          </a:xfrm>
        </p:grpSpPr>
        <p:grpSp>
          <p:nvGrpSpPr>
            <p:cNvPr id="10270" name="Group 13"/>
            <p:cNvGrpSpPr>
              <a:grpSpLocks/>
            </p:cNvGrpSpPr>
            <p:nvPr/>
          </p:nvGrpSpPr>
          <p:grpSpPr bwMode="auto">
            <a:xfrm>
              <a:off x="192" y="1377"/>
              <a:ext cx="576" cy="384"/>
              <a:chOff x="384" y="2496"/>
              <a:chExt cx="576" cy="384"/>
            </a:xfrm>
          </p:grpSpPr>
          <p:sp>
            <p:nvSpPr>
              <p:cNvPr id="10272" name="AutoShape 14"/>
              <p:cNvSpPr>
                <a:spLocks noChangeArrowheads="1"/>
              </p:cNvSpPr>
              <p:nvPr/>
            </p:nvSpPr>
            <p:spPr bwMode="gray">
              <a:xfrm>
                <a:off x="384" y="2496"/>
                <a:ext cx="576" cy="384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73" name="Text Box 15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271" name="Text Box 16"/>
            <p:cNvSpPr txBox="1">
              <a:spLocks noChangeArrowheads="1"/>
            </p:cNvSpPr>
            <p:nvPr/>
          </p:nvSpPr>
          <p:spPr bwMode="auto">
            <a:xfrm>
              <a:off x="816" y="1392"/>
              <a:ext cx="21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Viết  (theo mẫu) :</a:t>
              </a:r>
            </a:p>
          </p:txBody>
        </p:sp>
      </p:grpSp>
      <p:graphicFrame>
        <p:nvGraphicFramePr>
          <p:cNvPr id="54289" name="Group 17"/>
          <p:cNvGraphicFramePr>
            <a:graphicFrameLocks noGrp="1"/>
          </p:cNvGraphicFramePr>
          <p:nvPr/>
        </p:nvGraphicFramePr>
        <p:xfrm>
          <a:off x="3352800" y="3124200"/>
          <a:ext cx="6477000" cy="3200400"/>
        </p:xfrm>
        <a:graphic>
          <a:graphicData uri="http://schemas.openxmlformats.org/drawingml/2006/table">
            <a:tbl>
              <a:tblPr/>
              <a:tblGrid>
                <a:gridCol w="4687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4300" name="Text Box 28"/>
          <p:cNvSpPr txBox="1">
            <a:spLocks noChangeArrowheads="1"/>
          </p:cNvSpPr>
          <p:nvPr/>
        </p:nvSpPr>
        <p:spPr bwMode="auto">
          <a:xfrm>
            <a:off x="5029200" y="3152776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Đọc số</a:t>
            </a: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auto">
          <a:xfrm>
            <a:off x="8305800" y="3228976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Viết số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auto">
          <a:xfrm>
            <a:off x="3814763" y="3890963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Chín trăm</a:t>
            </a:r>
          </a:p>
        </p:txBody>
      </p:sp>
      <p:sp>
        <p:nvSpPr>
          <p:cNvPr id="54304" name="Text Box 32"/>
          <p:cNvSpPr txBox="1">
            <a:spLocks noChangeArrowheads="1"/>
          </p:cNvSpPr>
          <p:nvPr/>
        </p:nvSpPr>
        <p:spPr bwMode="auto">
          <a:xfrm>
            <a:off x="3810000" y="4357688"/>
            <a:ext cx="3886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Chín trăm hai mươi hai</a:t>
            </a:r>
          </a:p>
        </p:txBody>
      </p: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8458200" y="4738688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909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3886200" y="57912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Một trăm mười một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8458200" y="51054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777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8482013" y="539591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365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8458200" y="39624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900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8491538" y="4329113"/>
            <a:ext cx="83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922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3886200" y="47244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Chín  trăm linh chín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3886200" y="5067301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Bảy trăm bảy mươi bảy 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3886200" y="5395913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Ba trăm sáu mươi lăm 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8501063" y="57531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111</a:t>
            </a:r>
          </a:p>
        </p:txBody>
      </p:sp>
      <p:sp>
        <p:nvSpPr>
          <p:cNvPr id="10269" name="Text Box 32"/>
          <p:cNvSpPr txBox="1">
            <a:spLocks noChangeArrowheads="1"/>
          </p:cNvSpPr>
          <p:nvPr/>
        </p:nvSpPr>
        <p:spPr bwMode="auto">
          <a:xfrm>
            <a:off x="881063" y="444501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Tiết 1: Đọc, viết, so sánh các 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2476677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4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0" grpId="0"/>
      <p:bldP spid="54301" grpId="0"/>
      <p:bldP spid="54302" grpId="0"/>
      <p:bldP spid="54304" grpId="0"/>
      <p:bldP spid="54305" grpId="0"/>
      <p:bldP spid="54307" grpId="0"/>
      <p:bldP spid="54309" grpId="0"/>
      <p:bldP spid="54310" grpId="0"/>
      <p:bldP spid="54311" grpId="0"/>
      <p:bldP spid="54312" grpId="0"/>
      <p:bldP spid="54313" grpId="0"/>
      <p:bldP spid="54314" grpId="0"/>
      <p:bldP spid="54315" grpId="0"/>
      <p:bldP spid="54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62112" y="1538071"/>
            <a:ext cx="7634288" cy="609600"/>
            <a:chOff x="240" y="1392"/>
            <a:chExt cx="4809" cy="384"/>
          </a:xfrm>
        </p:grpSpPr>
        <p:grpSp>
          <p:nvGrpSpPr>
            <p:cNvPr id="11340" name="Group 12"/>
            <p:cNvGrpSpPr>
              <a:grpSpLocks/>
            </p:cNvGrpSpPr>
            <p:nvPr/>
          </p:nvGrpSpPr>
          <p:grpSpPr bwMode="auto">
            <a:xfrm>
              <a:off x="240" y="1392"/>
              <a:ext cx="576" cy="384"/>
              <a:chOff x="384" y="2496"/>
              <a:chExt cx="576" cy="384"/>
            </a:xfrm>
          </p:grpSpPr>
          <p:sp>
            <p:nvSpPr>
              <p:cNvPr id="11342" name="AutoShape 13"/>
              <p:cNvSpPr>
                <a:spLocks noChangeArrowheads="1"/>
              </p:cNvSpPr>
              <p:nvPr/>
            </p:nvSpPr>
            <p:spPr bwMode="gray">
              <a:xfrm>
                <a:off x="384" y="2496"/>
                <a:ext cx="576" cy="384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43" name="Text Box 14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1341" name="Text Box 15"/>
            <p:cNvSpPr txBox="1">
              <a:spLocks noChangeArrowheads="1"/>
            </p:cNvSpPr>
            <p:nvPr/>
          </p:nvSpPr>
          <p:spPr bwMode="auto">
            <a:xfrm>
              <a:off x="921" y="1407"/>
              <a:ext cx="41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Viết số thích hợp vào ô trống</a:t>
              </a:r>
            </a:p>
          </p:txBody>
        </p:sp>
      </p:grpSp>
      <p:graphicFrame>
        <p:nvGraphicFramePr>
          <p:cNvPr id="55337" name="Group 41"/>
          <p:cNvGraphicFramePr>
            <a:graphicFrameLocks noGrp="1"/>
          </p:cNvGraphicFramePr>
          <p:nvPr/>
        </p:nvGraphicFramePr>
        <p:xfrm>
          <a:off x="2667000" y="3048000"/>
          <a:ext cx="7391400" cy="736600"/>
        </p:xfrm>
        <a:graphic>
          <a:graphicData uri="http://schemas.openxmlformats.org/drawingml/2006/table">
            <a:tbl>
              <a:tblPr/>
              <a:tblGrid>
                <a:gridCol w="739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338" name="Text Box 42"/>
          <p:cNvSpPr txBox="1">
            <a:spLocks noChangeArrowheads="1"/>
          </p:cNvSpPr>
          <p:nvPr/>
        </p:nvSpPr>
        <p:spPr bwMode="auto">
          <a:xfrm>
            <a:off x="1905000" y="3124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1293" name="Text Box 43"/>
          <p:cNvSpPr txBox="1">
            <a:spLocks noChangeArrowheads="1"/>
          </p:cNvSpPr>
          <p:nvPr/>
        </p:nvSpPr>
        <p:spPr bwMode="auto">
          <a:xfrm>
            <a:off x="2667000" y="457200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vi-VN" altLang="en-US" sz="1800"/>
          </a:p>
        </p:txBody>
      </p:sp>
      <p:sp>
        <p:nvSpPr>
          <p:cNvPr id="55340" name="Text Box 44"/>
          <p:cNvSpPr txBox="1">
            <a:spLocks noChangeArrowheads="1"/>
          </p:cNvSpPr>
          <p:nvPr/>
        </p:nvSpPr>
        <p:spPr bwMode="auto">
          <a:xfrm>
            <a:off x="26670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310</a:t>
            </a:r>
          </a:p>
        </p:txBody>
      </p: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34290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311</a:t>
            </a:r>
          </a:p>
        </p:txBody>
      </p:sp>
      <p:sp>
        <p:nvSpPr>
          <p:cNvPr id="55342" name="Text Box 46"/>
          <p:cNvSpPr txBox="1">
            <a:spLocks noChangeArrowheads="1"/>
          </p:cNvSpPr>
          <p:nvPr/>
        </p:nvSpPr>
        <p:spPr bwMode="auto">
          <a:xfrm>
            <a:off x="86106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318</a:t>
            </a:r>
          </a:p>
        </p:txBody>
      </p:sp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78486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317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70866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316</a:t>
            </a: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92964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319</a:t>
            </a: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6348413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315</a:t>
            </a:r>
          </a:p>
        </p:txBody>
      </p:sp>
      <p:sp>
        <p:nvSpPr>
          <p:cNvPr id="55347" name="Text Box 51"/>
          <p:cNvSpPr txBox="1">
            <a:spLocks noChangeArrowheads="1"/>
          </p:cNvSpPr>
          <p:nvPr/>
        </p:nvSpPr>
        <p:spPr bwMode="auto">
          <a:xfrm>
            <a:off x="4900613" y="3128963"/>
            <a:ext cx="76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313</a:t>
            </a:r>
          </a:p>
        </p:txBody>
      </p:sp>
      <p:sp>
        <p:nvSpPr>
          <p:cNvPr id="55348" name="Text Box 52"/>
          <p:cNvSpPr txBox="1">
            <a:spLocks noChangeArrowheads="1"/>
          </p:cNvSpPr>
          <p:nvPr/>
        </p:nvSpPr>
        <p:spPr bwMode="auto">
          <a:xfrm>
            <a:off x="5638800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314</a:t>
            </a:r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auto">
          <a:xfrm>
            <a:off x="4138613" y="31242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312</a:t>
            </a:r>
          </a:p>
        </p:txBody>
      </p:sp>
      <p:graphicFrame>
        <p:nvGraphicFramePr>
          <p:cNvPr id="55350" name="Group 54"/>
          <p:cNvGraphicFramePr>
            <a:graphicFrameLocks noGrp="1"/>
          </p:cNvGraphicFramePr>
          <p:nvPr/>
        </p:nvGraphicFramePr>
        <p:xfrm>
          <a:off x="2667000" y="4191000"/>
          <a:ext cx="7391400" cy="736600"/>
        </p:xfrm>
        <a:graphic>
          <a:graphicData uri="http://schemas.openxmlformats.org/drawingml/2006/table">
            <a:tbl>
              <a:tblPr/>
              <a:tblGrid>
                <a:gridCol w="739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5374" name="Text Box 78"/>
          <p:cNvSpPr txBox="1">
            <a:spLocks noChangeArrowheads="1"/>
          </p:cNvSpPr>
          <p:nvPr/>
        </p:nvSpPr>
        <p:spPr bwMode="auto">
          <a:xfrm>
            <a:off x="2057400" y="41910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55375" name="Text Box 79"/>
          <p:cNvSpPr txBox="1">
            <a:spLocks noChangeArrowheads="1"/>
          </p:cNvSpPr>
          <p:nvPr/>
        </p:nvSpPr>
        <p:spPr bwMode="auto">
          <a:xfrm>
            <a:off x="2667000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400</a:t>
            </a:r>
          </a:p>
        </p:txBody>
      </p:sp>
      <p:sp>
        <p:nvSpPr>
          <p:cNvPr id="55376" name="Text Box 80"/>
          <p:cNvSpPr txBox="1">
            <a:spLocks noChangeArrowheads="1"/>
          </p:cNvSpPr>
          <p:nvPr/>
        </p:nvSpPr>
        <p:spPr bwMode="auto">
          <a:xfrm>
            <a:off x="3429000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399</a:t>
            </a:r>
          </a:p>
        </p:txBody>
      </p:sp>
      <p:sp>
        <p:nvSpPr>
          <p:cNvPr id="55377" name="Text Box 81"/>
          <p:cNvSpPr txBox="1">
            <a:spLocks noChangeArrowheads="1"/>
          </p:cNvSpPr>
          <p:nvPr/>
        </p:nvSpPr>
        <p:spPr bwMode="auto">
          <a:xfrm>
            <a:off x="6372225" y="4295776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395</a:t>
            </a:r>
          </a:p>
        </p:txBody>
      </p: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4114800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398</a:t>
            </a:r>
          </a:p>
        </p:txBody>
      </p:sp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4876800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397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5638800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396</a:t>
            </a:r>
          </a:p>
        </p:txBody>
      </p:sp>
      <p:sp>
        <p:nvSpPr>
          <p:cNvPr id="55381" name="Text Box 85"/>
          <p:cNvSpPr txBox="1">
            <a:spLocks noChangeArrowheads="1"/>
          </p:cNvSpPr>
          <p:nvPr/>
        </p:nvSpPr>
        <p:spPr bwMode="auto">
          <a:xfrm>
            <a:off x="7086600" y="4295776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394</a:t>
            </a:r>
          </a:p>
        </p:txBody>
      </p:sp>
      <p:sp>
        <p:nvSpPr>
          <p:cNvPr id="55382" name="Text Box 86"/>
          <p:cNvSpPr txBox="1">
            <a:spLocks noChangeArrowheads="1"/>
          </p:cNvSpPr>
          <p:nvPr/>
        </p:nvSpPr>
        <p:spPr bwMode="auto">
          <a:xfrm>
            <a:off x="7867650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393</a:t>
            </a:r>
          </a:p>
        </p:txBody>
      </p:sp>
      <p:sp>
        <p:nvSpPr>
          <p:cNvPr id="55383" name="Text Box 87"/>
          <p:cNvSpPr txBox="1">
            <a:spLocks noChangeArrowheads="1"/>
          </p:cNvSpPr>
          <p:nvPr/>
        </p:nvSpPr>
        <p:spPr bwMode="auto">
          <a:xfrm>
            <a:off x="8558213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392</a:t>
            </a:r>
          </a:p>
        </p:txBody>
      </p:sp>
      <p:sp>
        <p:nvSpPr>
          <p:cNvPr id="55384" name="Text Box 88"/>
          <p:cNvSpPr txBox="1">
            <a:spLocks noChangeArrowheads="1"/>
          </p:cNvSpPr>
          <p:nvPr/>
        </p:nvSpPr>
        <p:spPr bwMode="auto">
          <a:xfrm>
            <a:off x="9320213" y="42672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391</a:t>
            </a:r>
          </a:p>
        </p:txBody>
      </p:sp>
      <p:sp>
        <p:nvSpPr>
          <p:cNvPr id="11339" name="Text Box 32"/>
          <p:cNvSpPr txBox="1">
            <a:spLocks noChangeArrowheads="1"/>
          </p:cNvSpPr>
          <p:nvPr/>
        </p:nvSpPr>
        <p:spPr bwMode="auto">
          <a:xfrm>
            <a:off x="1447800" y="37385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Tiết 1: Đọc, viết, so sánh các 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236273375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8" grpId="0"/>
      <p:bldP spid="55340" grpId="0"/>
      <p:bldP spid="55341" grpId="0"/>
      <p:bldP spid="55342" grpId="0"/>
      <p:bldP spid="55343" grpId="0"/>
      <p:bldP spid="55344" grpId="0"/>
      <p:bldP spid="55345" grpId="0"/>
      <p:bldP spid="55346" grpId="0"/>
      <p:bldP spid="55347" grpId="0"/>
      <p:bldP spid="55348" grpId="0"/>
      <p:bldP spid="55349" grpId="0"/>
      <p:bldP spid="55374" grpId="0"/>
      <p:bldP spid="55375" grpId="0"/>
      <p:bldP spid="55376" grpId="0"/>
      <p:bldP spid="55377" grpId="0"/>
      <p:bldP spid="55378" grpId="0"/>
      <p:bldP spid="55379" grpId="0"/>
      <p:bldP spid="55380" grpId="0"/>
      <p:bldP spid="55381" grpId="0"/>
      <p:bldP spid="55382" grpId="0"/>
      <p:bldP spid="55383" grpId="0"/>
      <p:bldP spid="553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85913" y="1714501"/>
            <a:ext cx="914400" cy="609600"/>
            <a:chOff x="183" y="2136"/>
            <a:chExt cx="576" cy="384"/>
          </a:xfrm>
        </p:grpSpPr>
        <p:sp>
          <p:nvSpPr>
            <p:cNvPr id="12303" name="AutoShape 13"/>
            <p:cNvSpPr>
              <a:spLocks noChangeArrowheads="1"/>
            </p:cNvSpPr>
            <p:nvPr/>
          </p:nvSpPr>
          <p:spPr bwMode="gray">
            <a:xfrm>
              <a:off x="183" y="2136"/>
              <a:ext cx="576" cy="384"/>
            </a:xfrm>
            <a:prstGeom prst="roundRect">
              <a:avLst>
                <a:gd name="adj" fmla="val 11921"/>
              </a:avLst>
            </a:prstGeom>
            <a:solidFill>
              <a:srgbClr val="669900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vi-V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4" name="Text Box 14"/>
            <p:cNvSpPr txBox="1">
              <a:spLocks noChangeArrowheads="1"/>
            </p:cNvSpPr>
            <p:nvPr/>
          </p:nvSpPr>
          <p:spPr bwMode="auto">
            <a:xfrm>
              <a:off x="375" y="2184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2209800" y="3124200"/>
            <a:ext cx="609600" cy="15636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&lt;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2895600" y="3581400"/>
            <a:ext cx="38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3581400" y="3048001"/>
            <a:ext cx="6858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303 ….. 330          30 + 100 …. .131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615 ….. 516          410 – 10 ….. 400 + 1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199 ….. 200           243        ….. 200 + 40 + 3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4267200" y="37338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&gt;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4267200" y="30480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&lt;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7640638" y="30480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&lt;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7620000" y="43434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=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4267200" y="43434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&lt;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7634288" y="37338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rgbClr val="800000"/>
                </a:solidFill>
              </a:rPr>
              <a:t>&lt;</a:t>
            </a:r>
          </a:p>
        </p:txBody>
      </p:sp>
      <p:sp>
        <p:nvSpPr>
          <p:cNvPr id="12301" name="AutoShape 3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304800"/>
            <a:ext cx="914400" cy="533400"/>
          </a:xfrm>
          <a:prstGeom prst="actionButtonSou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sz="2400">
              <a:latin typeface="Times New Roman" panose="02020603050405020304" pitchFamily="18" charset="0"/>
            </a:endParaRPr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609601" y="411162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Tiết 1: Đọc, viết, so sánh các số có ba chữ số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367040" y="4098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7680" y="4089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89369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animBg="1"/>
      <p:bldP spid="56335" grpId="1" animBg="1"/>
      <p:bldP spid="56336" grpId="0"/>
      <p:bldP spid="56337" grpId="0"/>
      <p:bldP spid="56339" grpId="0" animBg="1"/>
      <p:bldP spid="56340" grpId="0" animBg="1"/>
      <p:bldP spid="56341" grpId="0" animBg="1"/>
      <p:bldP spid="56342" grpId="0" animBg="1"/>
      <p:bldP spid="56343" grpId="0" animBg="1"/>
      <p:bldP spid="563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05942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676400" y="1569243"/>
            <a:ext cx="7543800" cy="2293938"/>
            <a:chOff x="192" y="3072"/>
            <a:chExt cx="4752" cy="1445"/>
          </a:xfrm>
        </p:grpSpPr>
        <p:grpSp>
          <p:nvGrpSpPr>
            <p:cNvPr id="13320" name="Group 30"/>
            <p:cNvGrpSpPr>
              <a:grpSpLocks/>
            </p:cNvGrpSpPr>
            <p:nvPr/>
          </p:nvGrpSpPr>
          <p:grpSpPr bwMode="auto">
            <a:xfrm>
              <a:off x="192" y="3072"/>
              <a:ext cx="4752" cy="882"/>
              <a:chOff x="192" y="3168"/>
              <a:chExt cx="4752" cy="882"/>
            </a:xfrm>
          </p:grpSpPr>
          <p:grpSp>
            <p:nvGrpSpPr>
              <p:cNvPr id="13322" name="Group 25"/>
              <p:cNvGrpSpPr>
                <a:grpSpLocks/>
              </p:cNvGrpSpPr>
              <p:nvPr/>
            </p:nvGrpSpPr>
            <p:grpSpPr bwMode="auto">
              <a:xfrm>
                <a:off x="192" y="3168"/>
                <a:ext cx="480" cy="571"/>
                <a:chOff x="384" y="2496"/>
                <a:chExt cx="524" cy="571"/>
              </a:xfrm>
            </p:grpSpPr>
            <p:sp>
              <p:nvSpPr>
                <p:cNvPr id="13324" name="AutoShape 26"/>
                <p:cNvSpPr>
                  <a:spLocks noChangeArrowheads="1"/>
                </p:cNvSpPr>
                <p:nvPr/>
              </p:nvSpPr>
              <p:spPr bwMode="gray">
                <a:xfrm>
                  <a:off x="384" y="2496"/>
                  <a:ext cx="524" cy="528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vi-VN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32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76" y="2544"/>
                  <a:ext cx="192" cy="5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v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ClrTx/>
                    <a:buFontTx/>
                    <a:buNone/>
                  </a:pPr>
                  <a:r>
                    <a:rPr lang="en-US" altLang="en-US" sz="4800" b="1">
                      <a:solidFill>
                        <a:srgbClr val="990033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</p:grpSp>
          <p:sp>
            <p:nvSpPr>
              <p:cNvPr id="13323" name="Text Box 29"/>
              <p:cNvSpPr txBox="1">
                <a:spLocks noChangeArrowheads="1"/>
              </p:cNvSpPr>
              <p:nvPr/>
            </p:nvSpPr>
            <p:spPr bwMode="auto">
              <a:xfrm>
                <a:off x="816" y="3216"/>
                <a:ext cx="4128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Tìm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lớn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nhất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bé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nhất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sau</a:t>
                </a:r>
                <a:r>
                  <a:rPr lang="en-US" altLang="en-US" sz="4000" b="1" dirty="0">
                    <a:solidFill>
                      <a:srgbClr val="800000"/>
                    </a:solidFill>
                    <a:latin typeface="Times New Roman" panose="02020603050405020304" pitchFamily="18" charset="0"/>
                  </a:rPr>
                  <a:t>:</a:t>
                </a:r>
              </a:p>
            </p:txBody>
          </p:sp>
        </p:grpSp>
        <p:sp>
          <p:nvSpPr>
            <p:cNvPr id="13321" name="Text Box 31"/>
            <p:cNvSpPr txBox="1">
              <a:spLocks noChangeArrowheads="1"/>
            </p:cNvSpPr>
            <p:nvPr/>
          </p:nvSpPr>
          <p:spPr bwMode="auto">
            <a:xfrm>
              <a:off x="432" y="4032"/>
              <a:ext cx="446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>
                  <a:latin typeface="Times New Roman" panose="02020603050405020304" pitchFamily="18" charset="0"/>
                </a:rPr>
                <a:t>375 ; 421; 573; 241; 735; 142</a:t>
              </a:r>
            </a:p>
          </p:txBody>
        </p:sp>
      </p:grpSp>
      <p:sp>
        <p:nvSpPr>
          <p:cNvPr id="56352" name="Text Box 32"/>
          <p:cNvSpPr txBox="1">
            <a:spLocks noChangeArrowheads="1"/>
          </p:cNvSpPr>
          <p:nvPr/>
        </p:nvSpPr>
        <p:spPr bwMode="auto">
          <a:xfrm>
            <a:off x="2743200" y="4010822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Số lớn nhất là : 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735</a:t>
            </a: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2743200" y="4696622"/>
            <a:ext cx="647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Số bé nhất là :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142</a:t>
            </a:r>
          </a:p>
        </p:txBody>
      </p:sp>
      <p:sp>
        <p:nvSpPr>
          <p:cNvPr id="13319" name="Text Box 32"/>
          <p:cNvSpPr txBox="1">
            <a:spLocks noChangeArrowheads="1"/>
          </p:cNvSpPr>
          <p:nvPr/>
        </p:nvSpPr>
        <p:spPr bwMode="auto">
          <a:xfrm>
            <a:off x="533400" y="236537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Tiết 1: Đọc, viết, so sánh các 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77827309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52" grpId="0"/>
      <p:bldP spid="563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12273" y="1512887"/>
            <a:ext cx="8610600" cy="2982913"/>
            <a:chOff x="144" y="1440"/>
            <a:chExt cx="5424" cy="1879"/>
          </a:xfrm>
        </p:grpSpPr>
        <p:grpSp>
          <p:nvGrpSpPr>
            <p:cNvPr id="14343" name="Group 12"/>
            <p:cNvGrpSpPr>
              <a:grpSpLocks/>
            </p:cNvGrpSpPr>
            <p:nvPr/>
          </p:nvGrpSpPr>
          <p:grpSpPr bwMode="auto">
            <a:xfrm>
              <a:off x="144" y="1440"/>
              <a:ext cx="576" cy="384"/>
              <a:chOff x="384" y="2496"/>
              <a:chExt cx="576" cy="384"/>
            </a:xfrm>
          </p:grpSpPr>
          <p:sp>
            <p:nvSpPr>
              <p:cNvPr id="14345" name="AutoShape 13"/>
              <p:cNvSpPr>
                <a:spLocks noChangeArrowheads="1"/>
              </p:cNvSpPr>
              <p:nvPr/>
            </p:nvSpPr>
            <p:spPr bwMode="gray">
              <a:xfrm>
                <a:off x="384" y="2496"/>
                <a:ext cx="576" cy="384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vi-VN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6" name="Text Box 14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19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altLang="en-US" b="1">
                    <a:solidFill>
                      <a:srgbClr val="990033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14344" name="Text Box 15"/>
            <p:cNvSpPr txBox="1">
              <a:spLocks noChangeArrowheads="1"/>
            </p:cNvSpPr>
            <p:nvPr/>
          </p:nvSpPr>
          <p:spPr bwMode="auto">
            <a:xfrm>
              <a:off x="768" y="1632"/>
              <a:ext cx="4800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Viết các số 537; 162; 830; 241; 519; 425 :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AutoNum type="alphaLcParenR"/>
              </a:pPr>
              <a:r>
                <a:rPr lang="en-US" altLang="en-US" sz="2400" b="1">
                  <a:latin typeface="Times New Roman" panose="02020603050405020304" pitchFamily="18" charset="0"/>
                </a:rPr>
                <a:t>Theo thứ tự từ bé đến lớn :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AutoNum type="alphaLcParenR"/>
              </a:pPr>
              <a:endParaRPr lang="en-US" altLang="en-US" sz="2400" b="1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  <a:buClrTx/>
                <a:buFontTx/>
                <a:buAutoNum type="alphaLcParenR"/>
              </a:pPr>
              <a:r>
                <a:rPr lang="en-US" altLang="en-US" sz="2400" b="1">
                  <a:latin typeface="Times New Roman" panose="02020603050405020304" pitchFamily="18" charset="0"/>
                </a:rPr>
                <a:t>Theo thứ tự từ lớn đến bé :</a:t>
              </a:r>
            </a:p>
            <a:p>
              <a:pPr lvl="1" eaLnBrk="1" hangingPunct="1">
                <a:spcBef>
                  <a:spcPct val="50000"/>
                </a:spcBef>
                <a:buClrTx/>
                <a:buFontTx/>
                <a:buAutoNum type="alphaLcParenR"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3002149" y="2739113"/>
            <a:ext cx="37338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162; 241; 425; 519; 537;830</a:t>
            </a: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3002149" y="3888466"/>
            <a:ext cx="37338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830; 537; 519; 425; 241;162</a:t>
            </a:r>
          </a:p>
        </p:txBody>
      </p:sp>
      <p:sp>
        <p:nvSpPr>
          <p:cNvPr id="14342" name="Text Box 32"/>
          <p:cNvSpPr txBox="1">
            <a:spLocks noChangeArrowheads="1"/>
          </p:cNvSpPr>
          <p:nvPr/>
        </p:nvSpPr>
        <p:spPr bwMode="auto">
          <a:xfrm>
            <a:off x="1575522" y="265906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Tiết 1: Đọc, viết, so sánh các 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24491992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 animBg="1"/>
      <p:bldP spid="573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30260" y="1083481"/>
            <a:ext cx="4431437" cy="160716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05544004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ơi giữ chỗ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30259" y="486581"/>
            <a:ext cx="4431437" cy="160716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787400" y="2724943"/>
            <a:ext cx="1010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  <a:sym typeface="Wingdings"/>
              </a:rPr>
              <a:t>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Vở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3)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chụp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link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Azota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sz="3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!</a:t>
            </a:r>
            <a:endParaRPr lang="en-US" altLang="en-US" sz="36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787400" y="4223543"/>
            <a:ext cx="1010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sym typeface="Wingdings"/>
              </a:rPr>
              <a:t>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! (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4 + 5)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531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986006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CÁC</a:t>
            </a:r>
            <a:r>
              <a:rPr kumimoji="0" lang="en-US" sz="6000" b="1" i="0" u="none" strike="noStrike" kern="1200" cap="none" spc="0" normalizeH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CON!</a:t>
            </a:r>
            <a:endParaRPr kumimoji="0" lang="en-US" sz="6000" b="1" i="0" u="none" strike="noStrike" kern="1200" cap="none" spc="0" normalizeH="0" baseline="0" noProof="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0" y="1529783"/>
            <a:ext cx="12090400" cy="2339098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913130" eaLnBrk="1" hangingPunct="1">
              <a:buNone/>
            </a:pP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Chào mừng </a:t>
            </a:r>
            <a:r>
              <a:rPr sz="7200" b="1" dirty="0" err="1">
                <a:solidFill>
                  <a:srgbClr val="FF0000"/>
                </a:solidFill>
                <a:latin typeface="UTM Avo" panose="02040603050506020204"/>
              </a:rPr>
              <a:t>các</a:t>
            </a:r>
            <a:r>
              <a:rPr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sinh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lớp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UTM Avo" panose="02040603050506020204"/>
              </a:rPr>
              <a:t>3A8</a:t>
            </a:r>
            <a:endParaRPr lang="en-US" sz="72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384768" y="615383"/>
            <a:ext cx="729374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THỤY</a:t>
            </a:r>
            <a:endParaRPr lang="en-US" altLang="en-US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12293" y="3028950"/>
            <a:ext cx="112950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Font typeface="Arial" panose="020B0604020202020204" pitchFamily="34" charset="0"/>
              <a:buNone/>
            </a:pPr>
            <a:endParaRPr lang="en-US" altLang="en-US" b="1" i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403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0325518-2F7D-4F2F-A352-96271AFDA392}"/>
              </a:ext>
            </a:extLst>
          </p:cNvPr>
          <p:cNvSpPr/>
          <p:nvPr/>
        </p:nvSpPr>
        <p:spPr>
          <a:xfrm>
            <a:off x="1704529" y="1879215"/>
            <a:ext cx="1547703" cy="1547703"/>
          </a:xfrm>
          <a:prstGeom prst="ellipse">
            <a:avLst/>
          </a:prstGeom>
          <a:solidFill>
            <a:srgbClr val="EBA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18DF5D8-F399-410C-8784-70115665CF19}"/>
              </a:ext>
            </a:extLst>
          </p:cNvPr>
          <p:cNvSpPr/>
          <p:nvPr/>
        </p:nvSpPr>
        <p:spPr>
          <a:xfrm>
            <a:off x="4118771" y="1893015"/>
            <a:ext cx="1547703" cy="1547703"/>
          </a:xfrm>
          <a:prstGeom prst="ellipse">
            <a:avLst/>
          </a:prstGeom>
          <a:solidFill>
            <a:srgbClr val="965D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28501CB9-3D48-4B08-A5AD-77E87F6419EE}"/>
              </a:ext>
            </a:extLst>
          </p:cNvPr>
          <p:cNvSpPr/>
          <p:nvPr/>
        </p:nvSpPr>
        <p:spPr>
          <a:xfrm>
            <a:off x="6533014" y="1879215"/>
            <a:ext cx="1547703" cy="1547703"/>
          </a:xfrm>
          <a:prstGeom prst="ellipse">
            <a:avLst/>
          </a:prstGeom>
          <a:solidFill>
            <a:srgbClr val="06A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49C8A21-D062-4203-943D-349B818F5A7E}"/>
              </a:ext>
            </a:extLst>
          </p:cNvPr>
          <p:cNvSpPr/>
          <p:nvPr/>
        </p:nvSpPr>
        <p:spPr>
          <a:xfrm>
            <a:off x="8947258" y="1879215"/>
            <a:ext cx="1547703" cy="1547703"/>
          </a:xfrm>
          <a:prstGeom prst="ellipse">
            <a:avLst/>
          </a:prstGeom>
          <a:solidFill>
            <a:srgbClr val="F4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A21620-A305-459F-8256-5374735708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005" y="2031221"/>
            <a:ext cx="1085985" cy="10859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B10A486-1450-4A86-8C16-B1FB52E25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01" y="2090833"/>
            <a:ext cx="1085985" cy="10859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AD55C5B-EB12-40D3-B610-D569C5F8A5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90" y="2110073"/>
            <a:ext cx="1085985" cy="1085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52C6A0B-784A-47B3-9F15-83C07BBD0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72" y="2148452"/>
            <a:ext cx="1085985" cy="108598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79117E4-BCE1-42B7-A294-924239BD1D9F}"/>
              </a:ext>
            </a:extLst>
          </p:cNvPr>
          <p:cNvSpPr/>
          <p:nvPr/>
        </p:nvSpPr>
        <p:spPr>
          <a:xfrm>
            <a:off x="1412288" y="3428999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Chuẩn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bị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sách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vở,đồ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dùng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thiết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bị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học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4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tập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DC25985F-D861-459C-83A9-75A72234D9CA}"/>
              </a:ext>
            </a:extLst>
          </p:cNvPr>
          <p:cNvSpPr/>
          <p:nvPr/>
        </p:nvSpPr>
        <p:spPr>
          <a:xfrm>
            <a:off x="3826532" y="3428999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Tập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trung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lắng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nghe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DEA24189-10E9-4B13-9AF2-338752983AA8}"/>
              </a:ext>
            </a:extLst>
          </p:cNvPr>
          <p:cNvSpPr/>
          <p:nvPr/>
        </p:nvSpPr>
        <p:spPr>
          <a:xfrm>
            <a:off x="6240775" y="3428999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Chủ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động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ghi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chép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04FF7AF-1AE5-4376-8819-AD2C5395A1F5}"/>
              </a:ext>
            </a:extLst>
          </p:cNvPr>
          <p:cNvSpPr/>
          <p:nvPr/>
        </p:nvSpPr>
        <p:spPr>
          <a:xfrm>
            <a:off x="8655018" y="3429002"/>
            <a:ext cx="2132181" cy="2309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Thực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hành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yêu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cầu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của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giáo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VL Fourth Medium" panose="00000600000000000000" pitchFamily="50" charset="0"/>
                <a:sym typeface="+mn-ea"/>
              </a:rPr>
              <a:t>viên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VL Fourth Medium" panose="00000600000000000000" pitchFamily="50" charset="0"/>
              <a:sym typeface="+mn-e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623527"/>
            <a:ext cx="12192000" cy="0"/>
          </a:xfrm>
          <a:prstGeom prst="line">
            <a:avLst/>
          </a:prstGeom>
          <a:ln w="76200">
            <a:solidFill>
              <a:srgbClr val="257A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"/>
          <p:cNvSpPr txBox="1"/>
          <p:nvPr/>
        </p:nvSpPr>
        <p:spPr>
          <a:xfrm>
            <a:off x="1833870" y="286413"/>
            <a:ext cx="8524263" cy="646986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pc="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3200" b="1" spc="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98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59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ĐỌC, VIẾT, SO SÁNH</a:t>
            </a:r>
          </a:p>
          <a:p>
            <a:pPr algn="ctr"/>
            <a:r>
              <a:rPr lang="en-US" sz="4800" b="1" kern="1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CÁC SỐ CÓ BA CHỮ SỐ</a:t>
            </a:r>
          </a:p>
        </p:txBody>
      </p:sp>
    </p:spTree>
    <p:extLst>
      <p:ext uri="{BB962C8B-B14F-4D97-AF65-F5344CB8AC3E}">
        <p14:creationId xmlns:p14="http://schemas.microsoft.com/office/powerpoint/2010/main" val="215403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4" y="106019"/>
            <a:ext cx="4431437" cy="160716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MỤC TIÊU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48" y="-147276"/>
            <a:ext cx="1559979" cy="17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76248" y="2753475"/>
            <a:ext cx="85554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8297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4114800" y="1292225"/>
            <a:ext cx="3886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Số có ba chữ số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13250" y="2217739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8000" b="1"/>
              <a:t>365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875089" y="3346450"/>
            <a:ext cx="1195387" cy="769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83238" y="3346450"/>
            <a:ext cx="0" cy="7699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40463" y="3265489"/>
            <a:ext cx="895350" cy="8334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601913" y="4116388"/>
            <a:ext cx="2017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Hàng trăm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4573588" y="4156076"/>
            <a:ext cx="201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</a:rPr>
              <a:t>Hàng chục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502400" y="4116388"/>
            <a:ext cx="201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Hàng đơn vị</a:t>
            </a:r>
          </a:p>
        </p:txBody>
      </p:sp>
      <p:pic>
        <p:nvPicPr>
          <p:cNvPr id="13" name="图片 39940" descr="1-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20" y="4578350"/>
            <a:ext cx="4771602" cy="27813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6085" descr="1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-31115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33797" descr="1-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1" y="4098926"/>
            <a:ext cx="3005137" cy="2736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388386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6"/>
          <p:cNvSpPr>
            <a:spLocks noChangeArrowheads="1"/>
          </p:cNvSpPr>
          <p:nvPr/>
        </p:nvSpPr>
        <p:spPr bwMode="auto">
          <a:xfrm>
            <a:off x="2276475" y="1143000"/>
            <a:ext cx="6877050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7"/>
          <p:cNvSpPr txBox="1">
            <a:spLocks noChangeArrowheads="1"/>
          </p:cNvSpPr>
          <p:nvPr/>
        </p:nvSpPr>
        <p:spPr bwMode="auto">
          <a:xfrm>
            <a:off x="2513014" y="1296988"/>
            <a:ext cx="640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theo thứ tự các hàng từ trái sang phải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2895600" y="152400"/>
            <a:ext cx="6553200" cy="7699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>
                <a:solidFill>
                  <a:srgbClr val="003300"/>
                </a:solidFill>
                <a:latin typeface="Times New Roman" panose="02020603050405020304" pitchFamily="18" charset="0"/>
              </a:rPr>
              <a:t>Cách đọc số có ba chữ số</a:t>
            </a:r>
          </a:p>
        </p:txBody>
      </p:sp>
      <p:sp>
        <p:nvSpPr>
          <p:cNvPr id="7" name="AutoShape 66"/>
          <p:cNvSpPr>
            <a:spLocks noChangeArrowheads="1"/>
          </p:cNvSpPr>
          <p:nvPr/>
        </p:nvSpPr>
        <p:spPr bwMode="auto">
          <a:xfrm>
            <a:off x="2276475" y="2062164"/>
            <a:ext cx="6877050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2393951" y="2200276"/>
            <a:ext cx="6640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trăm : Đọc tên chữ số cùng với chữ 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ở đằng sau </a:t>
            </a:r>
            <a:endParaRPr lang="vi-VN" alt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6"/>
          <p:cNvSpPr>
            <a:spLocks noChangeArrowheads="1"/>
          </p:cNvSpPr>
          <p:nvPr/>
        </p:nvSpPr>
        <p:spPr bwMode="auto">
          <a:xfrm>
            <a:off x="2276475" y="2981325"/>
            <a:ext cx="6877050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7"/>
          <p:cNvSpPr txBox="1">
            <a:spLocks noChangeArrowheads="1"/>
          </p:cNvSpPr>
          <p:nvPr/>
        </p:nvSpPr>
        <p:spPr bwMode="auto">
          <a:xfrm>
            <a:off x="2393951" y="3119438"/>
            <a:ext cx="6640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chục :</a:t>
            </a:r>
            <a:endParaRPr lang="vi-VN" alt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>
            <a:off x="2278064" y="3846514"/>
            <a:ext cx="7475537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07"/>
          <p:cNvSpPr txBox="1">
            <a:spLocks noChangeArrowheads="1"/>
          </p:cNvSpPr>
          <p:nvPr/>
        </p:nvSpPr>
        <p:spPr bwMode="auto">
          <a:xfrm>
            <a:off x="2344738" y="3992563"/>
            <a:ext cx="377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Chữ số 0 : Ta đọc là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 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7"/>
          <p:cNvSpPr txBox="1">
            <a:spLocks noChangeArrowheads="1"/>
          </p:cNvSpPr>
          <p:nvPr/>
        </p:nvSpPr>
        <p:spPr bwMode="auto">
          <a:xfrm>
            <a:off x="6391275" y="4010026"/>
            <a:ext cx="309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302: Ba trăm </a:t>
            </a:r>
            <a:r>
              <a:rPr lang="en-US" alt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66"/>
          <p:cNvSpPr>
            <a:spLocks noChangeArrowheads="1"/>
          </p:cNvSpPr>
          <p:nvPr/>
        </p:nvSpPr>
        <p:spPr bwMode="auto">
          <a:xfrm>
            <a:off x="2278064" y="4735514"/>
            <a:ext cx="7475537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7"/>
          <p:cNvSpPr txBox="1">
            <a:spLocks noChangeArrowheads="1"/>
          </p:cNvSpPr>
          <p:nvPr/>
        </p:nvSpPr>
        <p:spPr bwMode="auto">
          <a:xfrm>
            <a:off x="2209800" y="4883151"/>
            <a:ext cx="377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+ Chữ số 1 : Ta đọc là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7"/>
          <p:cNvSpPr txBox="1">
            <a:spLocks noChangeArrowheads="1"/>
          </p:cNvSpPr>
          <p:nvPr/>
        </p:nvSpPr>
        <p:spPr bwMode="auto">
          <a:xfrm>
            <a:off x="6318250" y="4884738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813: Tám trăm </a:t>
            </a:r>
            <a:r>
              <a:rPr lang="en-US" altLang="vi-VN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endParaRPr lang="vi-VN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66"/>
          <p:cNvSpPr>
            <a:spLocks noChangeArrowheads="1"/>
          </p:cNvSpPr>
          <p:nvPr/>
        </p:nvSpPr>
        <p:spPr bwMode="auto">
          <a:xfrm>
            <a:off x="2278064" y="5621339"/>
            <a:ext cx="7475537" cy="7635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07"/>
          <p:cNvSpPr txBox="1">
            <a:spLocks noChangeArrowheads="1"/>
          </p:cNvSpPr>
          <p:nvPr/>
        </p:nvSpPr>
        <p:spPr bwMode="auto">
          <a:xfrm>
            <a:off x="2276475" y="5824538"/>
            <a:ext cx="4286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+ Chữ số khác : Ta đọc là 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vi-VN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7"/>
          <p:cNvSpPr txBox="1">
            <a:spLocks noChangeArrowheads="1"/>
          </p:cNvSpPr>
          <p:nvPr/>
        </p:nvSpPr>
        <p:spPr bwMode="auto">
          <a:xfrm>
            <a:off x="6270625" y="5803900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256: Hai trăm năm </a:t>
            </a:r>
            <a:r>
              <a:rPr lang="en-US" altLang="vi-VN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sáu</a:t>
            </a:r>
            <a:endParaRPr lang="vi-VN" altLang="vi-VN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797" y="-576403"/>
            <a:ext cx="3687147" cy="32774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00069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AutoShape 66"/>
          <p:cNvSpPr>
            <a:spLocks noChangeArrowheads="1"/>
          </p:cNvSpPr>
          <p:nvPr/>
        </p:nvSpPr>
        <p:spPr bwMode="auto">
          <a:xfrm>
            <a:off x="2214563" y="39379"/>
            <a:ext cx="6877050" cy="7635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7"/>
          <p:cNvSpPr txBox="1">
            <a:spLocks noChangeArrowheads="1"/>
          </p:cNvSpPr>
          <p:nvPr/>
        </p:nvSpPr>
        <p:spPr bwMode="auto">
          <a:xfrm>
            <a:off x="2332038" y="180976"/>
            <a:ext cx="6640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74913" y="963614"/>
          <a:ext cx="6629400" cy="25479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55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3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931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Hàng</a:t>
                      </a:r>
                      <a:r>
                        <a:rPr kumimoji="0" lang="en-US" altLang="vi-VN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vi-VN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chục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Hàng đơn vị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332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3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9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124201" y="2050257"/>
            <a:ext cx="1554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(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 Box 63"/>
          <p:cNvSpPr txBox="1">
            <a:spLocks noChangeArrowheads="1"/>
          </p:cNvSpPr>
          <p:nvPr/>
        </p:nvSpPr>
        <p:spPr bwMode="auto">
          <a:xfrm>
            <a:off x="5378450" y="199072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2915047" y="2487535"/>
            <a:ext cx="1972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1( mười)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6589713" y="205105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Bốn</a:t>
            </a:r>
          </a:p>
        </p:txBody>
      </p:sp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2898377" y="2994492"/>
            <a:ext cx="2093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1</a:t>
            </a: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>
            <a:off x="7802563" y="205105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Năm</a:t>
            </a:r>
          </a:p>
        </p:txBody>
      </p:sp>
      <p:sp>
        <p:nvSpPr>
          <p:cNvPr id="13" name="Text Box 63"/>
          <p:cNvSpPr txBox="1">
            <a:spLocks noChangeArrowheads="1"/>
          </p:cNvSpPr>
          <p:nvPr/>
        </p:nvSpPr>
        <p:spPr bwMode="auto">
          <a:xfrm>
            <a:off x="5378450" y="24384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6589713" y="2511426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Bốn</a:t>
            </a: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7802563" y="24384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Lăm</a:t>
            </a: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5378450" y="29845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Mốt</a:t>
            </a:r>
          </a:p>
        </p:txBody>
      </p:sp>
      <p:sp>
        <p:nvSpPr>
          <p:cNvPr id="17" name="Text Box 63"/>
          <p:cNvSpPr txBox="1">
            <a:spLocks noChangeArrowheads="1"/>
          </p:cNvSpPr>
          <p:nvPr/>
        </p:nvSpPr>
        <p:spPr bwMode="auto">
          <a:xfrm>
            <a:off x="6589713" y="2971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Tư</a:t>
            </a: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7802563" y="2971801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Lăm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752600" y="3773488"/>
          <a:ext cx="3657600" cy="2681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7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03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1828800" y="41910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2819400" y="419100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Hai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một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1828800" y="4559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2819400" y="455930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Bảy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bốn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1828800" y="4940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2819400" y="494030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Bốn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năm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1828800" y="5257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2819400" y="5327650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Bảy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mười 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1828800" y="5638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9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8" name="Text Box 63"/>
          <p:cNvSpPr txBox="1">
            <a:spLocks noChangeArrowheads="1"/>
          </p:cNvSpPr>
          <p:nvPr/>
        </p:nvSpPr>
        <p:spPr bwMode="auto">
          <a:xfrm>
            <a:off x="2819400" y="5737225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Chín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bốn</a:t>
            </a:r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1828800" y="6019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0" name="Text Box 63"/>
          <p:cNvSpPr txBox="1">
            <a:spLocks noChangeArrowheads="1"/>
          </p:cNvSpPr>
          <p:nvPr/>
        </p:nvSpPr>
        <p:spPr bwMode="auto">
          <a:xfrm>
            <a:off x="2819400" y="6081713"/>
            <a:ext cx="2679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Tám trăm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lăm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6096000" y="3773488"/>
          <a:ext cx="3657600" cy="26814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87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0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038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08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6172200" y="41910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42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6858000" y="41910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Bốn trăm hai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mốt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6172200" y="4559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59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6858000" y="45593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Năm trăm chín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6172200" y="49403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63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6858000" y="494030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Sáu trăm ba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lăm</a:t>
            </a: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6094413" y="524668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 24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858000" y="5327650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Hai trăm bốn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mốt</a:t>
            </a:r>
          </a:p>
        </p:txBody>
      </p:sp>
      <p:sp>
        <p:nvSpPr>
          <p:cNvPr id="60" name="Text Box 63"/>
          <p:cNvSpPr txBox="1">
            <a:spLocks noChangeArrowheads="1"/>
          </p:cNvSpPr>
          <p:nvPr/>
        </p:nvSpPr>
        <p:spPr bwMode="auto">
          <a:xfrm>
            <a:off x="6172200" y="5638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35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6858000" y="5737225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Ba trăm năm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6172200" y="601980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76</a:t>
            </a: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6858000" y="6081713"/>
            <a:ext cx="298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Bảy trăm sáu </a:t>
            </a:r>
            <a:r>
              <a:rPr lang="en-US" altLang="en-US" sz="2000" b="1">
                <a:solidFill>
                  <a:srgbClr val="FF00FF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000" b="1">
                <a:solidFill>
                  <a:srgbClr val="002060"/>
                </a:solidFill>
                <a:latin typeface="Times New Roman" panose="02020603050405020304" pitchFamily="18" charset="0"/>
              </a:rPr>
              <a:t> lăm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5591175" y="1552576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6786562" y="1552576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8067675" y="1552576"/>
            <a:ext cx="56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49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399" y="-177370"/>
            <a:ext cx="3096357" cy="22780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53473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752600" y="152400"/>
            <a:ext cx="8763000" cy="584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003300"/>
                </a:solidFill>
                <a:latin typeface="Times New Roman" panose="02020603050405020304" pitchFamily="18" charset="0"/>
              </a:rPr>
              <a:t>Viết theo thứ tự từ hàng trăm đến hàng đơn vị</a:t>
            </a:r>
          </a:p>
        </p:txBody>
      </p:sp>
      <p:sp>
        <p:nvSpPr>
          <p:cNvPr id="4" name="AutoShape 66"/>
          <p:cNvSpPr>
            <a:spLocks noChangeArrowheads="1"/>
          </p:cNvSpPr>
          <p:nvPr/>
        </p:nvSpPr>
        <p:spPr bwMode="auto">
          <a:xfrm>
            <a:off x="2276475" y="1143000"/>
            <a:ext cx="687705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7"/>
          <p:cNvSpPr txBox="1">
            <a:spLocks noChangeArrowheads="1"/>
          </p:cNvSpPr>
          <p:nvPr/>
        </p:nvSpPr>
        <p:spPr bwMode="auto">
          <a:xfrm>
            <a:off x="2513014" y="1296988"/>
            <a:ext cx="3506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: Chín trăm linh ba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7"/>
          <p:cNvSpPr txBox="1">
            <a:spLocks noChangeArrowheads="1"/>
          </p:cNvSpPr>
          <p:nvPr/>
        </p:nvSpPr>
        <p:spPr bwMode="auto">
          <a:xfrm>
            <a:off x="2513014" y="1758951"/>
            <a:ext cx="449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Gồm 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trăm, 0 chục, 3 đơn vị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6977063" y="12906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Viết 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903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6"/>
          <p:cNvSpPr>
            <a:spLocks noChangeArrowheads="1"/>
          </p:cNvSpPr>
          <p:nvPr/>
        </p:nvSpPr>
        <p:spPr bwMode="auto">
          <a:xfrm>
            <a:off x="2276475" y="2627313"/>
            <a:ext cx="687705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7"/>
          <p:cNvSpPr txBox="1">
            <a:spLocks noChangeArrowheads="1"/>
          </p:cNvSpPr>
          <p:nvPr/>
        </p:nvSpPr>
        <p:spPr bwMode="auto">
          <a:xfrm>
            <a:off x="2513014" y="2781301"/>
            <a:ext cx="388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: Hai trăm bảy mươi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7"/>
          <p:cNvSpPr txBox="1">
            <a:spLocks noChangeArrowheads="1"/>
          </p:cNvSpPr>
          <p:nvPr/>
        </p:nvSpPr>
        <p:spPr bwMode="auto">
          <a:xfrm>
            <a:off x="2513014" y="3243263"/>
            <a:ext cx="4497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Gồm 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trăm, 7 chục, 0 đơn vị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7"/>
          <p:cNvSpPr txBox="1">
            <a:spLocks noChangeArrowheads="1"/>
          </p:cNvSpPr>
          <p:nvPr/>
        </p:nvSpPr>
        <p:spPr bwMode="auto">
          <a:xfrm>
            <a:off x="6977063" y="2774951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Viết 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66"/>
          <p:cNvSpPr>
            <a:spLocks noChangeArrowheads="1"/>
          </p:cNvSpPr>
          <p:nvPr/>
        </p:nvSpPr>
        <p:spPr bwMode="auto">
          <a:xfrm>
            <a:off x="2276475" y="4165600"/>
            <a:ext cx="6877050" cy="1219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9F5D5"/>
              </a:gs>
              <a:gs pos="100000">
                <a:srgbClr val="F5EEB7"/>
              </a:gs>
            </a:gsLst>
            <a:lin ang="0" scaled="1"/>
          </a:gradFill>
          <a:ln w="38100">
            <a:solidFill>
              <a:srgbClr val="74A73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07"/>
          <p:cNvSpPr txBox="1">
            <a:spLocks noChangeArrowheads="1"/>
          </p:cNvSpPr>
          <p:nvPr/>
        </p:nvSpPr>
        <p:spPr bwMode="auto">
          <a:xfrm>
            <a:off x="2513014" y="4321176"/>
            <a:ext cx="3887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Đọc : Sáu trăm mười lăm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7"/>
          <p:cNvSpPr txBox="1">
            <a:spLocks noChangeArrowheads="1"/>
          </p:cNvSpPr>
          <p:nvPr/>
        </p:nvSpPr>
        <p:spPr bwMode="auto">
          <a:xfrm>
            <a:off x="2513014" y="4783138"/>
            <a:ext cx="4497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Gồm 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trăm, 1 chục, 5 đơn vị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7"/>
          <p:cNvSpPr txBox="1">
            <a:spLocks noChangeArrowheads="1"/>
          </p:cNvSpPr>
          <p:nvPr/>
        </p:nvSpPr>
        <p:spPr bwMode="auto">
          <a:xfrm>
            <a:off x="6977063" y="4314826"/>
            <a:ext cx="2819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Viết 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1269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543" y="4868864"/>
            <a:ext cx="4543457" cy="223072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472859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820</Words>
  <Application>Microsoft Office PowerPoint</Application>
  <PresentationFormat>Custom</PresentationFormat>
  <Paragraphs>205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1_Office Theme</vt:lpstr>
      <vt:lpstr>2_Office Theme</vt:lpstr>
      <vt:lpstr>3_Office Theme</vt:lpstr>
      <vt:lpstr>4_Office 主题</vt:lpstr>
      <vt:lpstr>2_默认设计模板</vt:lpstr>
      <vt:lpstr>Líp häc trùc tuyÕn 3A8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Administrator</cp:lastModifiedBy>
  <cp:revision>44</cp:revision>
  <dcterms:created xsi:type="dcterms:W3CDTF">2021-05-10T04:25:00Z</dcterms:created>
  <dcterms:modified xsi:type="dcterms:W3CDTF">2021-09-06T03:27:45Z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