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56" r:id="rId3"/>
    <p:sldId id="258" r:id="rId4"/>
    <p:sldId id="257" r:id="rId5"/>
    <p:sldId id="259" r:id="rId6"/>
    <p:sldId id="260" r:id="rId7"/>
    <p:sldId id="264" r:id="rId8"/>
    <p:sldId id="261" r:id="rId9"/>
    <p:sldId id="267" r:id="rId10"/>
    <p:sldId id="262" r:id="rId11"/>
    <p:sldId id="263" r:id="rId12"/>
    <p:sldId id="268" r:id="rId13"/>
    <p:sldId id="265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B716"/>
    <a:srgbClr val="FEB707"/>
    <a:srgbClr val="ED540E"/>
    <a:srgbClr val="FD7E7D"/>
    <a:srgbClr val="E3F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7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4374-0ABB-4D0B-9DAB-BD6A5D09A019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DF83-26CF-4AE7-9E02-055F614A5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36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4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11941A-246F-4AD6-952F-94331334B8B3}" type="slidenum">
              <a:rPr lang="en-US" altLang="zh-CN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493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639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2763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13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49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38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75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694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89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3569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65111"/>
      </p:ext>
    </p:extLst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13216"/>
      </p:ext>
    </p:extLst>
  </p:cSld>
  <p:clrMapOvr>
    <a:masterClrMapping/>
  </p:clrMapOvr>
  <p:transition spd="slow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8437"/>
      </p:ext>
    </p:extLst>
  </p:cSld>
  <p:clrMapOvr>
    <a:masterClrMapping/>
  </p:clrMapOvr>
  <p:transition spd="slow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35112"/>
      </p:ext>
    </p:extLst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447342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707129"/>
      </p:ext>
    </p:extLst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87324"/>
      </p:ext>
    </p:extLst>
  </p:cSld>
  <p:clrMapOvr>
    <a:masterClrMapping/>
  </p:clrMapOvr>
  <p:transition spd="slow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482770"/>
      </p:ext>
    </p:extLst>
  </p:cSld>
  <p:clrMapOvr>
    <a:masterClrMapping/>
  </p:clrMapOvr>
  <p:transition spd="slow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302377"/>
      </p:ext>
    </p:extLst>
  </p:cSld>
  <p:clrMapOvr>
    <a:masterClrMapping/>
  </p:clrMapOvr>
  <p:transition spd="slow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148240"/>
      </p:ext>
    </p:extLst>
  </p:cSld>
  <p:clrMapOvr>
    <a:masterClrMapping/>
  </p:clrMapOvr>
  <p:transition spd="slow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26736"/>
      </p:ext>
    </p:extLst>
  </p:cSld>
  <p:clrMapOvr>
    <a:masterClrMapping/>
  </p:clrMapOvr>
  <p:transition spd="slow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7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7.wdp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microsoft.com/office/2007/relationships/hdphoto" Target="../media/hdphoto8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075" descr="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7" y="812800"/>
            <a:ext cx="108839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3092" descr="PPT素材-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2574925"/>
            <a:ext cx="4650316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46400" y="76200"/>
            <a:ext cx="6705600" cy="533400"/>
          </a:xfrm>
          <a:solidFill>
            <a:srgbClr val="FEBAF9"/>
          </a:solidFill>
        </p:spPr>
        <p:txBody>
          <a:bodyPr/>
          <a:lstStyle/>
          <a:p>
            <a:pPr defTabSz="914458" eaLnBrk="1" hangingPunct="1">
              <a:defRPr/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Líp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häc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trùc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tuyÕn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 3A8 – TH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Gia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</a:rPr>
              <a:t>Thôy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.VnAristote" pitchFamily="34" charset="0"/>
            </a:endParaRPr>
          </a:p>
        </p:txBody>
      </p:sp>
      <p:sp>
        <p:nvSpPr>
          <p:cNvPr id="4101" name="Title 1"/>
          <p:cNvSpPr txBox="1">
            <a:spLocks/>
          </p:cNvSpPr>
          <p:nvPr/>
        </p:nvSpPr>
        <p:spPr bwMode="auto">
          <a:xfrm>
            <a:off x="2540000" y="1219200"/>
            <a:ext cx="7315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HP001 4 hàng" pitchFamily="34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sáu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itchFamily="34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10 </a:t>
            </a:r>
            <a:r>
              <a:rPr lang="en-US" sz="2400" b="1" dirty="0" err="1">
                <a:solidFill>
                  <a:srgbClr val="FF0000"/>
                </a:solidFill>
                <a:latin typeface="HP001 4 hàng" pitchFamily="34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9 </a:t>
            </a:r>
            <a:r>
              <a:rPr lang="en-US" sz="2400" b="1" dirty="0" err="1">
                <a:solidFill>
                  <a:srgbClr val="FF0000"/>
                </a:solidFill>
                <a:latin typeface="HP001 4 hàng" pitchFamily="34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2021</a:t>
            </a:r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Toán</a:t>
            </a:r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tập</a:t>
            </a:r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4438650"/>
            <a:ext cx="7213600" cy="2114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40000"/>
              </a:lnSpc>
              <a:defRPr/>
            </a:pP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>
              <a:lnSpc>
                <a:spcPct val="140000"/>
              </a:lnSpc>
              <a:defRPr/>
            </a:pP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2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2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8" descr="D:\Private\Luu O E\A6 - MẪU BÌA - HIỆU ỨNG PPT\ĐỒ VẬT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32" y="92564"/>
            <a:ext cx="113665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2540000" y="3486150"/>
            <a:ext cx="4673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33CC"/>
                </a:solidFill>
                <a:latin typeface=".VnTifani Heavy" pitchFamily="34" charset="0"/>
              </a:rPr>
              <a:t>(</a:t>
            </a:r>
            <a:r>
              <a:rPr lang="en-US" sz="2000" dirty="0" err="1">
                <a:solidFill>
                  <a:srgbClr val="0033CC"/>
                </a:solidFill>
                <a:latin typeface=".VnTifani Heavy" pitchFamily="34" charset="0"/>
              </a:rPr>
              <a:t>Më</a:t>
            </a:r>
            <a:r>
              <a:rPr lang="en-US" sz="2000" dirty="0">
                <a:solidFill>
                  <a:srgbClr val="0033CC"/>
                </a:solidFill>
                <a:latin typeface=".VnTifani Heavy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.VnTifani Heavy" pitchFamily="34" charset="0"/>
              </a:rPr>
              <a:t>SGK </a:t>
            </a:r>
            <a:r>
              <a:rPr lang="en-US" sz="2000" dirty="0" err="1" smtClean="0">
                <a:solidFill>
                  <a:srgbClr val="0033CC"/>
                </a:solidFill>
                <a:latin typeface=".VnTifani Heavy" pitchFamily="34" charset="0"/>
              </a:rPr>
              <a:t>To¸n</a:t>
            </a:r>
            <a:r>
              <a:rPr lang="en-US" sz="2000" dirty="0" smtClean="0">
                <a:solidFill>
                  <a:srgbClr val="0033CC"/>
                </a:solidFill>
                <a:latin typeface=".VnTifani Heavy" pitchFamily="34" charset="0"/>
              </a:rPr>
              <a:t> </a:t>
            </a:r>
            <a:r>
              <a:rPr lang="en-US" sz="2000" dirty="0">
                <a:solidFill>
                  <a:srgbClr val="0033CC"/>
                </a:solidFill>
                <a:latin typeface=".VnTifani Heavy" pitchFamily="34" charset="0"/>
              </a:rPr>
              <a:t>- </a:t>
            </a:r>
            <a:r>
              <a:rPr lang="en-US" sz="2000" dirty="0" err="1">
                <a:solidFill>
                  <a:srgbClr val="0033CC"/>
                </a:solidFill>
                <a:latin typeface=".VnTifani Heavy" pitchFamily="34" charset="0"/>
              </a:rPr>
              <a:t>Trang</a:t>
            </a:r>
            <a:r>
              <a:rPr lang="en-US" sz="2000" dirty="0">
                <a:solidFill>
                  <a:srgbClr val="0033CC"/>
                </a:solidFill>
                <a:latin typeface=".VnTifani Heavy" pitchFamily="34" charset="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latin typeface=".VnTifani Heavy" pitchFamily="34" charset="0"/>
              </a:rPr>
              <a:t>6)</a:t>
            </a:r>
            <a:endParaRPr lang="en-US" sz="2000" dirty="0">
              <a:solidFill>
                <a:srgbClr val="0033CC"/>
              </a:solidFill>
              <a:latin typeface=".VnTifani Heav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72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364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1255099" y="164750"/>
            <a:ext cx="5967154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4: TÍNH NHẨM</a:t>
            </a:r>
            <a:r>
              <a:rPr lang="en-US" altLang="zh-CN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(</a:t>
            </a:r>
            <a:r>
              <a:rPr lang="en-US" altLang="zh-CN" dirty="0" err="1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zh-CN" altLang="en-US" dirty="0">
              <a:solidFill>
                <a:srgbClr val="ED540E"/>
              </a:solidFill>
              <a:latin typeface="Cambria" panose="02040503050406030204" pitchFamily="18" charset="0"/>
              <a:ea typeface="造字工房童心（非商用）常规体" pitchFamily="2" charset="-122"/>
            </a:endParaRPr>
          </a:p>
        </p:txBody>
      </p:sp>
      <p:pic>
        <p:nvPicPr>
          <p:cNvPr id="12" name="PA_图片 4">
            <a:extLst>
              <a:ext uri="{FF2B5EF4-FFF2-40B4-BE49-F238E27FC236}">
                <a16:creationId xmlns="" xmlns:a16="http://schemas.microsoft.com/office/drawing/2014/main" id="{40A16334-253D-4026-86B8-67BE6998D6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815"/>
            <a:ext cx="4062483" cy="4294369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="" xmlns:a16="http://schemas.microsoft.com/office/drawing/2014/main" id="{B275709A-3A10-463A-914F-CDBE6642FA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20" y="1281815"/>
            <a:ext cx="4062484" cy="4294369"/>
          </a:xfrm>
          <a:prstGeom prst="rect">
            <a:avLst/>
          </a:prstGeom>
        </p:spPr>
      </p:pic>
      <p:pic>
        <p:nvPicPr>
          <p:cNvPr id="14" name="PA_图片 4">
            <a:extLst>
              <a:ext uri="{FF2B5EF4-FFF2-40B4-BE49-F238E27FC236}">
                <a16:creationId xmlns="" xmlns:a16="http://schemas.microsoft.com/office/drawing/2014/main" id="{B14CBC15-2EBB-4F81-B26C-2C3001960C4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28" y="1281815"/>
            <a:ext cx="4449172" cy="4294369"/>
          </a:xfrm>
          <a:prstGeom prst="rect">
            <a:avLst/>
          </a:prstGeom>
        </p:spPr>
      </p:pic>
      <p:sp>
        <p:nvSpPr>
          <p:cNvPr id="15" name="Text Box 15">
            <a:extLst>
              <a:ext uri="{FF2B5EF4-FFF2-40B4-BE49-F238E27FC236}">
                <a16:creationId xmlns="" xmlns:a16="http://schemas.microsoft.com/office/drawing/2014/main" id="{3AFAA6BB-9E0E-4FC7-A6A9-DA67ADAE5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187" y="2361004"/>
            <a:ext cx="282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</a:rPr>
              <a:t>310</a:t>
            </a:r>
            <a:r>
              <a:rPr lang="en-US" altLang="en-US" dirty="0">
                <a:latin typeface="Times New Roman" panose="02020603050405020304" pitchFamily="18" charset="0"/>
              </a:rPr>
              <a:t> +  40  =</a:t>
            </a:r>
          </a:p>
        </p:txBody>
      </p:sp>
      <p:grpSp>
        <p:nvGrpSpPr>
          <p:cNvPr id="16" name="Group 11">
            <a:extLst>
              <a:ext uri="{FF2B5EF4-FFF2-40B4-BE49-F238E27FC236}">
                <a16:creationId xmlns="" xmlns:a16="http://schemas.microsoft.com/office/drawing/2014/main" id="{5298FB1D-60E6-4123-83DC-26C726162929}"/>
              </a:ext>
            </a:extLst>
          </p:cNvPr>
          <p:cNvGrpSpPr>
            <a:grpSpLocks/>
          </p:cNvGrpSpPr>
          <p:nvPr/>
        </p:nvGrpSpPr>
        <p:grpSpPr bwMode="auto">
          <a:xfrm>
            <a:off x="415587" y="3078554"/>
            <a:ext cx="3025775" cy="646112"/>
            <a:chOff x="308" y="2617"/>
            <a:chExt cx="1906" cy="407"/>
          </a:xfrm>
        </p:grpSpPr>
        <p:sp>
          <p:nvSpPr>
            <p:cNvPr id="17" name="Text Box 20">
              <a:extLst>
                <a:ext uri="{FF2B5EF4-FFF2-40B4-BE49-F238E27FC236}">
                  <a16:creationId xmlns="" xmlns:a16="http://schemas.microsoft.com/office/drawing/2014/main" id="{9881CD95-FED6-4970-ACC7-354DC69FB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" y="2617"/>
              <a:ext cx="19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150     250  =</a:t>
              </a:r>
            </a:p>
          </p:txBody>
        </p:sp>
        <p:sp>
          <p:nvSpPr>
            <p:cNvPr id="18" name="Text Box 21">
              <a:extLst>
                <a:ext uri="{FF2B5EF4-FFF2-40B4-BE49-F238E27FC236}">
                  <a16:creationId xmlns="" xmlns:a16="http://schemas.microsoft.com/office/drawing/2014/main" id="{8E0ADD7F-85A5-4AAD-A405-8EC17AFE0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2640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+</a:t>
              </a:r>
              <a:r>
                <a:rPr lang="en-US" altLang="en-US">
                  <a:solidFill>
                    <a:srgbClr val="000000"/>
                  </a:solidFill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 sz="2800">
                  <a:latin typeface="VNtimes New Roman"/>
                  <a:sym typeface="Symbol" panose="05050102010706020507" pitchFamily="18" charset="2"/>
                </a:rPr>
                <a:t>  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="" xmlns:a16="http://schemas.microsoft.com/office/drawing/2014/main" id="{17C360DA-A82D-4323-89CB-4EE68A5956A5}"/>
              </a:ext>
            </a:extLst>
          </p:cNvPr>
          <p:cNvGrpSpPr>
            <a:grpSpLocks/>
          </p:cNvGrpSpPr>
          <p:nvPr/>
        </p:nvGrpSpPr>
        <p:grpSpPr bwMode="auto">
          <a:xfrm>
            <a:off x="406062" y="3731016"/>
            <a:ext cx="2384425" cy="609600"/>
            <a:chOff x="336" y="2640"/>
            <a:chExt cx="1296" cy="384"/>
          </a:xfrm>
        </p:grpSpPr>
        <p:sp>
          <p:nvSpPr>
            <p:cNvPr id="20" name="Text Box 23">
              <a:extLst>
                <a:ext uri="{FF2B5EF4-FFF2-40B4-BE49-F238E27FC236}">
                  <a16:creationId xmlns="" xmlns:a16="http://schemas.microsoft.com/office/drawing/2014/main" id="{7243419A-F044-423E-9131-28191229E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653"/>
              <a:ext cx="12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450     150  =</a:t>
              </a:r>
            </a:p>
          </p:txBody>
        </p:sp>
        <p:sp>
          <p:nvSpPr>
            <p:cNvPr id="21" name="Text Box 24">
              <a:extLst>
                <a:ext uri="{FF2B5EF4-FFF2-40B4-BE49-F238E27FC236}">
                  <a16:creationId xmlns="" xmlns:a16="http://schemas.microsoft.com/office/drawing/2014/main" id="{61FBCFD5-5C85-4BE4-8DA7-95654D839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2640"/>
              <a:ext cx="22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-</a:t>
              </a:r>
              <a:r>
                <a:rPr lang="en-US" altLang="en-US">
                  <a:solidFill>
                    <a:srgbClr val="000000"/>
                  </a:solidFill>
                  <a:latin typeface="VNtimes New Roman"/>
                  <a:sym typeface="Symbol" panose="05050102010706020507" pitchFamily="18" charset="2"/>
                </a:rPr>
                <a:t>   </a:t>
              </a: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 sz="2800">
                  <a:latin typeface="VNtimes New Roman"/>
                  <a:sym typeface="Symbol" panose="05050102010706020507" pitchFamily="18" charset="2"/>
                </a:rPr>
                <a:t>  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22" name="Text Box 34">
            <a:extLst>
              <a:ext uri="{FF2B5EF4-FFF2-40B4-BE49-F238E27FC236}">
                <a16:creationId xmlns="" xmlns:a16="http://schemas.microsoft.com/office/drawing/2014/main" id="{AA741C06-AC5E-4175-8868-9E54F56CC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650" y="2391166"/>
            <a:ext cx="873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990000"/>
                </a:solidFill>
                <a:latin typeface="Times New Roman" panose="02020603050405020304" pitchFamily="18" charset="0"/>
              </a:rPr>
              <a:t>350</a:t>
            </a:r>
          </a:p>
        </p:txBody>
      </p:sp>
      <p:sp>
        <p:nvSpPr>
          <p:cNvPr id="23" name="Text Box 35">
            <a:extLst>
              <a:ext uri="{FF2B5EF4-FFF2-40B4-BE49-F238E27FC236}">
                <a16:creationId xmlns="" xmlns:a16="http://schemas.microsoft.com/office/drawing/2014/main" id="{6151E6C4-8EF7-4970-8C6F-452E5FFC6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3175" y="3057916"/>
            <a:ext cx="873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400</a:t>
            </a:r>
          </a:p>
        </p:txBody>
      </p:sp>
      <p:sp>
        <p:nvSpPr>
          <p:cNvPr id="24" name="Text Box 36">
            <a:extLst>
              <a:ext uri="{FF2B5EF4-FFF2-40B4-BE49-F238E27FC236}">
                <a16:creationId xmlns="" xmlns:a16="http://schemas.microsoft.com/office/drawing/2014/main" id="{3F96C7BA-B15C-4304-8F73-CB451CF1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625" y="3751654"/>
            <a:ext cx="873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300</a:t>
            </a:r>
          </a:p>
        </p:txBody>
      </p:sp>
      <p:sp>
        <p:nvSpPr>
          <p:cNvPr id="25" name="Text Box 15">
            <a:extLst>
              <a:ext uri="{FF2B5EF4-FFF2-40B4-BE49-F238E27FC236}">
                <a16:creationId xmlns="" xmlns:a16="http://schemas.microsoft.com/office/drawing/2014/main" id="{CA6A2BA6-0901-4661-96E6-78AC0CA54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103" y="2422157"/>
            <a:ext cx="2820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40</a:t>
            </a:r>
            <a:r>
              <a:rPr lang="vi-VN" altLang="en-US" dirty="0" smtClean="0">
                <a:latin typeface="Times New Roman" panose="02020603050405020304" pitchFamily="18" charset="0"/>
              </a:rPr>
              <a:t>0</a:t>
            </a: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+  50  =</a:t>
            </a:r>
          </a:p>
        </p:txBody>
      </p:sp>
      <p:grpSp>
        <p:nvGrpSpPr>
          <p:cNvPr id="26" name="Group 11">
            <a:extLst>
              <a:ext uri="{FF2B5EF4-FFF2-40B4-BE49-F238E27FC236}">
                <a16:creationId xmlns="" xmlns:a16="http://schemas.microsoft.com/office/drawing/2014/main" id="{05259D98-BE20-445E-A0FA-1E4578FD217E}"/>
              </a:ext>
            </a:extLst>
          </p:cNvPr>
          <p:cNvGrpSpPr>
            <a:grpSpLocks/>
          </p:cNvGrpSpPr>
          <p:nvPr/>
        </p:nvGrpSpPr>
        <p:grpSpPr bwMode="auto">
          <a:xfrm>
            <a:off x="4453653" y="3098432"/>
            <a:ext cx="3025775" cy="646113"/>
            <a:chOff x="308" y="2617"/>
            <a:chExt cx="1906" cy="407"/>
          </a:xfrm>
        </p:grpSpPr>
        <p:sp>
          <p:nvSpPr>
            <p:cNvPr id="27" name="Text Box 20">
              <a:extLst>
                <a:ext uri="{FF2B5EF4-FFF2-40B4-BE49-F238E27FC236}">
                  <a16:creationId xmlns="" xmlns:a16="http://schemas.microsoft.com/office/drawing/2014/main" id="{03556707-D110-487B-A79A-215DCE938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" y="2617"/>
              <a:ext cx="19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305     45  =</a:t>
              </a:r>
            </a:p>
          </p:txBody>
        </p:sp>
        <p:sp>
          <p:nvSpPr>
            <p:cNvPr id="28" name="Text Box 21">
              <a:extLst>
                <a:ext uri="{FF2B5EF4-FFF2-40B4-BE49-F238E27FC236}">
                  <a16:creationId xmlns="" xmlns:a16="http://schemas.microsoft.com/office/drawing/2014/main" id="{E9B12974-E018-49CF-BDBB-47092E17C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2640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+</a:t>
              </a:r>
              <a:r>
                <a:rPr lang="en-US" altLang="en-US">
                  <a:solidFill>
                    <a:srgbClr val="000000"/>
                  </a:solidFill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 sz="2800">
                  <a:latin typeface="VNtimes New Roman"/>
                  <a:sym typeface="Symbol" panose="05050102010706020507" pitchFamily="18" charset="2"/>
                </a:rPr>
                <a:t>  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Group 12">
            <a:extLst>
              <a:ext uri="{FF2B5EF4-FFF2-40B4-BE49-F238E27FC236}">
                <a16:creationId xmlns="" xmlns:a16="http://schemas.microsoft.com/office/drawing/2014/main" id="{E33FE398-6E40-44BF-ADB6-F34BE6A560EB}"/>
              </a:ext>
            </a:extLst>
          </p:cNvPr>
          <p:cNvGrpSpPr>
            <a:grpSpLocks/>
          </p:cNvGrpSpPr>
          <p:nvPr/>
        </p:nvGrpSpPr>
        <p:grpSpPr bwMode="auto">
          <a:xfrm>
            <a:off x="4444128" y="3750895"/>
            <a:ext cx="2384425" cy="609600"/>
            <a:chOff x="336" y="2640"/>
            <a:chExt cx="1296" cy="384"/>
          </a:xfrm>
        </p:grpSpPr>
        <p:sp>
          <p:nvSpPr>
            <p:cNvPr id="30" name="Text Box 23">
              <a:extLst>
                <a:ext uri="{FF2B5EF4-FFF2-40B4-BE49-F238E27FC236}">
                  <a16:creationId xmlns="" xmlns:a16="http://schemas.microsoft.com/office/drawing/2014/main" id="{69FE496A-C92D-4D81-ACBF-BE6DCEC23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653"/>
              <a:ext cx="12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515     15  =</a:t>
              </a:r>
            </a:p>
          </p:txBody>
        </p:sp>
        <p:sp>
          <p:nvSpPr>
            <p:cNvPr id="31" name="Text Box 24">
              <a:extLst>
                <a:ext uri="{FF2B5EF4-FFF2-40B4-BE49-F238E27FC236}">
                  <a16:creationId xmlns="" xmlns:a16="http://schemas.microsoft.com/office/drawing/2014/main" id="{E0096A44-4C2C-45EF-A876-714D1DC91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2640"/>
              <a:ext cx="22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-</a:t>
              </a:r>
              <a:r>
                <a:rPr lang="en-US" altLang="en-US">
                  <a:solidFill>
                    <a:srgbClr val="000000"/>
                  </a:solidFill>
                  <a:latin typeface="VNtimes New Roman"/>
                  <a:sym typeface="Symbol" panose="05050102010706020507" pitchFamily="18" charset="2"/>
                </a:rPr>
                <a:t>   </a:t>
              </a: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 sz="2800">
                  <a:latin typeface="VNtimes New Roman"/>
                  <a:sym typeface="Symbol" panose="05050102010706020507" pitchFamily="18" charset="2"/>
                </a:rPr>
                <a:t>  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32" name="Text Box 34">
            <a:extLst>
              <a:ext uri="{FF2B5EF4-FFF2-40B4-BE49-F238E27FC236}">
                <a16:creationId xmlns="" xmlns:a16="http://schemas.microsoft.com/office/drawing/2014/main" id="{C84ED16B-7C2C-4B10-96D5-3FE02934D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716" y="2412632"/>
            <a:ext cx="873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990000"/>
                </a:solidFill>
                <a:latin typeface="Times New Roman" panose="02020603050405020304" pitchFamily="18" charset="0"/>
              </a:rPr>
              <a:t>450</a:t>
            </a:r>
          </a:p>
        </p:txBody>
      </p:sp>
      <p:sp>
        <p:nvSpPr>
          <p:cNvPr id="33" name="Text Box 35">
            <a:extLst>
              <a:ext uri="{FF2B5EF4-FFF2-40B4-BE49-F238E27FC236}">
                <a16:creationId xmlns="" xmlns:a16="http://schemas.microsoft.com/office/drawing/2014/main" id="{A7850B50-9F2C-47E4-A1F0-9468BF520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241" y="3079382"/>
            <a:ext cx="873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350</a:t>
            </a:r>
          </a:p>
        </p:txBody>
      </p:sp>
      <p:sp>
        <p:nvSpPr>
          <p:cNvPr id="34" name="Text Box 36">
            <a:extLst>
              <a:ext uri="{FF2B5EF4-FFF2-40B4-BE49-F238E27FC236}">
                <a16:creationId xmlns="" xmlns:a16="http://schemas.microsoft.com/office/drawing/2014/main" id="{CC4FE2DC-3682-4BEF-A9F8-0AD654CDC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691" y="3771532"/>
            <a:ext cx="873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500</a:t>
            </a:r>
          </a:p>
        </p:txBody>
      </p:sp>
      <p:sp>
        <p:nvSpPr>
          <p:cNvPr id="35" name="Text Box 15">
            <a:extLst>
              <a:ext uri="{FF2B5EF4-FFF2-40B4-BE49-F238E27FC236}">
                <a16:creationId xmlns="" xmlns:a16="http://schemas.microsoft.com/office/drawing/2014/main" id="{17081D59-676D-40A0-ADA8-C938185A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8343" y="2477294"/>
            <a:ext cx="282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10</a:t>
            </a:r>
            <a:r>
              <a:rPr lang="vi-VN" altLang="en-US" dirty="0">
                <a:latin typeface="Times New Roman" panose="02020603050405020304" pitchFamily="18" charset="0"/>
              </a:rPr>
              <a:t>0</a:t>
            </a:r>
            <a:r>
              <a:rPr lang="en-US" altLang="en-US" dirty="0">
                <a:latin typeface="Times New Roman" panose="02020603050405020304" pitchFamily="18" charset="0"/>
              </a:rPr>
              <a:t> -  50  =</a:t>
            </a:r>
          </a:p>
        </p:txBody>
      </p:sp>
      <p:sp>
        <p:nvSpPr>
          <p:cNvPr id="36" name="Text Box 20">
            <a:extLst>
              <a:ext uri="{FF2B5EF4-FFF2-40B4-BE49-F238E27FC236}">
                <a16:creationId xmlns="" xmlns:a16="http://schemas.microsoft.com/office/drawing/2014/main" id="{F98A868D-9398-48C5-A3C9-1E00F2F14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893" y="3153569"/>
            <a:ext cx="302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950  -   50  =</a:t>
            </a:r>
          </a:p>
        </p:txBody>
      </p:sp>
      <p:grpSp>
        <p:nvGrpSpPr>
          <p:cNvPr id="37" name="Group 12">
            <a:extLst>
              <a:ext uri="{FF2B5EF4-FFF2-40B4-BE49-F238E27FC236}">
                <a16:creationId xmlns="" xmlns:a16="http://schemas.microsoft.com/office/drawing/2014/main" id="{FB0DE73C-F361-4BDB-987F-99349DBBFE6A}"/>
              </a:ext>
            </a:extLst>
          </p:cNvPr>
          <p:cNvGrpSpPr>
            <a:grpSpLocks/>
          </p:cNvGrpSpPr>
          <p:nvPr/>
        </p:nvGrpSpPr>
        <p:grpSpPr bwMode="auto">
          <a:xfrm>
            <a:off x="8284368" y="3806031"/>
            <a:ext cx="2384425" cy="609600"/>
            <a:chOff x="336" y="2640"/>
            <a:chExt cx="1296" cy="384"/>
          </a:xfrm>
        </p:grpSpPr>
        <p:sp>
          <p:nvSpPr>
            <p:cNvPr id="38" name="Text Box 23">
              <a:extLst>
                <a:ext uri="{FF2B5EF4-FFF2-40B4-BE49-F238E27FC236}">
                  <a16:creationId xmlns="" xmlns:a16="http://schemas.microsoft.com/office/drawing/2014/main" id="{6A3D123D-F3BA-4059-9313-E08DB5156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653"/>
              <a:ext cx="12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</a:rPr>
                <a:t>515     415  =</a:t>
              </a:r>
            </a:p>
          </p:txBody>
        </p:sp>
        <p:sp>
          <p:nvSpPr>
            <p:cNvPr id="39" name="Text Box 24">
              <a:extLst>
                <a:ext uri="{FF2B5EF4-FFF2-40B4-BE49-F238E27FC236}">
                  <a16:creationId xmlns="" xmlns:a16="http://schemas.microsoft.com/office/drawing/2014/main" id="{09AB7105-650E-42D6-A5D3-3F23CF2BD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" y="2640"/>
              <a:ext cx="22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-</a:t>
              </a:r>
              <a:r>
                <a:rPr lang="en-US" altLang="en-US">
                  <a:solidFill>
                    <a:srgbClr val="000000"/>
                  </a:solidFill>
                  <a:latin typeface="VNtimes New Roman"/>
                  <a:sym typeface="Symbol" panose="05050102010706020507" pitchFamily="18" charset="2"/>
                </a:rPr>
                <a:t>   </a:t>
              </a:r>
              <a:r>
                <a:rPr lang="en-US" altLang="en-US">
                  <a:latin typeface="VNtimes New Roman"/>
                  <a:sym typeface="Symbol" panose="05050102010706020507" pitchFamily="18" charset="2"/>
                </a:rPr>
                <a:t> </a:t>
              </a:r>
              <a:r>
                <a:rPr lang="en-US" altLang="en-US" sz="2800">
                  <a:latin typeface="VNtimes New Roman"/>
                  <a:sym typeface="Symbol" panose="05050102010706020507" pitchFamily="18" charset="2"/>
                </a:rPr>
                <a:t>  </a:t>
              </a:r>
              <a:endParaRPr lang="en-US" altLang="en-US" sz="2800">
                <a:latin typeface="Times New Roman" panose="02020603050405020304" pitchFamily="18" charset="0"/>
              </a:endParaRPr>
            </a:p>
          </p:txBody>
        </p:sp>
      </p:grpSp>
      <p:sp>
        <p:nvSpPr>
          <p:cNvPr id="40" name="Text Box 34">
            <a:extLst>
              <a:ext uri="{FF2B5EF4-FFF2-40B4-BE49-F238E27FC236}">
                <a16:creationId xmlns="" xmlns:a16="http://schemas.microsoft.com/office/drawing/2014/main" id="{68C46321-014B-49AF-BE7B-E43A9622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1956" y="2467769"/>
            <a:ext cx="873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41" name="Text Box 35">
            <a:extLst>
              <a:ext uri="{FF2B5EF4-FFF2-40B4-BE49-F238E27FC236}">
                <a16:creationId xmlns="" xmlns:a16="http://schemas.microsoft.com/office/drawing/2014/main" id="{28454E30-DE50-4DD0-BEDF-705A19EB7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1481" y="3134519"/>
            <a:ext cx="873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900</a:t>
            </a:r>
          </a:p>
        </p:txBody>
      </p:sp>
      <p:sp>
        <p:nvSpPr>
          <p:cNvPr id="42" name="Text Box 36">
            <a:extLst>
              <a:ext uri="{FF2B5EF4-FFF2-40B4-BE49-F238E27FC236}">
                <a16:creationId xmlns="" xmlns:a16="http://schemas.microsoft.com/office/drawing/2014/main" id="{FD3E60E6-204E-4817-94FC-E7E3B3053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5931" y="3826669"/>
            <a:ext cx="873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597981887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2" grpId="0"/>
      <p:bldP spid="33" grpId="0"/>
      <p:bldP spid="34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3643"/>
          </a:xfrm>
          <a:prstGeom prst="rect">
            <a:avLst/>
          </a:prstGeom>
        </p:spPr>
      </p:pic>
      <p:sp>
        <p:nvSpPr>
          <p:cNvPr id="18" name="文本框 4">
            <a:extLst>
              <a:ext uri="{FF2B5EF4-FFF2-40B4-BE49-F238E27FC236}">
                <a16:creationId xmlns="" xmlns:a16="http://schemas.microsoft.com/office/drawing/2014/main" id="{A024A472-C4F9-4FAA-84CB-15DEF75E380D}"/>
              </a:ext>
            </a:extLst>
          </p:cNvPr>
          <p:cNvSpPr txBox="1"/>
          <p:nvPr/>
        </p:nvSpPr>
        <p:spPr>
          <a:xfrm>
            <a:off x="1255099" y="164750"/>
            <a:ext cx="5967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5: VẼ HÌNH</a:t>
            </a:r>
            <a:r>
              <a:rPr lang="en-US" altLang="zh-CN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(</a:t>
            </a:r>
            <a:r>
              <a:rPr lang="en-US" altLang="zh-CN" dirty="0" err="1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altLang="zh-CN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zh-CN" altLang="en-US" dirty="0">
              <a:solidFill>
                <a:srgbClr val="ED540E"/>
              </a:solidFill>
              <a:latin typeface="Cambria" panose="02040503050406030204" pitchFamily="18" charset="0"/>
              <a:ea typeface="造字工房童心（非商用）常规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9753391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3643"/>
          </a:xfrm>
          <a:prstGeom prst="rect">
            <a:avLst/>
          </a:prstGeom>
        </p:spPr>
      </p:pic>
      <p:sp>
        <p:nvSpPr>
          <p:cNvPr id="18" name="文本框 4">
            <a:extLst>
              <a:ext uri="{FF2B5EF4-FFF2-40B4-BE49-F238E27FC236}">
                <a16:creationId xmlns="" xmlns:a16="http://schemas.microsoft.com/office/drawing/2014/main" id="{A024A472-C4F9-4FAA-84CB-15DEF75E380D}"/>
              </a:ext>
            </a:extLst>
          </p:cNvPr>
          <p:cNvSpPr txBox="1"/>
          <p:nvPr/>
        </p:nvSpPr>
        <p:spPr>
          <a:xfrm>
            <a:off x="1255099" y="164750"/>
            <a:ext cx="5967154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BÀI </a:t>
            </a:r>
            <a:r>
              <a:rPr lang="en-US" altLang="zh-CN" dirty="0" err="1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altLang="zh-CN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dirty="0" err="1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altLang="zh-CN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dirty="0">
              <a:solidFill>
                <a:srgbClr val="ED540E"/>
              </a:solidFill>
              <a:latin typeface="Cambria" panose="02040503050406030204" pitchFamily="18" charset="0"/>
              <a:ea typeface="造字工房童心（非商用）常规体" pitchFamily="2" charset="-122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C43C59C3-F450-40CE-86AA-3A26577F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26" y="1205711"/>
            <a:ext cx="89629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999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	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 ………..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="" xmlns:a16="http://schemas.microsoft.com/office/drawing/2014/main" id="{C43C59C3-F450-40CE-86AA-3A26577F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26" y="2190449"/>
            <a:ext cx="10557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	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 ………..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C43C59C3-F450-40CE-86AA-3A26577F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26" y="3210357"/>
            <a:ext cx="112489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5cm.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	</a:t>
            </a:r>
            <a:r>
              <a:rPr lang="en-US" altLang="en-US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604135" y="978516"/>
            <a:ext cx="15183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8454360" y="1954983"/>
            <a:ext cx="11849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</a:t>
            </a:r>
            <a:endParaRPr lang="en-US" sz="4400" b="1" dirty="0"/>
          </a:p>
        </p:txBody>
      </p:sp>
      <p:sp>
        <p:nvSpPr>
          <p:cNvPr id="10" name="Rectangle 9"/>
          <p:cNvSpPr/>
          <p:nvPr/>
        </p:nvSpPr>
        <p:spPr>
          <a:xfrm>
            <a:off x="749300" y="4806080"/>
            <a:ext cx="10423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altLang="zh-CN" sz="4400" b="1" dirty="0" err="1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4400" b="1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4400" b="1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zh-CN" sz="4400" b="1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4400" b="1" dirty="0" smtClean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x 4 = 20(cm)</a:t>
            </a:r>
            <a:endParaRPr lang="en-US" sz="4400" b="1" dirty="0"/>
          </a:p>
        </p:txBody>
      </p:sp>
      <p:sp>
        <p:nvSpPr>
          <p:cNvPr id="8" name="Rectangle 7"/>
          <p:cNvSpPr/>
          <p:nvPr/>
        </p:nvSpPr>
        <p:spPr>
          <a:xfrm>
            <a:off x="4002840" y="3676666"/>
            <a:ext cx="1737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ED54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20(cm)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55705917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9" grpId="0"/>
      <p:bldP spid="1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="" xmlns:a16="http://schemas.microsoft.com/office/drawing/2014/main" id="{135BE0EC-84AA-486E-8877-BF0BC97FE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813"/>
            <a:ext cx="12192000" cy="6858000"/>
          </a:xfrm>
          <a:prstGeom prst="rect">
            <a:avLst/>
          </a:prstGeom>
        </p:spPr>
      </p:pic>
      <p:sp>
        <p:nvSpPr>
          <p:cNvPr id="7" name="椭圆 31">
            <a:extLst>
              <a:ext uri="{FF2B5EF4-FFF2-40B4-BE49-F238E27FC236}">
                <a16:creationId xmlns="" xmlns:a16="http://schemas.microsoft.com/office/drawing/2014/main" id="{C7EF4322-8474-4741-8B65-205D675C15BD}"/>
              </a:ext>
            </a:extLst>
          </p:cNvPr>
          <p:cNvSpPr/>
          <p:nvPr/>
        </p:nvSpPr>
        <p:spPr>
          <a:xfrm flipH="1">
            <a:off x="2622550" y="2461895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8" name="文本框 80">
            <a:extLst>
              <a:ext uri="{FF2B5EF4-FFF2-40B4-BE49-F238E27FC236}">
                <a16:creationId xmlns="" xmlns:a16="http://schemas.microsoft.com/office/drawing/2014/main" id="{84D64900-620F-452D-89F5-12C169438CF2}"/>
              </a:ext>
            </a:extLst>
          </p:cNvPr>
          <p:cNvSpPr txBox="1"/>
          <p:nvPr/>
        </p:nvSpPr>
        <p:spPr>
          <a:xfrm>
            <a:off x="2755900" y="2719705"/>
            <a:ext cx="62699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5400" dirty="0">
                <a:solidFill>
                  <a:srgbClr val="33323D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字魂59号-创粗黑" panose="00000500000000000000" pitchFamily="2" charset="-122"/>
              </a:rPr>
              <a:t>CHÀO TẠM BIỆT</a:t>
            </a:r>
            <a:endParaRPr kumimoji="1" lang="zh-CN" altLang="en-US" sz="5400" dirty="0">
              <a:solidFill>
                <a:srgbClr val="33323D"/>
              </a:solidFill>
              <a:latin typeface="Cambria" panose="02040503050406030204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9" name="组合 87">
            <a:extLst>
              <a:ext uri="{FF2B5EF4-FFF2-40B4-BE49-F238E27FC236}">
                <a16:creationId xmlns="" xmlns:a16="http://schemas.microsoft.com/office/drawing/2014/main" id="{18459EC9-8CF9-4948-A125-A664911FCAC5}"/>
              </a:ext>
            </a:extLst>
          </p:cNvPr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10" name="Shape 209">
              <a:extLst>
                <a:ext uri="{FF2B5EF4-FFF2-40B4-BE49-F238E27FC236}">
                  <a16:creationId xmlns="" xmlns:a16="http://schemas.microsoft.com/office/drawing/2014/main" id="{84DA7ADE-CBCB-408B-A81E-C16CE3207C0D}"/>
                </a:ext>
              </a:extLst>
            </p:cNvPr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11" name="组 13">
              <a:extLst>
                <a:ext uri="{FF2B5EF4-FFF2-40B4-BE49-F238E27FC236}">
                  <a16:creationId xmlns="" xmlns:a16="http://schemas.microsoft.com/office/drawing/2014/main" id="{E7D10F46-29DB-44F2-8C8F-552AF03211DC}"/>
                </a:ext>
              </a:extLst>
            </p:cNvPr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12" name="Shape 202">
                <a:extLst>
                  <a:ext uri="{FF2B5EF4-FFF2-40B4-BE49-F238E27FC236}">
                    <a16:creationId xmlns="" xmlns:a16="http://schemas.microsoft.com/office/drawing/2014/main" id="{CB0FC503-629F-457C-B7EC-BC11D00030AC}"/>
                  </a:ext>
                </a:extLst>
              </p:cNvPr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3" name="Shape 203">
                <a:extLst>
                  <a:ext uri="{FF2B5EF4-FFF2-40B4-BE49-F238E27FC236}">
                    <a16:creationId xmlns="" xmlns:a16="http://schemas.microsoft.com/office/drawing/2014/main" id="{7C3DA916-5054-41A6-BF2B-2608A8FFCB34}"/>
                  </a:ext>
                </a:extLst>
              </p:cNvPr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4" name="Shape 204">
                <a:extLst>
                  <a:ext uri="{FF2B5EF4-FFF2-40B4-BE49-F238E27FC236}">
                    <a16:creationId xmlns="" xmlns:a16="http://schemas.microsoft.com/office/drawing/2014/main" id="{AEDDEA80-5D3F-435F-9095-9712700D9B88}"/>
                  </a:ext>
                </a:extLst>
              </p:cNvPr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5" name="Shape 205">
                <a:extLst>
                  <a:ext uri="{FF2B5EF4-FFF2-40B4-BE49-F238E27FC236}">
                    <a16:creationId xmlns="" xmlns:a16="http://schemas.microsoft.com/office/drawing/2014/main" id="{72F42D73-410D-48BC-AF0D-BB7E98D99D33}"/>
                  </a:ext>
                </a:extLst>
              </p:cNvPr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6" name="Shape 206">
                <a:extLst>
                  <a:ext uri="{FF2B5EF4-FFF2-40B4-BE49-F238E27FC236}">
                    <a16:creationId xmlns="" xmlns:a16="http://schemas.microsoft.com/office/drawing/2014/main" id="{02B77520-7AF6-447A-A6AE-28FD9CD07142}"/>
                  </a:ext>
                </a:extLst>
              </p:cNvPr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7" name="Shape 207">
                <a:extLst>
                  <a:ext uri="{FF2B5EF4-FFF2-40B4-BE49-F238E27FC236}">
                    <a16:creationId xmlns="" xmlns:a16="http://schemas.microsoft.com/office/drawing/2014/main" id="{60160042-DE5B-42FA-AD69-CDAD9AF3363E}"/>
                  </a:ext>
                </a:extLst>
              </p:cNvPr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8" name="Shape 208">
                <a:extLst>
                  <a:ext uri="{FF2B5EF4-FFF2-40B4-BE49-F238E27FC236}">
                    <a16:creationId xmlns="" xmlns:a16="http://schemas.microsoft.com/office/drawing/2014/main" id="{1D8A3B24-13BA-4E30-A58A-FB4EBF2FAB47}"/>
                  </a:ext>
                </a:extLst>
              </p:cNvPr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19" name="Shape 210">
                <a:extLst>
                  <a:ext uri="{FF2B5EF4-FFF2-40B4-BE49-F238E27FC236}">
                    <a16:creationId xmlns="" xmlns:a16="http://schemas.microsoft.com/office/drawing/2014/main" id="{B2B69BAE-1A0D-4C11-9832-67370ECAF85F}"/>
                  </a:ext>
                </a:extLst>
              </p:cNvPr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20" name="Freeform 34">
            <a:extLst>
              <a:ext uri="{FF2B5EF4-FFF2-40B4-BE49-F238E27FC236}">
                <a16:creationId xmlns="" xmlns:a16="http://schemas.microsoft.com/office/drawing/2014/main" id="{0427D23E-AFB3-484B-9E31-44CCA5AA7D0C}"/>
              </a:ext>
            </a:extLst>
          </p:cNvPr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21" name="图片 33">
            <a:extLst>
              <a:ext uri="{FF2B5EF4-FFF2-40B4-BE49-F238E27FC236}">
                <a16:creationId xmlns="" xmlns:a16="http://schemas.microsoft.com/office/drawing/2014/main" id="{E09D73AF-8D36-4F69-AD63-8EB046F68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13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2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364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F231260E-393F-4141-B060-019873D1865F}"/>
              </a:ext>
            </a:extLst>
          </p:cNvPr>
          <p:cNvSpPr txBox="1"/>
          <p:nvPr/>
        </p:nvSpPr>
        <p:spPr>
          <a:xfrm>
            <a:off x="4091288" y="2204777"/>
            <a:ext cx="4009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ln w="28575">
                  <a:noFill/>
                </a:ln>
                <a:solidFill>
                  <a:srgbClr val="61B716"/>
                </a:solidFill>
                <a:latin typeface="UTM Edwardian" panose="02040603050506020204" pitchFamily="18" charset="0"/>
                <a:ea typeface="造字工房童心（非商用）常规体" pitchFamily="2" charset="-122"/>
                <a:cs typeface="Times New Roman" panose="02020603050405020304" pitchFamily="18" charset="0"/>
              </a:rPr>
              <a:t>TOÁN 3</a:t>
            </a:r>
            <a:endParaRPr lang="zh-CN" altLang="en-US" sz="9600" dirty="0">
              <a:ln w="28575">
                <a:noFill/>
              </a:ln>
              <a:solidFill>
                <a:srgbClr val="FD7E7D"/>
              </a:solidFill>
              <a:latin typeface="UTM Edwardian" panose="02040603050506020204" pitchFamily="18" charset="0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43" y="395807"/>
            <a:ext cx="1572756" cy="14131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36" y="0"/>
            <a:ext cx="1898144" cy="2496887"/>
          </a:xfrm>
          <a:prstGeom prst="rect">
            <a:avLst/>
          </a:prstGeom>
        </p:spPr>
      </p:pic>
      <p:pic>
        <p:nvPicPr>
          <p:cNvPr id="11" name="Raphaël Beau - Micmacs A La G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54236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66494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3"/>
            <a:ext cx="12192000" cy="686364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B2CE8FA-A4F5-48F7-8B39-11E9B6867239}"/>
              </a:ext>
            </a:extLst>
          </p:cNvPr>
          <p:cNvSpPr txBox="1"/>
          <p:nvPr/>
        </p:nvSpPr>
        <p:spPr>
          <a:xfrm>
            <a:off x="3743295" y="1282686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D7E7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TIÊU</a:t>
            </a:r>
            <a:endParaRPr lang="zh-CN" altLang="en-US" sz="3600" dirty="0">
              <a:solidFill>
                <a:srgbClr val="FD7E7D"/>
              </a:solidFill>
              <a:latin typeface="Cambria" panose="020405030504060302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1" y="1146738"/>
            <a:ext cx="2473786" cy="2664077"/>
          </a:xfrm>
          <a:prstGeom prst="rect">
            <a:avLst/>
          </a:prstGeom>
        </p:spPr>
      </p:pic>
      <p:sp>
        <p:nvSpPr>
          <p:cNvPr id="8" name="MH_Other_1">
            <a:extLst>
              <a:ext uri="{FF2B5EF4-FFF2-40B4-BE49-F238E27FC236}">
                <a16:creationId xmlns="" xmlns:a16="http://schemas.microsoft.com/office/drawing/2014/main" id="{FCFB8E1F-7245-429C-BAAB-BA435A0D2E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23703" y="2243138"/>
            <a:ext cx="946150" cy="804862"/>
          </a:xfrm>
          <a:prstGeom prst="ellipse">
            <a:avLst/>
          </a:prstGeom>
          <a:solidFill>
            <a:srgbClr val="FFC000"/>
          </a:solidFill>
          <a:ln w="571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9" name="MH_SubTitle_1">
            <a:extLst>
              <a:ext uri="{FF2B5EF4-FFF2-40B4-BE49-F238E27FC236}">
                <a16:creationId xmlns="" xmlns:a16="http://schemas.microsoft.com/office/drawing/2014/main" id="{05EF4F67-2306-426B-B20E-58EC6DD1927A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128553" y="2243138"/>
            <a:ext cx="6457950" cy="804862"/>
          </a:xfrm>
          <a:custGeom>
            <a:avLst/>
            <a:gdLst>
              <a:gd name="T0" fmla="*/ 8 w 3878508"/>
              <a:gd name="T1" fmla="*/ 0 h 762904"/>
              <a:gd name="T2" fmla="*/ 16143308 w 3878508"/>
              <a:gd name="T3" fmla="*/ 0 h 762904"/>
              <a:gd name="T4" fmla="*/ 17904189 w 3878508"/>
              <a:gd name="T5" fmla="*/ 447914 h 762904"/>
              <a:gd name="T6" fmla="*/ 17904183 w 3878508"/>
              <a:gd name="T7" fmla="*/ 447914 h 762904"/>
              <a:gd name="T8" fmla="*/ 16143305 w 3878508"/>
              <a:gd name="T9" fmla="*/ 895828 h 762904"/>
              <a:gd name="T10" fmla="*/ 0 w 3878508"/>
              <a:gd name="T11" fmla="*/ 895827 h 762904"/>
              <a:gd name="T12" fmla="*/ 237394 w 3878508"/>
              <a:gd name="T13" fmla="*/ 846005 h 762904"/>
              <a:gd name="T14" fmla="*/ 885644 w 3878508"/>
              <a:gd name="T15" fmla="*/ 447913 h 762904"/>
              <a:gd name="T16" fmla="*/ 237394 w 3878508"/>
              <a:gd name="T17" fmla="*/ 49821 h 7629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78508"/>
              <a:gd name="T28" fmla="*/ 0 h 762904"/>
              <a:gd name="T29" fmla="*/ 3878508 w 3878508"/>
              <a:gd name="T30" fmla="*/ 762904 h 7629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lnTo>
                  <a:pt x="2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  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Củng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cố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kĩ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năng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thực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hiện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phép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tính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cộng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trừ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các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số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có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ba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chữ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số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(không </a:t>
            </a:r>
            <a:r>
              <a:rPr lang="vi-VN" altLang="zh-CN" sz="2000" dirty="0" err="1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nhớ</a:t>
            </a:r>
            <a:r>
              <a:rPr lang="vi-VN" altLang="zh-CN" sz="2000" dirty="0">
                <a:solidFill>
                  <a:srgbClr val="FFFF00"/>
                </a:solidFill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endParaRPr lang="zh-CN" altLang="en-US" sz="2000" dirty="0">
              <a:solidFill>
                <a:srgbClr val="FFFF00"/>
              </a:solidFill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MH_SubTitle_1">
            <a:extLst>
              <a:ext uri="{FF2B5EF4-FFF2-40B4-BE49-F238E27FC236}">
                <a16:creationId xmlns="" xmlns:a16="http://schemas.microsoft.com/office/drawing/2014/main" id="{D983D17C-F772-408D-B11D-8497BD8CE02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128553" y="3352800"/>
            <a:ext cx="6457950" cy="804863"/>
          </a:xfrm>
          <a:custGeom>
            <a:avLst/>
            <a:gdLst>
              <a:gd name="T0" fmla="*/ 8 w 3878508"/>
              <a:gd name="T1" fmla="*/ 0 h 762904"/>
              <a:gd name="T2" fmla="*/ 16143308 w 3878508"/>
              <a:gd name="T3" fmla="*/ 0 h 762904"/>
              <a:gd name="T4" fmla="*/ 17904189 w 3878508"/>
              <a:gd name="T5" fmla="*/ 447916 h 762904"/>
              <a:gd name="T6" fmla="*/ 17904183 w 3878508"/>
              <a:gd name="T7" fmla="*/ 447916 h 762904"/>
              <a:gd name="T8" fmla="*/ 16143305 w 3878508"/>
              <a:gd name="T9" fmla="*/ 895831 h 762904"/>
              <a:gd name="T10" fmla="*/ 0 w 3878508"/>
              <a:gd name="T11" fmla="*/ 895830 h 762904"/>
              <a:gd name="T12" fmla="*/ 237394 w 3878508"/>
              <a:gd name="T13" fmla="*/ 846008 h 762904"/>
              <a:gd name="T14" fmla="*/ 885644 w 3878508"/>
              <a:gd name="T15" fmla="*/ 447914 h 762904"/>
              <a:gd name="T16" fmla="*/ 237394 w 3878508"/>
              <a:gd name="T17" fmla="*/ 49822 h 7629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78508"/>
              <a:gd name="T28" fmla="*/ 0 h 762904"/>
              <a:gd name="T29" fmla="*/ 3878508 w 3878508"/>
              <a:gd name="T30" fmla="*/ 762904 h 7629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lnTo>
                  <a:pt x="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chemeClr val="bg1"/>
                </a:solidFill>
                <a:ea typeface="Microsoft YaHei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lang="vi-VN" altLang="zh-CN"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Áp dụng phép cộng, trừ các số có ba chữ số (không nhớ) để giải bài toán có lời văn về nhiều hơn, ít hơn</a:t>
            </a:r>
            <a:endParaRPr lang="zh-CN" altLang="en-US" sz="2000">
              <a:solidFill>
                <a:srgbClr val="FFFF00"/>
              </a:solidFill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Other_1">
            <a:extLst>
              <a:ext uri="{FF2B5EF4-FFF2-40B4-BE49-F238E27FC236}">
                <a16:creationId xmlns="" xmlns:a16="http://schemas.microsoft.com/office/drawing/2014/main" id="{1A47C4AB-9C72-4B1C-9958-23A5878C56D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23703" y="3352800"/>
            <a:ext cx="946150" cy="804863"/>
          </a:xfrm>
          <a:prstGeom prst="ellipse">
            <a:avLst/>
          </a:prstGeom>
          <a:solidFill>
            <a:srgbClr val="FFC000"/>
          </a:solidFill>
          <a:ln w="5715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5914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8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" presetClass="entr" presetSubtype="8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3"/>
            <a:ext cx="12192000" cy="68636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6" t="23345" r="24196"/>
          <a:stretch>
            <a:fillRect/>
          </a:stretch>
        </p:blipFill>
        <p:spPr>
          <a:xfrm>
            <a:off x="1762299" y="1530120"/>
            <a:ext cx="2892252" cy="2892251"/>
          </a:xfrm>
          <a:custGeom>
            <a:avLst/>
            <a:gdLst>
              <a:gd name="connsiteX0" fmla="*/ 2156345 w 4312690"/>
              <a:gd name="connsiteY0" fmla="*/ 0 h 4312689"/>
              <a:gd name="connsiteX1" fmla="*/ 4312690 w 4312690"/>
              <a:gd name="connsiteY1" fmla="*/ 2156345 h 4312689"/>
              <a:gd name="connsiteX2" fmla="*/ 2376819 w 4312690"/>
              <a:gd name="connsiteY2" fmla="*/ 4301557 h 4312689"/>
              <a:gd name="connsiteX3" fmla="*/ 2156365 w 4312690"/>
              <a:gd name="connsiteY3" fmla="*/ 4312689 h 4312689"/>
              <a:gd name="connsiteX4" fmla="*/ 2156325 w 4312690"/>
              <a:gd name="connsiteY4" fmla="*/ 4312689 h 4312689"/>
              <a:gd name="connsiteX5" fmla="*/ 1935872 w 4312690"/>
              <a:gd name="connsiteY5" fmla="*/ 4301557 h 4312689"/>
              <a:gd name="connsiteX6" fmla="*/ 0 w 4312690"/>
              <a:gd name="connsiteY6" fmla="*/ 2156345 h 4312689"/>
              <a:gd name="connsiteX7" fmla="*/ 2156345 w 4312690"/>
              <a:gd name="connsiteY7" fmla="*/ 0 h 431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12690" h="4312689">
                <a:moveTo>
                  <a:pt x="2156345" y="0"/>
                </a:moveTo>
                <a:cubicBezTo>
                  <a:pt x="3347261" y="0"/>
                  <a:pt x="4312690" y="965429"/>
                  <a:pt x="4312690" y="2156345"/>
                </a:cubicBezTo>
                <a:cubicBezTo>
                  <a:pt x="4312690" y="3272829"/>
                  <a:pt x="3464169" y="4191131"/>
                  <a:pt x="2376819" y="4301557"/>
                </a:cubicBezTo>
                <a:lnTo>
                  <a:pt x="2156365" y="4312689"/>
                </a:lnTo>
                <a:lnTo>
                  <a:pt x="2156325" y="4312689"/>
                </a:lnTo>
                <a:lnTo>
                  <a:pt x="1935872" y="4301557"/>
                </a:lnTo>
                <a:cubicBezTo>
                  <a:pt x="848522" y="4191131"/>
                  <a:pt x="0" y="3272829"/>
                  <a:pt x="0" y="2156345"/>
                </a:cubicBezTo>
                <a:cubicBezTo>
                  <a:pt x="0" y="965429"/>
                  <a:pt x="965429" y="0"/>
                  <a:pt x="2156345" y="0"/>
                </a:cubicBezTo>
                <a:close/>
              </a:path>
            </a:pathLst>
          </a:custGeom>
          <a:ln w="76200">
            <a:solidFill>
              <a:srgbClr val="FEB707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05BB9A53-0FEE-4A9A-9117-85F9BF63DE6D}"/>
              </a:ext>
            </a:extLst>
          </p:cNvPr>
          <p:cNvSpPr txBox="1"/>
          <p:nvPr/>
        </p:nvSpPr>
        <p:spPr>
          <a:xfrm>
            <a:off x="5873509" y="1198843"/>
            <a:ext cx="2813591" cy="739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spc="600" dirty="0">
                <a:solidFill>
                  <a:srgbClr val="61B7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BÀI CŨ</a:t>
            </a:r>
            <a:endParaRPr lang="zh-CN" altLang="en-US" sz="3200" b="1" spc="600" dirty="0">
              <a:solidFill>
                <a:srgbClr val="FEB707"/>
              </a:solidFill>
              <a:latin typeface="Cambria" panose="02040503050406030204" pitchFamily="18" charset="0"/>
              <a:ea typeface="方正稚艺简体" panose="03000509000000000000" pitchFamily="65" charset="-122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4E024798-982D-4AC0-86AE-E0469EE5E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304" y="2438400"/>
            <a:ext cx="8153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.VnAvant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.VnAvant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.VnAvant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.VnAvant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          375; 421; 573; 241; 735; 142.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65CC7CD5-ED73-4238-91FE-D24FAA7E8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5616" y="2999651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50341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9"/>
            <a:ext cx="12192000" cy="68636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390" r="98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897" y="124970"/>
            <a:ext cx="1648103" cy="14358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05" r="98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3" y="102252"/>
            <a:ext cx="1325310" cy="14272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538" l="9778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7" y="2468189"/>
            <a:ext cx="1306348" cy="15095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6688" y1="19124" x2="75796" y2="34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573" y="4422385"/>
            <a:ext cx="2990850" cy="23907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1485" y1="30332" x2="63319" y2="3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01" y="4803385"/>
            <a:ext cx="2181225" cy="2009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9032" y1="71084" x2="17972" y2="75904"/>
                        <a14:foregroundMark x1="50230" y1="24498" x2="71429" y2="3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4" y="4486275"/>
            <a:ext cx="2066925" cy="2371725"/>
          </a:xfrm>
          <a:prstGeom prst="rect">
            <a:avLst/>
          </a:prstGeom>
        </p:spPr>
      </p:pic>
      <p:sp>
        <p:nvSpPr>
          <p:cNvPr id="22" name="Text Box 5">
            <a:extLst>
              <a:ext uri="{FF2B5EF4-FFF2-40B4-BE49-F238E27FC236}">
                <a16:creationId xmlns="" xmlns:a16="http://schemas.microsoft.com/office/drawing/2014/main" id="{B82BBC28-0D37-4133-B3B6-78CD568AD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799" y="385673"/>
            <a:ext cx="85518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lang="en-US" altLang="en-US" sz="4800" u="sng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en-US" sz="4800" u="sng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(</a:t>
            </a:r>
            <a:r>
              <a:rPr lang="en-US" altLang="en-US" sz="4800" u="sng" dirty="0" err="1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en-US" sz="4800" u="sng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en-US" sz="48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roup 26">
            <a:extLst>
              <a:ext uri="{FF2B5EF4-FFF2-40B4-BE49-F238E27FC236}">
                <a16:creationId xmlns="" xmlns:a16="http://schemas.microsoft.com/office/drawing/2014/main" id="{275F7997-243B-40FB-80DB-1008B2BC5400}"/>
              </a:ext>
            </a:extLst>
          </p:cNvPr>
          <p:cNvGrpSpPr>
            <a:grpSpLocks/>
          </p:cNvGrpSpPr>
          <p:nvPr/>
        </p:nvGrpSpPr>
        <p:grpSpPr bwMode="auto">
          <a:xfrm>
            <a:off x="1342000" y="1517561"/>
            <a:ext cx="1915266" cy="2271713"/>
            <a:chOff x="560" y="2400"/>
            <a:chExt cx="688" cy="1431"/>
          </a:xfrm>
        </p:grpSpPr>
        <p:sp>
          <p:nvSpPr>
            <p:cNvPr id="24" name="Text Box 16">
              <a:extLst>
                <a:ext uri="{FF2B5EF4-FFF2-40B4-BE49-F238E27FC236}">
                  <a16:creationId xmlns="" xmlns:a16="http://schemas.microsoft.com/office/drawing/2014/main" id="{4F640563-9B39-42EC-8DA9-501CF756D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vi-VN" alt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67</a:t>
              </a:r>
              <a:r>
                <a:rPr lang="en-US" alt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25" name="Text Box 17">
              <a:extLst>
                <a:ext uri="{FF2B5EF4-FFF2-40B4-BE49-F238E27FC236}">
                  <a16:creationId xmlns="" xmlns:a16="http://schemas.microsoft.com/office/drawing/2014/main" id="{96A70B70-E2B6-4E9C-A5E3-3C85E2111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120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Text Box 19">
              <a:extLst>
                <a:ext uri="{FF2B5EF4-FFF2-40B4-BE49-F238E27FC236}">
                  <a16:creationId xmlns="" xmlns:a16="http://schemas.microsoft.com/office/drawing/2014/main" id="{58FAF672-B178-41CA-B8DF-0D83AAEFD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sp>
          <p:nvSpPr>
            <p:cNvPr id="27" name="Line 20">
              <a:extLst>
                <a:ext uri="{FF2B5EF4-FFF2-40B4-BE49-F238E27FC236}">
                  <a16:creationId xmlns="" xmlns:a16="http://schemas.microsoft.com/office/drawing/2014/main" id="{C6069A28-DCB9-40F8-B434-15DBFECFE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" y="3083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72FD525C-1561-46B4-BB1A-6C5295AB8484}"/>
              </a:ext>
            </a:extLst>
          </p:cNvPr>
          <p:cNvGrpSpPr>
            <a:grpSpLocks/>
          </p:cNvGrpSpPr>
          <p:nvPr/>
        </p:nvGrpSpPr>
        <p:grpSpPr bwMode="auto">
          <a:xfrm>
            <a:off x="7133200" y="1484230"/>
            <a:ext cx="1915266" cy="1717678"/>
            <a:chOff x="2576" y="2496"/>
            <a:chExt cx="688" cy="1082"/>
          </a:xfrm>
        </p:grpSpPr>
        <p:sp>
          <p:nvSpPr>
            <p:cNvPr id="29" name="Text Box 22">
              <a:extLst>
                <a:ext uri="{FF2B5EF4-FFF2-40B4-BE49-F238E27FC236}">
                  <a16:creationId xmlns="" xmlns:a16="http://schemas.microsoft.com/office/drawing/2014/main" id="{3AD85FA7-607D-4E30-998D-7E425393E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496"/>
              <a:ext cx="52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108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Text Box 23">
              <a:extLst>
                <a:ext uri="{FF2B5EF4-FFF2-40B4-BE49-F238E27FC236}">
                  <a16:creationId xmlns="" xmlns:a16="http://schemas.microsoft.com/office/drawing/2014/main" id="{FAEB4B32-569B-4680-B312-CCE4E4E1B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6" y="2822"/>
              <a:ext cx="43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75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Text Box 24">
              <a:extLst>
                <a:ext uri="{FF2B5EF4-FFF2-40B4-BE49-F238E27FC236}">
                  <a16:creationId xmlns="" xmlns:a16="http://schemas.microsoft.com/office/drawing/2014/main" id="{AB94F468-334C-42AD-9289-1BA4A18A6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6" y="2638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  <a:endPara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Line 25">
              <a:extLst>
                <a:ext uri="{FF2B5EF4-FFF2-40B4-BE49-F238E27FC236}">
                  <a16:creationId xmlns="" xmlns:a16="http://schemas.microsoft.com/office/drawing/2014/main" id="{83DC62BD-FF42-4E20-84B4-0738441618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6" y="3200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 Box 29">
            <a:extLst>
              <a:ext uri="{FF2B5EF4-FFF2-40B4-BE49-F238E27FC236}">
                <a16:creationId xmlns="" xmlns:a16="http://schemas.microsoft.com/office/drawing/2014/main" id="{8CFE3D49-BFB1-4118-B5F1-E4687979A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057" y="2667515"/>
            <a:ext cx="11580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487</a:t>
            </a:r>
            <a:endParaRPr lang="en-US" altLang="en-US" sz="360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4" name="Group 30">
            <a:extLst>
              <a:ext uri="{FF2B5EF4-FFF2-40B4-BE49-F238E27FC236}">
                <a16:creationId xmlns="" xmlns:a16="http://schemas.microsoft.com/office/drawing/2014/main" id="{778C0A73-8AB5-433B-8BE1-B83C4629A6FB}"/>
              </a:ext>
            </a:extLst>
          </p:cNvPr>
          <p:cNvGrpSpPr>
            <a:grpSpLocks/>
          </p:cNvGrpSpPr>
          <p:nvPr/>
        </p:nvGrpSpPr>
        <p:grpSpPr bwMode="auto">
          <a:xfrm>
            <a:off x="3248590" y="1504690"/>
            <a:ext cx="1915266" cy="2271713"/>
            <a:chOff x="560" y="2400"/>
            <a:chExt cx="688" cy="1431"/>
          </a:xfrm>
        </p:grpSpPr>
        <p:sp>
          <p:nvSpPr>
            <p:cNvPr id="35" name="Text Box 31">
              <a:extLst>
                <a:ext uri="{FF2B5EF4-FFF2-40B4-BE49-F238E27FC236}">
                  <a16:creationId xmlns="" xmlns:a16="http://schemas.microsoft.com/office/drawing/2014/main" id="{8E932BFC-6974-4973-B696-9E64B95A2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487</a:t>
              </a:r>
              <a:r>
                <a:rPr lang="en-US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36" name="Text Box 32">
              <a:extLst>
                <a:ext uri="{FF2B5EF4-FFF2-40B4-BE49-F238E27FC236}">
                  <a16:creationId xmlns="" xmlns:a16="http://schemas.microsoft.com/office/drawing/2014/main" id="{18916D00-ED7C-4BA9-97D4-389AF384B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302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Text Box 33">
              <a:extLst>
                <a:ext uri="{FF2B5EF4-FFF2-40B4-BE49-F238E27FC236}">
                  <a16:creationId xmlns="" xmlns:a16="http://schemas.microsoft.com/office/drawing/2014/main" id="{0F2D5B98-9692-430D-9613-71A7D95A2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Line 34">
              <a:extLst>
                <a:ext uri="{FF2B5EF4-FFF2-40B4-BE49-F238E27FC236}">
                  <a16:creationId xmlns="" xmlns:a16="http://schemas.microsoft.com/office/drawing/2014/main" id="{0A5A11DC-7C8E-4C93-A6FA-A77320833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3" y="3091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9" name="Text Box 35">
            <a:extLst>
              <a:ext uri="{FF2B5EF4-FFF2-40B4-BE49-F238E27FC236}">
                <a16:creationId xmlns="" xmlns:a16="http://schemas.microsoft.com/office/drawing/2014/main" id="{13E21F90-CD90-4A62-B06D-CEF31D095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735" y="2667515"/>
            <a:ext cx="1915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789</a:t>
            </a:r>
            <a:endParaRPr lang="en-US" altLang="en-US" sz="36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0" name="Group 38">
            <a:extLst>
              <a:ext uri="{FF2B5EF4-FFF2-40B4-BE49-F238E27FC236}">
                <a16:creationId xmlns="" xmlns:a16="http://schemas.microsoft.com/office/drawing/2014/main" id="{D25D1517-3F09-4EB2-9023-32A91A5F8A72}"/>
              </a:ext>
            </a:extLst>
          </p:cNvPr>
          <p:cNvGrpSpPr>
            <a:grpSpLocks/>
          </p:cNvGrpSpPr>
          <p:nvPr/>
        </p:nvGrpSpPr>
        <p:grpSpPr bwMode="auto">
          <a:xfrm>
            <a:off x="5228200" y="1517565"/>
            <a:ext cx="1915266" cy="1717677"/>
            <a:chOff x="560" y="2400"/>
            <a:chExt cx="688" cy="1082"/>
          </a:xfrm>
        </p:grpSpPr>
        <p:sp>
          <p:nvSpPr>
            <p:cNvPr id="41" name="Text Box 39">
              <a:extLst>
                <a:ext uri="{FF2B5EF4-FFF2-40B4-BE49-F238E27FC236}">
                  <a16:creationId xmlns="" xmlns:a16="http://schemas.microsoft.com/office/drawing/2014/main" id="{CE6D2D58-10CC-46F2-82AC-6B659D6A3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85</a:t>
              </a:r>
              <a:r>
                <a:rPr lang="en-US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42" name="Text Box 40">
              <a:extLst>
                <a:ext uri="{FF2B5EF4-FFF2-40B4-BE49-F238E27FC236}">
                  <a16:creationId xmlns="" xmlns:a16="http://schemas.microsoft.com/office/drawing/2014/main" id="{5C911DB9-0495-42E3-8521-B59AF4D90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72</a:t>
              </a:r>
              <a:endParaRPr lang="en-US" alt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Text Box 41">
              <a:extLst>
                <a:ext uri="{FF2B5EF4-FFF2-40B4-BE49-F238E27FC236}">
                  <a16:creationId xmlns="" xmlns:a16="http://schemas.microsoft.com/office/drawing/2014/main" id="{F9A8FB55-3451-45D8-B068-824FA99E4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sp>
          <p:nvSpPr>
            <p:cNvPr id="44" name="Line 42">
              <a:extLst>
                <a:ext uri="{FF2B5EF4-FFF2-40B4-BE49-F238E27FC236}">
                  <a16:creationId xmlns="" xmlns:a16="http://schemas.microsoft.com/office/drawing/2014/main" id="{C3D958E6-BBE6-4F3B-86AF-18F55464C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" y="3083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5" name="Text Box 35">
            <a:extLst>
              <a:ext uri="{FF2B5EF4-FFF2-40B4-BE49-F238E27FC236}">
                <a16:creationId xmlns="" xmlns:a16="http://schemas.microsoft.com/office/drawing/2014/main" id="{DFA0F62C-D280-471E-8AD7-725DA1A8B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0905" y="2677903"/>
            <a:ext cx="1915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157</a:t>
            </a:r>
            <a:endParaRPr lang="en-US" altLang="en-US" sz="360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Text Box 35">
            <a:extLst>
              <a:ext uri="{FF2B5EF4-FFF2-40B4-BE49-F238E27FC236}">
                <a16:creationId xmlns="" xmlns:a16="http://schemas.microsoft.com/office/drawing/2014/main" id="{D15AB4BE-0716-490B-9047-52012BBC5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458" y="2636760"/>
            <a:ext cx="1915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183</a:t>
            </a:r>
            <a:endParaRPr lang="en-US" altLang="en-US" sz="36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8762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39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700" y1="85444" x2="30700" y2="85444"/>
                        <a14:foregroundMark x1="45063" y1="91871" x2="45063" y2="91871"/>
                        <a14:foregroundMark x1="63375" y1="83176" x2="63375" y2="83176"/>
                        <a14:foregroundMark x1="76122" y1="66730" x2="76122" y2="66730"/>
                        <a14:foregroundMark x1="80610" y1="53119" x2="80610" y2="53119"/>
                        <a14:foregroundMark x1="82765" y1="50284" x2="82765" y2="50284"/>
                        <a14:foregroundMark x1="75224" y1="36673" x2="75224" y2="36673"/>
                        <a14:foregroundMark x1="70736" y1="24197" x2="70736" y2="24197"/>
                        <a14:foregroundMark x1="62657" y1="13989" x2="62657" y2="13989"/>
                        <a14:foregroundMark x1="47935" y1="11342" x2="47935" y2="11342"/>
                        <a14:foregroundMark x1="28905" y1="21739" x2="28905" y2="21739"/>
                        <a14:foregroundMark x1="21005" y1="25142" x2="21005" y2="25142"/>
                        <a14:foregroundMark x1="13465" y1="38374" x2="13465" y2="38374"/>
                        <a14:foregroundMark x1="14363" y1="52552" x2="14363" y2="52552"/>
                        <a14:foregroundMark x1="17594" y1="65974" x2="17594" y2="65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" y="294699"/>
            <a:ext cx="1321013" cy="12546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700" y1="85444" x2="30700" y2="85444"/>
                        <a14:foregroundMark x1="45063" y1="91871" x2="45063" y2="91871"/>
                        <a14:foregroundMark x1="63375" y1="83176" x2="63375" y2="83176"/>
                        <a14:foregroundMark x1="76122" y1="66730" x2="76122" y2="66730"/>
                        <a14:foregroundMark x1="80610" y1="53119" x2="80610" y2="53119"/>
                        <a14:foregroundMark x1="82765" y1="50284" x2="82765" y2="50284"/>
                        <a14:foregroundMark x1="75224" y1="36673" x2="75224" y2="36673"/>
                        <a14:foregroundMark x1="70736" y1="24197" x2="70736" y2="24197"/>
                        <a14:foregroundMark x1="62657" y1="13989" x2="62657" y2="13989"/>
                        <a14:foregroundMark x1="47935" y1="11342" x2="47935" y2="11342"/>
                        <a14:foregroundMark x1="28905" y1="21739" x2="28905" y2="21739"/>
                        <a14:foregroundMark x1="21005" y1="25142" x2="21005" y2="25142"/>
                        <a14:foregroundMark x1="13465" y1="38374" x2="13465" y2="38374"/>
                        <a14:foregroundMark x1="14363" y1="52552" x2="14363" y2="52552"/>
                        <a14:foregroundMark x1="17594" y1="65974" x2="17594" y2="65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86" y="121353"/>
            <a:ext cx="1321013" cy="12546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700" y1="85444" x2="30700" y2="85444"/>
                        <a14:foregroundMark x1="45063" y1="91871" x2="45063" y2="91871"/>
                        <a14:foregroundMark x1="63375" y1="83176" x2="63375" y2="83176"/>
                        <a14:foregroundMark x1="76122" y1="66730" x2="76122" y2="66730"/>
                        <a14:foregroundMark x1="80610" y1="53119" x2="80610" y2="53119"/>
                        <a14:foregroundMark x1="82765" y1="50284" x2="82765" y2="50284"/>
                        <a14:foregroundMark x1="75224" y1="36673" x2="75224" y2="36673"/>
                        <a14:foregroundMark x1="70736" y1="24197" x2="70736" y2="24197"/>
                        <a14:foregroundMark x1="62657" y1="13989" x2="62657" y2="13989"/>
                        <a14:foregroundMark x1="47935" y1="11342" x2="47935" y2="11342"/>
                        <a14:foregroundMark x1="28905" y1="21739" x2="28905" y2="21739"/>
                        <a14:foregroundMark x1="21005" y1="25142" x2="21005" y2="25142"/>
                        <a14:foregroundMark x1="13465" y1="38374" x2="13465" y2="38374"/>
                        <a14:foregroundMark x1="14363" y1="52552" x2="14363" y2="52552"/>
                        <a14:foregroundMark x1="17594" y1="65974" x2="17594" y2="65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258" y="2039090"/>
            <a:ext cx="1321013" cy="1254606"/>
          </a:xfrm>
          <a:prstGeom prst="rect">
            <a:avLst/>
          </a:prstGeom>
        </p:spPr>
      </p:pic>
      <p:sp>
        <p:nvSpPr>
          <p:cNvPr id="16" name="Text Box 5">
            <a:extLst>
              <a:ext uri="{FF2B5EF4-FFF2-40B4-BE49-F238E27FC236}">
                <a16:creationId xmlns="" xmlns:a16="http://schemas.microsoft.com/office/drawing/2014/main" id="{B17F30F2-1E34-4749-A61B-A9ACABABB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276" y="91005"/>
            <a:ext cx="95049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2: </a:t>
            </a:r>
            <a:r>
              <a:rPr lang="en-US" altLang="en-US" sz="4800" u="sng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RỒI TÍNH</a:t>
            </a:r>
            <a:r>
              <a:rPr lang="en-US" altLang="en-US" sz="4800" u="sng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(</a:t>
            </a:r>
            <a:r>
              <a:rPr lang="en-US" altLang="en-US" sz="4800" u="sng" dirty="0" err="1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altLang="en-US" sz="4800" u="sng" dirty="0" smtClean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altLang="en-US" sz="48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="" xmlns:a16="http://schemas.microsoft.com/office/drawing/2014/main" id="{5CA76DC7-6A06-4AF6-80FD-3E049528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724" y="1360392"/>
            <a:ext cx="2934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>
                <a:latin typeface="Cambria" panose="02040503050406030204" pitchFamily="18" charset="0"/>
                <a:ea typeface="Cambria" panose="02040503050406030204" pitchFamily="18" charset="0"/>
              </a:rPr>
              <a:t>487 + 130</a:t>
            </a:r>
            <a:r>
              <a:rPr lang="en-US" altLang="en-US" b="1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="" xmlns:a16="http://schemas.microsoft.com/office/drawing/2014/main" id="{109C282E-55D5-4637-89B5-8C6E5ED4E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42360"/>
            <a:ext cx="2934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93 + 58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="" xmlns:a16="http://schemas.microsoft.com/office/drawing/2014/main" id="{F35597D2-EEE2-4AD7-8CD8-0F14A8206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421" y="1346483"/>
            <a:ext cx="2934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168 + 503</a:t>
            </a:r>
            <a:endParaRPr lang="en-US" alt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="" xmlns:a16="http://schemas.microsoft.com/office/drawing/2014/main" id="{1B571EC8-0103-4BA9-84C1-804F810BF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896" y="1350867"/>
            <a:ext cx="2934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367 + 125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</p:txBody>
      </p:sp>
      <p:grpSp>
        <p:nvGrpSpPr>
          <p:cNvPr id="22" name="Group 26">
            <a:extLst>
              <a:ext uri="{FF2B5EF4-FFF2-40B4-BE49-F238E27FC236}">
                <a16:creationId xmlns="" xmlns:a16="http://schemas.microsoft.com/office/drawing/2014/main" id="{50FCE9CE-B8CC-49AC-BEC8-FDEB8709C0BA}"/>
              </a:ext>
            </a:extLst>
          </p:cNvPr>
          <p:cNvGrpSpPr>
            <a:grpSpLocks/>
          </p:cNvGrpSpPr>
          <p:nvPr/>
        </p:nvGrpSpPr>
        <p:grpSpPr bwMode="auto">
          <a:xfrm>
            <a:off x="784136" y="2032944"/>
            <a:ext cx="3347934" cy="1595438"/>
            <a:chOff x="560" y="2400"/>
            <a:chExt cx="688" cy="1005"/>
          </a:xfrm>
        </p:grpSpPr>
        <p:sp>
          <p:nvSpPr>
            <p:cNvPr id="23" name="Text Box 16">
              <a:extLst>
                <a:ext uri="{FF2B5EF4-FFF2-40B4-BE49-F238E27FC236}">
                  <a16:creationId xmlns="" xmlns:a16="http://schemas.microsoft.com/office/drawing/2014/main" id="{64A3B90D-BACE-4483-B4BD-B952946C5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67</a:t>
              </a:r>
              <a:r>
                <a:rPr lang="en-US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24" name="Text Box 17">
              <a:extLst>
                <a:ext uri="{FF2B5EF4-FFF2-40B4-BE49-F238E27FC236}">
                  <a16:creationId xmlns="" xmlns:a16="http://schemas.microsoft.com/office/drawing/2014/main" id="{BEC57311-4FCE-4A0C-ABCE-37739E451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125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Text Box 19">
              <a:extLst>
                <a:ext uri="{FF2B5EF4-FFF2-40B4-BE49-F238E27FC236}">
                  <a16:creationId xmlns="" xmlns:a16="http://schemas.microsoft.com/office/drawing/2014/main" id="{1C8517EA-EC6E-4B76-8D6B-7023C1D6E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sp>
          <p:nvSpPr>
            <p:cNvPr id="26" name="Line 20">
              <a:extLst>
                <a:ext uri="{FF2B5EF4-FFF2-40B4-BE49-F238E27FC236}">
                  <a16:creationId xmlns="" xmlns:a16="http://schemas.microsoft.com/office/drawing/2014/main" id="{B792BA0F-807E-4982-B533-4A93BE48BB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2" y="3140"/>
              <a:ext cx="347" cy="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="" xmlns:a16="http://schemas.microsoft.com/office/drawing/2014/main" id="{04D66CB0-FB98-4018-819E-19281B588893}"/>
              </a:ext>
            </a:extLst>
          </p:cNvPr>
          <p:cNvGrpSpPr>
            <a:grpSpLocks/>
          </p:cNvGrpSpPr>
          <p:nvPr/>
        </p:nvGrpSpPr>
        <p:grpSpPr bwMode="auto">
          <a:xfrm>
            <a:off x="8050977" y="2032944"/>
            <a:ext cx="3347934" cy="1595438"/>
            <a:chOff x="2576" y="2496"/>
            <a:chExt cx="688" cy="1005"/>
          </a:xfrm>
        </p:grpSpPr>
        <p:sp>
          <p:nvSpPr>
            <p:cNvPr id="28" name="Text Box 22">
              <a:extLst>
                <a:ext uri="{FF2B5EF4-FFF2-40B4-BE49-F238E27FC236}">
                  <a16:creationId xmlns="" xmlns:a16="http://schemas.microsoft.com/office/drawing/2014/main" id="{AD7AEA8B-E294-43A7-ADD9-24C669214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496"/>
              <a:ext cx="52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168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Text Box 23">
              <a:extLst>
                <a:ext uri="{FF2B5EF4-FFF2-40B4-BE49-F238E27FC236}">
                  <a16:creationId xmlns="" xmlns:a16="http://schemas.microsoft.com/office/drawing/2014/main" id="{75752CB3-1AF6-419A-9D19-599D8A4C8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6" y="2822"/>
              <a:ext cx="43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503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Text Box 24">
              <a:extLst>
                <a:ext uri="{FF2B5EF4-FFF2-40B4-BE49-F238E27FC236}">
                  <a16:creationId xmlns="" xmlns:a16="http://schemas.microsoft.com/office/drawing/2014/main" id="{84FFDA1F-288D-4886-B599-1D1E5E9A4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6" y="2638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="" xmlns:a16="http://schemas.microsoft.com/office/drawing/2014/main" id="{6D2AFAC1-D49D-448C-8F80-D247E0FADD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0" y="3207"/>
              <a:ext cx="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2" name="Group 30">
            <a:extLst>
              <a:ext uri="{FF2B5EF4-FFF2-40B4-BE49-F238E27FC236}">
                <a16:creationId xmlns="" xmlns:a16="http://schemas.microsoft.com/office/drawing/2014/main" id="{9EAF5B7C-EFF4-44B2-85A1-8D988171F309}"/>
              </a:ext>
            </a:extLst>
          </p:cNvPr>
          <p:cNvGrpSpPr>
            <a:grpSpLocks/>
          </p:cNvGrpSpPr>
          <p:nvPr/>
        </p:nvGrpSpPr>
        <p:grpSpPr bwMode="auto">
          <a:xfrm>
            <a:off x="3263811" y="2044850"/>
            <a:ext cx="3347934" cy="1595438"/>
            <a:chOff x="560" y="2400"/>
            <a:chExt cx="688" cy="1005"/>
          </a:xfrm>
        </p:grpSpPr>
        <p:sp>
          <p:nvSpPr>
            <p:cNvPr id="33" name="Text Box 31">
              <a:extLst>
                <a:ext uri="{FF2B5EF4-FFF2-40B4-BE49-F238E27FC236}">
                  <a16:creationId xmlns="" xmlns:a16="http://schemas.microsoft.com/office/drawing/2014/main" id="{A3D98D3C-1E54-4768-B9A2-62BA838EF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487</a:t>
              </a:r>
              <a:r>
                <a:rPr lang="en-US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34" name="Text Box 32">
              <a:extLst>
                <a:ext uri="{FF2B5EF4-FFF2-40B4-BE49-F238E27FC236}">
                  <a16:creationId xmlns="" xmlns:a16="http://schemas.microsoft.com/office/drawing/2014/main" id="{8DA72A1A-A052-466D-82B6-A77BC2E4D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130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Text Box 33">
              <a:extLst>
                <a:ext uri="{FF2B5EF4-FFF2-40B4-BE49-F238E27FC236}">
                  <a16:creationId xmlns="" xmlns:a16="http://schemas.microsoft.com/office/drawing/2014/main" id="{33A0D34C-031E-4BC3-8604-8D5D8BFDE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  <a:endParaRPr lang="en-US" alt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Line 34">
              <a:extLst>
                <a:ext uri="{FF2B5EF4-FFF2-40B4-BE49-F238E27FC236}">
                  <a16:creationId xmlns="" xmlns:a16="http://schemas.microsoft.com/office/drawing/2014/main" id="{445EABBE-92C3-46A0-B1B9-9118B1603A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6" y="3122"/>
              <a:ext cx="368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7" name="Group 38">
            <a:extLst>
              <a:ext uri="{FF2B5EF4-FFF2-40B4-BE49-F238E27FC236}">
                <a16:creationId xmlns="" xmlns:a16="http://schemas.microsoft.com/office/drawing/2014/main" id="{E5420644-BA14-4377-BA77-0DB528FD93B2}"/>
              </a:ext>
            </a:extLst>
          </p:cNvPr>
          <p:cNvGrpSpPr>
            <a:grpSpLocks/>
          </p:cNvGrpSpPr>
          <p:nvPr/>
        </p:nvGrpSpPr>
        <p:grpSpPr bwMode="auto">
          <a:xfrm>
            <a:off x="5792140" y="2032946"/>
            <a:ext cx="3347934" cy="1173163"/>
            <a:chOff x="560" y="2400"/>
            <a:chExt cx="688" cy="739"/>
          </a:xfrm>
        </p:grpSpPr>
        <p:sp>
          <p:nvSpPr>
            <p:cNvPr id="38" name="Text Box 39">
              <a:extLst>
                <a:ext uri="{FF2B5EF4-FFF2-40B4-BE49-F238E27FC236}">
                  <a16:creationId xmlns="" xmlns:a16="http://schemas.microsoft.com/office/drawing/2014/main" id="{8D0951DD-3D9C-4338-84C6-73A843DDD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2400"/>
              <a:ext cx="52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93</a:t>
              </a:r>
              <a:r>
                <a:rPr lang="en-US" alt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39" name="Text Box 40">
              <a:extLst>
                <a:ext uri="{FF2B5EF4-FFF2-40B4-BE49-F238E27FC236}">
                  <a16:creationId xmlns="" xmlns:a16="http://schemas.microsoft.com/office/drawing/2014/main" id="{54F298A9-95F7-427C-9CC7-89415A20E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2726"/>
              <a:ext cx="4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  <a:endParaRPr lang="en-US" alt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Text Box 41">
              <a:extLst>
                <a:ext uri="{FF2B5EF4-FFF2-40B4-BE49-F238E27FC236}">
                  <a16:creationId xmlns="" xmlns:a16="http://schemas.microsoft.com/office/drawing/2014/main" id="{38245EA9-9BD6-45EE-AA65-557B32BDF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" y="2542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sp>
          <p:nvSpPr>
            <p:cNvPr id="41" name="Line 42">
              <a:extLst>
                <a:ext uri="{FF2B5EF4-FFF2-40B4-BE49-F238E27FC236}">
                  <a16:creationId xmlns="" xmlns:a16="http://schemas.microsoft.com/office/drawing/2014/main" id="{167C6AFD-8108-421A-A0F5-715121918C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" y="3129"/>
              <a:ext cx="338" cy="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2" name="Text Box 29">
            <a:extLst>
              <a:ext uri="{FF2B5EF4-FFF2-40B4-BE49-F238E27FC236}">
                <a16:creationId xmlns="" xmlns:a16="http://schemas.microsoft.com/office/drawing/2014/main" id="{580CFEA4-80BC-4DF3-A44B-76197E0DD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8" y="3260885"/>
            <a:ext cx="12771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492</a:t>
            </a:r>
            <a:endParaRPr lang="en-US" altLang="en-US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Text Box 35">
            <a:extLst>
              <a:ext uri="{FF2B5EF4-FFF2-40B4-BE49-F238E27FC236}">
                <a16:creationId xmlns="" xmlns:a16="http://schemas.microsoft.com/office/drawing/2014/main" id="{01131082-3B26-4ACF-B5B5-D17444FE3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827" y="3285481"/>
            <a:ext cx="21121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617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 Box 35">
            <a:extLst>
              <a:ext uri="{FF2B5EF4-FFF2-40B4-BE49-F238E27FC236}">
                <a16:creationId xmlns="" xmlns:a16="http://schemas.microsoft.com/office/drawing/2014/main" id="{7A410C2C-6FFF-46FE-8B67-7F61DC6FC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523" y="3274947"/>
            <a:ext cx="21121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151</a:t>
            </a:r>
            <a:endParaRPr lang="en-US" altLang="en-US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Text Box 35">
            <a:extLst>
              <a:ext uri="{FF2B5EF4-FFF2-40B4-BE49-F238E27FC236}">
                <a16:creationId xmlns="" xmlns:a16="http://schemas.microsoft.com/office/drawing/2014/main" id="{EA3A6F84-4A95-4871-956F-0AE51AEF5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566" y="3196638"/>
            <a:ext cx="21121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671</a:t>
            </a:r>
            <a:endParaRPr lang="en-US" altLang="en-US" b="1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1844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5028">
                        <a14:foregroundMark x1="14549" y1="31675" x2="16022" y2="34031"/>
                        <a14:foregroundMark x1="24862" y1="51309" x2="26888" y2="49738"/>
                        <a14:foregroundMark x1="57827" y1="75916" x2="58564" y2="78010"/>
                        <a14:foregroundMark x1="12339" y1="38743" x2="9761" y2="40052"/>
                        <a14:foregroundMark x1="21915" y1="14660" x2="24125" y2="23822"/>
                        <a14:foregroundMark x1="23757" y1="9686" x2="28545" y2="17016"/>
                        <a14:foregroundMark x1="8103" y1="48429" x2="7182" y2="48429"/>
                        <a14:foregroundMark x1="13996" y1="53927" x2="13996" y2="5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96" y="-160144"/>
            <a:ext cx="13222356" cy="3973853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5B4A5065-77CD-460E-825D-82022A3CBF2A}"/>
              </a:ext>
            </a:extLst>
          </p:cNvPr>
          <p:cNvSpPr/>
          <p:nvPr/>
        </p:nvSpPr>
        <p:spPr>
          <a:xfrm>
            <a:off x="5450802" y="3206438"/>
            <a:ext cx="18589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  <a:endParaRPr lang="en-US" sz="5400" b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C43C59C3-F450-40CE-86AA-3A26577F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315" y="783680"/>
            <a:ext cx="72009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theo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vi-VN" alt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125 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endParaRPr lang="vi-VN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135 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endParaRPr lang="vi-VN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...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71369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6364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4678623" y="435961"/>
            <a:ext cx="2834754" cy="830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4400" b="1" dirty="0">
                <a:solidFill>
                  <a:srgbClr val="FEB70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zh-CN" altLang="en-US" sz="4400" b="1" dirty="0">
              <a:solidFill>
                <a:srgbClr val="FEB707"/>
              </a:solidFill>
              <a:latin typeface="Cambria" panose="02040503050406030204" pitchFamily="18" charset="0"/>
              <a:ea typeface="造字工房童心（非商用）常规体" pitchFamily="2" charset="-122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E6C09CEB-AB24-485C-BA44-113542646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317" y="1875639"/>
            <a:ext cx="72009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125 + 135 = 260 (</a:t>
            </a:r>
            <a:r>
              <a:rPr lang="vi-VN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260 </a:t>
            </a:r>
            <a:r>
              <a:rPr lang="vi-VN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vi-VN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9">
            <a:extLst>
              <a:ext uri="{FF2B5EF4-FFF2-40B4-BE49-F238E27FC236}">
                <a16:creationId xmlns="" xmlns:a16="http://schemas.microsoft.com/office/drawing/2014/main" id="{18FDCEEB-14E9-4379-A81A-FAF21807E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5028">
                        <a14:foregroundMark x1="14549" y1="31675" x2="16022" y2="34031"/>
                        <a14:foregroundMark x1="24862" y1="51309" x2="26888" y2="49738"/>
                        <a14:foregroundMark x1="57827" y1="75916" x2="58564" y2="78010"/>
                        <a14:foregroundMark x1="12339" y1="38743" x2="9761" y2="40052"/>
                        <a14:foregroundMark x1="21915" y1="14660" x2="24125" y2="23822"/>
                        <a14:foregroundMark x1="23757" y1="9686" x2="28545" y2="17016"/>
                        <a14:foregroundMark x1="8103" y1="48429" x2="7182" y2="48429"/>
                        <a14:foregroundMark x1="13996" y1="53927" x2="13996" y2="5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88" y="1186329"/>
            <a:ext cx="12191999" cy="403836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096000" y="2836382"/>
            <a:ext cx="1078523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09992" y="3338038"/>
            <a:ext cx="364531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901833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5028">
                        <a14:foregroundMark x1="14549" y1="31675" x2="16022" y2="34031"/>
                        <a14:foregroundMark x1="24862" y1="51309" x2="26888" y2="49738"/>
                        <a14:foregroundMark x1="57827" y1="75916" x2="58564" y2="78010"/>
                        <a14:foregroundMark x1="12339" y1="38743" x2="9761" y2="40052"/>
                        <a14:foregroundMark x1="21915" y1="14660" x2="24125" y2="23822"/>
                        <a14:foregroundMark x1="23757" y1="9686" x2="28545" y2="17016"/>
                        <a14:foregroundMark x1="8103" y1="48429" x2="7182" y2="48429"/>
                        <a14:foregroundMark x1="13996" y1="53927" x2="13996" y2="5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96" y="-160144"/>
            <a:ext cx="13222356" cy="3973853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5B4A5065-77CD-460E-825D-82022A3CBF2A}"/>
              </a:ext>
            </a:extLst>
          </p:cNvPr>
          <p:cNvSpPr/>
          <p:nvPr/>
        </p:nvSpPr>
        <p:spPr>
          <a:xfrm>
            <a:off x="2950509" y="3828677"/>
            <a:ext cx="68595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C43C59C3-F450-40CE-86AA-3A26577F0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315" y="783680"/>
            <a:ext cx="72009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vi-VN" alt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vi-VN" alt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theo </a:t>
            </a:r>
            <a:r>
              <a:rPr lang="vi-VN" alt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vi-VN" alt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vi-VN" alt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125 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endParaRPr lang="vi-VN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135 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endParaRPr lang="vi-VN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hai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thùng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...</a:t>
            </a:r>
            <a:r>
              <a:rPr lang="vi-VN" altLang="en-US" i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</a:t>
            </a:r>
            <a:r>
              <a:rPr lang="vi-VN" altLang="en-US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dầu</a:t>
            </a:r>
            <a:r>
              <a:rPr lang="vi-VN" altLang="en-US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69933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生班干部竞选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451</Words>
  <Application>Microsoft Office PowerPoint</Application>
  <PresentationFormat>Custom</PresentationFormat>
  <Paragraphs>116</Paragraphs>
  <Slides>13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主题​​</vt:lpstr>
      <vt:lpstr>Líp häc trùc tuyÕn 3A8 – TH Gia Thôy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小学生班干部竞选ppt模板</dc:title>
  <dc:creator>龙时富</dc:creator>
  <cp:lastModifiedBy>Administrator</cp:lastModifiedBy>
  <cp:revision>22</cp:revision>
  <dcterms:created xsi:type="dcterms:W3CDTF">2017-07-28T06:53:08Z</dcterms:created>
  <dcterms:modified xsi:type="dcterms:W3CDTF">2021-09-10T01:45:04Z</dcterms:modified>
</cp:coreProperties>
</file>