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313" r:id="rId4"/>
    <p:sldId id="258" r:id="rId5"/>
    <p:sldId id="310" r:id="rId6"/>
    <p:sldId id="272" r:id="rId7"/>
    <p:sldId id="265" r:id="rId8"/>
    <p:sldId id="311" r:id="rId9"/>
    <p:sldId id="260" r:id="rId10"/>
    <p:sldId id="314" r:id="rId11"/>
    <p:sldId id="262" r:id="rId12"/>
    <p:sldId id="312" r:id="rId13"/>
    <p:sldId id="268" r:id="rId14"/>
    <p:sldId id="264" r:id="rId15"/>
    <p:sldId id="263" r:id="rId16"/>
    <p:sldId id="261" r:id="rId17"/>
  </p:sldIdLst>
  <p:sldSz cx="9144000" cy="5143500" type="screen16x9"/>
  <p:notesSz cx="6858000" cy="9144000"/>
  <p:embeddedFontLst>
    <p:embeddedFont>
      <p:font typeface="#9Slide05 SVNUT Triumph" panose="00000500000000000000" charset="0"/>
      <p:italic r:id="rId19"/>
    </p:embeddedFont>
    <p:embeddedFont>
      <p:font typeface="#9Slide07 Crocante" panose="020B0604020202020204" charset="0"/>
      <p:regular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Caveat Brush" panose="020B0604020202020204" charset="0"/>
      <p:regular r:id="rId25"/>
    </p:embeddedFont>
    <p:embeddedFont>
      <p:font typeface="Fredoka One" panose="020B0604020202020204" charset="0"/>
      <p:regular r:id="rId26"/>
    </p:embeddedFont>
    <p:embeddedFont>
      <p:font typeface="HP001 4 hàng" panose="020B0604020202020204" charset="0"/>
      <p:regular r:id="rId27"/>
      <p:bold r:id="rId28"/>
    </p:embeddedFont>
    <p:embeddedFont>
      <p:font typeface="Microsoft YaHei" panose="020B0503020204020204" pitchFamily="34" charset="-122"/>
      <p:regular r:id="rId29"/>
      <p:bold r:id="rId30"/>
    </p:embeddedFont>
    <p:embeddedFont>
      <p:font typeface="Nunito" pitchFamily="2" charset="0"/>
      <p:regular r:id="rId31"/>
      <p:bold r:id="rId32"/>
      <p:italic r:id="rId33"/>
      <p:boldItalic r:id="rId34"/>
    </p:embeddedFont>
    <p:embeddedFont>
      <p:font typeface="Roboto Condensed Light" panose="02000000000000000000" pitchFamily="2" charset="0"/>
      <p:regular r:id="rId35"/>
      <p: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4">
          <p15:clr>
            <a:srgbClr val="9AA0A6"/>
          </p15:clr>
        </p15:guide>
        <p15:guide id="2" orient="horz" pos="576">
          <p15:clr>
            <a:srgbClr val="9AA0A6"/>
          </p15:clr>
        </p15:guide>
        <p15:guide id="3" orient="horz" pos="2843">
          <p15:clr>
            <a:srgbClr val="9AA0A6"/>
          </p15:clr>
        </p15:guide>
        <p15:guide id="4" pos="5306">
          <p15:clr>
            <a:srgbClr val="9AA0A6"/>
          </p15:clr>
        </p15:guide>
        <p15:guide id="5" pos="2880">
          <p15:clr>
            <a:srgbClr val="9AA0A6"/>
          </p15:clr>
        </p15:guide>
        <p15:guide id="6" orient="horz" pos="179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F1F"/>
    <a:srgbClr val="102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395076-0F23-4C93-8DE1-B63247FFA641}">
  <a:tblStyle styleId="{CB395076-0F23-4C93-8DE1-B63247FFA6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pos="454"/>
        <p:guide orient="horz" pos="576"/>
        <p:guide orient="horz" pos="2843"/>
        <p:guide pos="5306"/>
        <p:guide pos="2880"/>
        <p:guide orient="horz" pos="17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Nhắc</a:t>
            </a:r>
            <a:r>
              <a:rPr lang="en-US" dirty="0"/>
              <a:t> HS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sạch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, </a:t>
            </a:r>
            <a:r>
              <a:rPr lang="en-US" dirty="0" err="1"/>
              <a:t>đúng</a:t>
            </a:r>
            <a:r>
              <a:rPr lang="en-US" dirty="0"/>
              <a:t> ô li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8547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Nhắc</a:t>
            </a:r>
            <a:r>
              <a:rPr lang="en-US" dirty="0"/>
              <a:t> HS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sạch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, </a:t>
            </a:r>
            <a:r>
              <a:rPr lang="en-US" dirty="0" err="1"/>
              <a:t>đúng</a:t>
            </a:r>
            <a:r>
              <a:rPr lang="en-US" dirty="0"/>
              <a:t> ô li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soát</a:t>
            </a:r>
            <a:r>
              <a:rPr lang="en-US" dirty="0"/>
              <a:t> </a:t>
            </a:r>
            <a:r>
              <a:rPr lang="en-US" dirty="0" err="1"/>
              <a:t>lỗi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5589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ca19421708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ca19421708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củng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: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b="1" dirty="0" err="1"/>
              <a:t>xét</a:t>
            </a:r>
            <a:r>
              <a:rPr lang="en-US" b="1" dirty="0"/>
              <a:t>, </a:t>
            </a:r>
            <a:r>
              <a:rPr lang="en-US" b="1" dirty="0" err="1"/>
              <a:t>sét</a:t>
            </a:r>
            <a:r>
              <a:rPr lang="en-US" b="1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.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vài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. HS </a:t>
            </a:r>
            <a:r>
              <a:rPr lang="en-US" dirty="0" err="1"/>
              <a:t>dùng</a:t>
            </a:r>
            <a:r>
              <a:rPr lang="en-US" dirty="0"/>
              <a:t> word cloud,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ra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ca19421708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ca19421708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củng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: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b="1" dirty="0" err="1"/>
              <a:t>xào</a:t>
            </a:r>
            <a:r>
              <a:rPr lang="en-US" b="1" dirty="0"/>
              <a:t>/</a:t>
            </a:r>
            <a:r>
              <a:rPr lang="en-US" b="1" dirty="0" err="1"/>
              <a:t>sào</a:t>
            </a:r>
            <a:r>
              <a:rPr lang="en-US" b="1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.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vài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. HS </a:t>
            </a:r>
            <a:r>
              <a:rPr lang="en-US" dirty="0" err="1"/>
              <a:t>dùng</a:t>
            </a:r>
            <a:r>
              <a:rPr lang="en-US" dirty="0"/>
              <a:t> word cloud,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ra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ca19421708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ca19421708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củng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: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b="1" dirty="0" err="1"/>
              <a:t>xinh</a:t>
            </a:r>
            <a:r>
              <a:rPr lang="en-US" b="1" dirty="0"/>
              <a:t>/</a:t>
            </a:r>
            <a:r>
              <a:rPr lang="en-US" b="1" dirty="0" err="1"/>
              <a:t>sinh</a:t>
            </a:r>
            <a:r>
              <a:rPr lang="en-US" b="1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.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vài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. HS </a:t>
            </a:r>
            <a:r>
              <a:rPr lang="en-US" dirty="0" err="1"/>
              <a:t>dùng</a:t>
            </a:r>
            <a:r>
              <a:rPr lang="en-US" dirty="0"/>
              <a:t> word cloud,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ra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 </a:t>
            </a:r>
            <a:r>
              <a:rPr lang="en-US" dirty="0" err="1"/>
              <a:t>mời</a:t>
            </a:r>
            <a:r>
              <a:rPr lang="en-US" dirty="0"/>
              <a:t> HS </a:t>
            </a:r>
            <a:r>
              <a:rPr lang="en-US" dirty="0" err="1"/>
              <a:t>đọc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Nhắc</a:t>
            </a:r>
            <a:r>
              <a:rPr lang="en-US" dirty="0"/>
              <a:t> HS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sạch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, </a:t>
            </a:r>
            <a:r>
              <a:rPr lang="en-US" dirty="0" err="1"/>
              <a:t>đúng</a:t>
            </a:r>
            <a:r>
              <a:rPr lang="en-US" dirty="0"/>
              <a:t> ô li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6955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Hỏi</a:t>
            </a:r>
            <a:r>
              <a:rPr lang="en-US" dirty="0"/>
              <a:t> HS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tả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HS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riêng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riêng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901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ca19421708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ca19421708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Hỏi</a:t>
            </a:r>
            <a:r>
              <a:rPr lang="en-US" dirty="0"/>
              <a:t> HS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riêng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ca19421708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ca19421708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( online – </a:t>
            </a:r>
            <a:r>
              <a:rPr lang="en-US" dirty="0" err="1"/>
              <a:t>classpoint</a:t>
            </a:r>
            <a:r>
              <a:rPr lang="en-US" dirty="0"/>
              <a:t> / offline – </a:t>
            </a:r>
            <a:r>
              <a:rPr lang="en-US" dirty="0" err="1"/>
              <a:t>nháp</a:t>
            </a:r>
            <a:r>
              <a:rPr lang="en-US" dirty="0"/>
              <a:t>, </a:t>
            </a:r>
            <a:r>
              <a:rPr lang="en-US" dirty="0" err="1"/>
              <a:t>bảng</a:t>
            </a:r>
            <a:r>
              <a:rPr lang="en-US" dirty="0"/>
              <a:t> con 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l</a:t>
            </a:r>
            <a:r>
              <a:rPr lang="vi-VN" dirty="0"/>
              <a:t>ưu ý với HS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265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Nhắc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cầm</a:t>
            </a:r>
            <a:r>
              <a:rPr lang="en-US" dirty="0"/>
              <a:t> </a:t>
            </a:r>
            <a:r>
              <a:rPr lang="en-US" dirty="0" err="1"/>
              <a:t>bút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927025"/>
            <a:ext cx="5715000" cy="281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74067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2"/>
          </p:nvPr>
        </p:nvSpPr>
        <p:spPr>
          <a:xfrm>
            <a:off x="2069613" y="159407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2069613" y="2121775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3"/>
          </p:nvPr>
        </p:nvSpPr>
        <p:spPr>
          <a:xfrm>
            <a:off x="5922982" y="159407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4"/>
          </p:nvPr>
        </p:nvSpPr>
        <p:spPr>
          <a:xfrm>
            <a:off x="5922983" y="2121775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5"/>
          </p:nvPr>
        </p:nvSpPr>
        <p:spPr>
          <a:xfrm>
            <a:off x="2069613" y="302747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6"/>
          </p:nvPr>
        </p:nvSpPr>
        <p:spPr>
          <a:xfrm>
            <a:off x="2069613" y="3555187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7"/>
          </p:nvPr>
        </p:nvSpPr>
        <p:spPr>
          <a:xfrm>
            <a:off x="5922982" y="302747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8"/>
          </p:nvPr>
        </p:nvSpPr>
        <p:spPr>
          <a:xfrm>
            <a:off x="5922983" y="3555187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9" hasCustomPrompt="1"/>
          </p:nvPr>
        </p:nvSpPr>
        <p:spPr>
          <a:xfrm>
            <a:off x="992750" y="1880075"/>
            <a:ext cx="1153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3" hasCustomPrompt="1"/>
          </p:nvPr>
        </p:nvSpPr>
        <p:spPr>
          <a:xfrm>
            <a:off x="992750" y="3304399"/>
            <a:ext cx="1153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14" hasCustomPrompt="1"/>
          </p:nvPr>
        </p:nvSpPr>
        <p:spPr>
          <a:xfrm>
            <a:off x="4692100" y="1880075"/>
            <a:ext cx="1307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15" hasCustomPrompt="1"/>
          </p:nvPr>
        </p:nvSpPr>
        <p:spPr>
          <a:xfrm>
            <a:off x="4692100" y="3304399"/>
            <a:ext cx="1307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BLANK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 idx="2"/>
          </p:nvPr>
        </p:nvSpPr>
        <p:spPr>
          <a:xfrm>
            <a:off x="4804663" y="1334422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28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 idx="3"/>
          </p:nvPr>
        </p:nvSpPr>
        <p:spPr>
          <a:xfrm>
            <a:off x="4804747" y="2646809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28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4804750" y="3134446"/>
            <a:ext cx="27426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4"/>
          </p:nvPr>
        </p:nvSpPr>
        <p:spPr>
          <a:xfrm>
            <a:off x="4804838" y="1822059"/>
            <a:ext cx="27426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-text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1460950" y="1198000"/>
            <a:ext cx="61992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2147050" y="3073725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2391900" y="3571975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ubTitle" idx="1"/>
          </p:nvPr>
        </p:nvSpPr>
        <p:spPr>
          <a:xfrm>
            <a:off x="1956450" y="2212250"/>
            <a:ext cx="5231100" cy="12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5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4462325" y="1610425"/>
            <a:ext cx="37392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title" idx="2" hasCustomPrompt="1"/>
          </p:nvPr>
        </p:nvSpPr>
        <p:spPr>
          <a:xfrm>
            <a:off x="5535575" y="804425"/>
            <a:ext cx="1592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4" name="Google Shape;114;p28"/>
          <p:cNvSpPr txBox="1">
            <a:spLocks noGrp="1"/>
          </p:cNvSpPr>
          <p:nvPr>
            <p:ph type="subTitle" idx="1"/>
          </p:nvPr>
        </p:nvSpPr>
        <p:spPr>
          <a:xfrm>
            <a:off x="5053625" y="3589375"/>
            <a:ext cx="2556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819400" y="1610425"/>
            <a:ext cx="47766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411375" y="804425"/>
            <a:ext cx="1592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929425" y="3589375"/>
            <a:ext cx="2556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1075" y="-1300524"/>
            <a:ext cx="6846223" cy="11628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 idx="2"/>
          </p:nvPr>
        </p:nvSpPr>
        <p:spPr>
          <a:xfrm>
            <a:off x="1107925" y="2548934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8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 idx="3"/>
          </p:nvPr>
        </p:nvSpPr>
        <p:spPr>
          <a:xfrm>
            <a:off x="5203972" y="2548934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8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5203975" y="3036571"/>
            <a:ext cx="27426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4"/>
          </p:nvPr>
        </p:nvSpPr>
        <p:spPr>
          <a:xfrm>
            <a:off x="1108100" y="3036571"/>
            <a:ext cx="27426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25" name="Google Shape;2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1373526" y="630000"/>
            <a:ext cx="2016251" cy="117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553649" y="1126600"/>
            <a:ext cx="2016251" cy="117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460950" y="1198000"/>
            <a:ext cx="61992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2147050" y="3073725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veat Brush"/>
              <a:buNone/>
              <a:defRPr sz="34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500"/>
              <a:buFont typeface="Nunito"/>
              <a:buChar char="■"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8" r:id="rId14"/>
    <p:sldLayoutId id="2147483671" r:id="rId15"/>
    <p:sldLayoutId id="214748367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file:///C:\Program%20Files\Inknoe%20ClassPoint\Images\word_count_without%20result_default.png" TargetMode="Externa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file:///C:\Program%20Files\Inknoe%20ClassPoint\Images\word_count_without%20result_default.png" TargetMode="Externa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file:///C:\Program%20Files\Inknoe%20ClassPoint\Images\word_count_without%20result_default.png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file:///C:\Program%20Files\Inknoe%20ClassPoint\Images\slide_annotate_without%20result_default.png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file:///C:\Program%20Files\Inknoe%20ClassPoint\Images\word_count_without%20result_default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9"/>
          <p:cNvSpPr txBox="1">
            <a:spLocks noGrp="1"/>
          </p:cNvSpPr>
          <p:nvPr>
            <p:ph type="ctrTitle"/>
          </p:nvPr>
        </p:nvSpPr>
        <p:spPr>
          <a:xfrm>
            <a:off x="957726" y="765544"/>
            <a:ext cx="3639349" cy="10932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7" name="Google Shape;14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6882" y="304795"/>
            <a:ext cx="2262234" cy="48387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5;p39">
            <a:extLst>
              <a:ext uri="{FF2B5EF4-FFF2-40B4-BE49-F238E27FC236}">
                <a16:creationId xmlns:a16="http://schemas.microsoft.com/office/drawing/2014/main" id="{C3EE112F-02AC-4A24-BC24-F3ED0B5DB082}"/>
              </a:ext>
            </a:extLst>
          </p:cNvPr>
          <p:cNvSpPr txBox="1">
            <a:spLocks/>
          </p:cNvSpPr>
          <p:nvPr/>
        </p:nvSpPr>
        <p:spPr>
          <a:xfrm>
            <a:off x="677470" y="2025141"/>
            <a:ext cx="5925350" cy="109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aveat Brush"/>
              <a:buNone/>
              <a:defRPr sz="74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191919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191919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191919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191919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191919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191919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191919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191919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</a:t>
            </a:r>
            <a:r>
              <a:rPr lang="en-US" sz="5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1589" y="27082"/>
            <a:ext cx="961266" cy="10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itle 2">
            <a:extLst>
              <a:ext uri="{FF2B5EF4-FFF2-40B4-BE49-F238E27FC236}">
                <a16:creationId xmlns:a16="http://schemas.microsoft.com/office/drawing/2014/main" id="{1AF170A1-C48A-420A-A09A-AE518B715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64" y="1631945"/>
            <a:ext cx="4072800" cy="79920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Subtitle 4">
            <a:extLst>
              <a:ext uri="{FF2B5EF4-FFF2-40B4-BE49-F238E27FC236}">
                <a16:creationId xmlns:a16="http://schemas.microsoft.com/office/drawing/2014/main" id="{03256A0F-84A0-4E78-8AEC-4F0A901D8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664" y="2431132"/>
            <a:ext cx="4072800" cy="1671900"/>
          </a:xfrm>
        </p:spPr>
        <p:txBody>
          <a:bodyPr/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C105CD-B93F-4308-9D57-C90D986F8876}"/>
              </a:ext>
            </a:extLst>
          </p:cNvPr>
          <p:cNvGrpSpPr/>
          <p:nvPr/>
        </p:nvGrpSpPr>
        <p:grpSpPr>
          <a:xfrm>
            <a:off x="1775580" y="27082"/>
            <a:ext cx="6949232" cy="5143502"/>
            <a:chOff x="1097384" y="0"/>
            <a:chExt cx="6949232" cy="5143502"/>
          </a:xfrm>
        </p:grpSpPr>
        <p:grpSp>
          <p:nvGrpSpPr>
            <p:cNvPr id="26" name="Google Shape;105;p15">
              <a:extLst>
                <a:ext uri="{FF2B5EF4-FFF2-40B4-BE49-F238E27FC236}">
                  <a16:creationId xmlns:a16="http://schemas.microsoft.com/office/drawing/2014/main" id="{DD991ACE-ACD7-40A6-9797-FB55B10B1AA2}"/>
                </a:ext>
              </a:extLst>
            </p:cNvPr>
            <p:cNvGrpSpPr/>
            <p:nvPr/>
          </p:nvGrpSpPr>
          <p:grpSpPr>
            <a:xfrm>
              <a:off x="1097384" y="0"/>
              <a:ext cx="6949232" cy="5143502"/>
              <a:chOff x="1325193" y="0"/>
              <a:chExt cx="9265642" cy="6858002"/>
            </a:xfrm>
          </p:grpSpPr>
          <p:pic>
            <p:nvPicPr>
              <p:cNvPr id="31" name="Google Shape;106;p15" descr="A close up of a screen&#10;&#10;Description generated with high confidence">
                <a:extLst>
                  <a:ext uri="{FF2B5EF4-FFF2-40B4-BE49-F238E27FC236}">
                    <a16:creationId xmlns:a16="http://schemas.microsoft.com/office/drawing/2014/main" id="{2E0C6E44-CBF0-4E8E-A8EE-89051B9DC71D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7026" b="8626"/>
              <a:stretch/>
            </p:blipFill>
            <p:spPr>
              <a:xfrm>
                <a:off x="1325193" y="1238655"/>
                <a:ext cx="9265642" cy="561934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Google Shape;107;p15" descr="A close up of a screen&#10;&#10;Description generated with high confidence">
                <a:extLst>
                  <a:ext uri="{FF2B5EF4-FFF2-40B4-BE49-F238E27FC236}">
                    <a16:creationId xmlns:a16="http://schemas.microsoft.com/office/drawing/2014/main" id="{35D981C6-44B6-446F-BDAD-20BEB216D7FA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7026" b="8626"/>
              <a:stretch/>
            </p:blipFill>
            <p:spPr>
              <a:xfrm>
                <a:off x="1325193" y="0"/>
                <a:ext cx="9265642" cy="56193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7" name="Google Shape;108;p15">
              <a:extLst>
                <a:ext uri="{FF2B5EF4-FFF2-40B4-BE49-F238E27FC236}">
                  <a16:creationId xmlns:a16="http://schemas.microsoft.com/office/drawing/2014/main" id="{905B1268-85FC-40E3-9990-38FD9764643F}"/>
                </a:ext>
              </a:extLst>
            </p:cNvPr>
            <p:cNvSpPr txBox="1"/>
            <p:nvPr/>
          </p:nvSpPr>
          <p:spPr>
            <a:xfrm>
              <a:off x="1586158" y="63180"/>
              <a:ext cx="6400800" cy="569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b" anchorCtr="0">
              <a:noAutofit/>
            </a:bodyPr>
            <a:lstStyle/>
            <a:p>
              <a:r>
                <a:rPr lang="en-US" sz="2400" b="1" err="1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Thứ</a:t>
              </a:r>
              <a:r>
                <a:rPr lang="en-US" sz="2400" b="1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 năm, ngày 16 tháng 9 năm 2021</a:t>
              </a:r>
              <a:endParaRPr sz="24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0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" name="Google Shape;109;p15">
              <a:extLst>
                <a:ext uri="{FF2B5EF4-FFF2-40B4-BE49-F238E27FC236}">
                  <a16:creationId xmlns:a16="http://schemas.microsoft.com/office/drawing/2014/main" id="{EF47241F-9062-4E1A-BC75-96D15887671F}"/>
                </a:ext>
              </a:extLst>
            </p:cNvPr>
            <p:cNvSpPr txBox="1"/>
            <p:nvPr/>
          </p:nvSpPr>
          <p:spPr>
            <a:xfrm>
              <a:off x="2952456" y="445285"/>
              <a:ext cx="2139946" cy="569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b" anchorCtr="0">
              <a:noAutofit/>
            </a:bodyPr>
            <a:lstStyle/>
            <a:p>
              <a:endParaRPr sz="21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" name="Google Shape;110;p15">
              <a:extLst>
                <a:ext uri="{FF2B5EF4-FFF2-40B4-BE49-F238E27FC236}">
                  <a16:creationId xmlns:a16="http://schemas.microsoft.com/office/drawing/2014/main" id="{6EB55FD9-764E-4020-9CB7-B7FC2DBDEC7A}"/>
                </a:ext>
              </a:extLst>
            </p:cNvPr>
            <p:cNvSpPr txBox="1"/>
            <p:nvPr/>
          </p:nvSpPr>
          <p:spPr>
            <a:xfrm>
              <a:off x="2513884" y="993275"/>
              <a:ext cx="4953271" cy="569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b" anchorCtr="0">
              <a:noAutofit/>
            </a:bodyPr>
            <a:lstStyle/>
            <a:p>
              <a:r>
                <a:rPr lang="en-US" sz="2400" b="1" dirty="0" err="1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Cô</a:t>
              </a:r>
              <a:r>
                <a:rPr lang="en-US" sz="2400" b="1" dirty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b="1" dirty="0" err="1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giáo</a:t>
              </a:r>
              <a:r>
                <a:rPr lang="en-US" sz="2400" b="1" dirty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b="1" dirty="0" err="1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tí</a:t>
              </a:r>
              <a:r>
                <a:rPr lang="en-US" sz="2400" b="1" dirty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 hon</a:t>
              </a:r>
              <a:endParaRPr sz="24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0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" name="Google Shape;110;p15">
              <a:extLst>
                <a:ext uri="{FF2B5EF4-FFF2-40B4-BE49-F238E27FC236}">
                  <a16:creationId xmlns:a16="http://schemas.microsoft.com/office/drawing/2014/main" id="{182AAF11-EEAC-482E-8159-1E58CDD5F11C}"/>
                </a:ext>
              </a:extLst>
            </p:cNvPr>
            <p:cNvSpPr txBox="1"/>
            <p:nvPr/>
          </p:nvSpPr>
          <p:spPr>
            <a:xfrm>
              <a:off x="3006585" y="532453"/>
              <a:ext cx="4953271" cy="569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b" anchorCtr="0">
              <a:noAutofit/>
            </a:bodyPr>
            <a:lstStyle/>
            <a:p>
              <a:r>
                <a:rPr lang="vi-VN" sz="2400" b="1" dirty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Chính tả</a:t>
              </a:r>
              <a:endParaRPr sz="24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0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CD6AC6E-DCBA-45B4-AF0E-67EFA9978499}"/>
              </a:ext>
            </a:extLst>
          </p:cNvPr>
          <p:cNvSpPr txBox="1"/>
          <p:nvPr/>
        </p:nvSpPr>
        <p:spPr>
          <a:xfrm>
            <a:off x="1775580" y="4399629"/>
            <a:ext cx="450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HP001 4 hàng" panose="020B0603050302020204" pitchFamily="34" charset="0"/>
              </a:rPr>
              <a:t>   </a:t>
            </a:r>
            <a:endParaRPr lang="en-US" sz="2400" b="1" dirty="0">
              <a:latin typeface="HP001 4 hàng" panose="020B06030503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A868212-43A1-4AD1-BEEB-68B155B8798E}"/>
              </a:ext>
            </a:extLst>
          </p:cNvPr>
          <p:cNvSpPr txBox="1"/>
          <p:nvPr/>
        </p:nvSpPr>
        <p:spPr>
          <a:xfrm>
            <a:off x="2073719" y="1984058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63" name="Google Shape;110;p15">
            <a:extLst>
              <a:ext uri="{FF2B5EF4-FFF2-40B4-BE49-F238E27FC236}">
                <a16:creationId xmlns:a16="http://schemas.microsoft.com/office/drawing/2014/main" id="{56121EA4-141B-4E7A-B3F1-B316FF2CF140}"/>
              </a:ext>
            </a:extLst>
          </p:cNvPr>
          <p:cNvSpPr txBox="1"/>
          <p:nvPr/>
        </p:nvSpPr>
        <p:spPr>
          <a:xfrm>
            <a:off x="2170632" y="1957097"/>
            <a:ext cx="6554180" cy="569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r>
              <a:rPr lang="en-US" sz="230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0"/>
                <a:ea typeface="Cambria"/>
                <a:cs typeface="Cambria"/>
                <a:sym typeface="Cambria"/>
              </a:rPr>
              <a:t>Bé treo nón, mặt tỉnh khô, bẻ một nhánh trâm</a:t>
            </a:r>
            <a:endParaRPr sz="230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0"/>
              <a:ea typeface="Cambria"/>
              <a:cs typeface="Cambria"/>
              <a:sym typeface="Cambria"/>
            </a:endParaRPr>
          </a:p>
        </p:txBody>
      </p:sp>
      <p:sp>
        <p:nvSpPr>
          <p:cNvPr id="64" name="Google Shape;110;p15">
            <a:extLst>
              <a:ext uri="{FF2B5EF4-FFF2-40B4-BE49-F238E27FC236}">
                <a16:creationId xmlns:a16="http://schemas.microsoft.com/office/drawing/2014/main" id="{41DCDFF5-9EDA-49BD-BF96-F1ED0D8AC4FB}"/>
              </a:ext>
            </a:extLst>
          </p:cNvPr>
          <p:cNvSpPr txBox="1"/>
          <p:nvPr/>
        </p:nvSpPr>
        <p:spPr>
          <a:xfrm>
            <a:off x="1786596" y="2414678"/>
            <a:ext cx="7357403" cy="569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r>
              <a:rPr lang="en-US" sz="230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0"/>
                <a:ea typeface="Cambria"/>
                <a:cs typeface="Cambria"/>
                <a:sym typeface="Cambria"/>
              </a:rPr>
              <a:t>bầu làm thước. Mấy đứa em chống hai tay ngồi nhìn</a:t>
            </a:r>
            <a:endParaRPr sz="230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0"/>
              <a:ea typeface="Cambria"/>
              <a:cs typeface="Cambria"/>
              <a:sym typeface="Cambria"/>
            </a:endParaRPr>
          </a:p>
        </p:txBody>
      </p:sp>
      <p:sp>
        <p:nvSpPr>
          <p:cNvPr id="65" name="Google Shape;110;p15">
            <a:extLst>
              <a:ext uri="{FF2B5EF4-FFF2-40B4-BE49-F238E27FC236}">
                <a16:creationId xmlns:a16="http://schemas.microsoft.com/office/drawing/2014/main" id="{8B67C20C-F97A-4A65-8707-6A6204F2393F}"/>
              </a:ext>
            </a:extLst>
          </p:cNvPr>
          <p:cNvSpPr txBox="1"/>
          <p:nvPr/>
        </p:nvSpPr>
        <p:spPr>
          <a:xfrm>
            <a:off x="1775580" y="2875068"/>
            <a:ext cx="7059948" cy="569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r>
              <a:rPr lang="en-US" sz="230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0"/>
                <a:ea typeface="Cambria"/>
                <a:cs typeface="Cambria"/>
                <a:sym typeface="Cambria"/>
              </a:rPr>
              <a:t>chị. Làm như cô giáo, Bé đưa mắt nhìn đám học trò,</a:t>
            </a:r>
            <a:endParaRPr sz="230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0"/>
              <a:ea typeface="Cambria"/>
              <a:cs typeface="Cambria"/>
              <a:sym typeface="Cambria"/>
            </a:endParaRPr>
          </a:p>
        </p:txBody>
      </p:sp>
      <p:sp>
        <p:nvSpPr>
          <p:cNvPr id="66" name="Google Shape;110;p15">
            <a:extLst>
              <a:ext uri="{FF2B5EF4-FFF2-40B4-BE49-F238E27FC236}">
                <a16:creationId xmlns:a16="http://schemas.microsoft.com/office/drawing/2014/main" id="{A5589BA8-4649-4096-98E3-B265126BCD4A}"/>
              </a:ext>
            </a:extLst>
          </p:cNvPr>
          <p:cNvSpPr txBox="1"/>
          <p:nvPr/>
        </p:nvSpPr>
        <p:spPr>
          <a:xfrm>
            <a:off x="1830938" y="3346481"/>
            <a:ext cx="7059948" cy="569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r>
              <a:rPr lang="en-US" sz="230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0"/>
                <a:ea typeface="Cambria"/>
                <a:cs typeface="Cambria"/>
                <a:sym typeface="Cambria"/>
              </a:rPr>
              <a:t>tay cầm nhánh trâm bầu, nhịp nhịp trên tấm bảng.</a:t>
            </a:r>
            <a:endParaRPr sz="230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0"/>
              <a:ea typeface="Cambria"/>
              <a:cs typeface="Cambria"/>
              <a:sym typeface="Cambria"/>
            </a:endParaRPr>
          </a:p>
        </p:txBody>
      </p:sp>
      <p:sp>
        <p:nvSpPr>
          <p:cNvPr id="67" name="Google Shape;110;p15">
            <a:extLst>
              <a:ext uri="{FF2B5EF4-FFF2-40B4-BE49-F238E27FC236}">
                <a16:creationId xmlns:a16="http://schemas.microsoft.com/office/drawing/2014/main" id="{0BE0553F-6B29-4D2D-9831-F24FCEA1F6F5}"/>
              </a:ext>
            </a:extLst>
          </p:cNvPr>
          <p:cNvSpPr txBox="1"/>
          <p:nvPr/>
        </p:nvSpPr>
        <p:spPr>
          <a:xfrm>
            <a:off x="1820780" y="3807415"/>
            <a:ext cx="7059948" cy="569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r>
              <a:rPr lang="en-US" sz="230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0"/>
                <a:ea typeface="Cambria"/>
                <a:cs typeface="Cambria"/>
                <a:sym typeface="Cambria"/>
              </a:rPr>
              <a:t>Nó đánh vần từng tiếng. Đàn em ríu rít đánh vần </a:t>
            </a:r>
            <a:endParaRPr sz="230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0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110;p15">
            <a:extLst>
              <a:ext uri="{FF2B5EF4-FFF2-40B4-BE49-F238E27FC236}">
                <a16:creationId xmlns:a16="http://schemas.microsoft.com/office/drawing/2014/main" id="{5DA249F4-FC13-4B99-8298-2A9691B991C9}"/>
              </a:ext>
            </a:extLst>
          </p:cNvPr>
          <p:cNvSpPr txBox="1"/>
          <p:nvPr/>
        </p:nvSpPr>
        <p:spPr>
          <a:xfrm>
            <a:off x="1857717" y="4268349"/>
            <a:ext cx="7059948" cy="569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r>
              <a:rPr lang="en-US" sz="230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0"/>
                <a:ea typeface="Cambria"/>
                <a:cs typeface="Cambria"/>
                <a:sym typeface="Cambria"/>
              </a:rPr>
              <a:t>theo.</a:t>
            </a:r>
            <a:endParaRPr sz="230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0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858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33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1589" y="27082"/>
            <a:ext cx="961266" cy="10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itle 2">
            <a:extLst>
              <a:ext uri="{FF2B5EF4-FFF2-40B4-BE49-F238E27FC236}">
                <a16:creationId xmlns:a16="http://schemas.microsoft.com/office/drawing/2014/main" id="{1AF170A1-C48A-420A-A09A-AE518B715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64" y="1631945"/>
            <a:ext cx="4072800" cy="79920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Subtitle 4">
            <a:extLst>
              <a:ext uri="{FF2B5EF4-FFF2-40B4-BE49-F238E27FC236}">
                <a16:creationId xmlns:a16="http://schemas.microsoft.com/office/drawing/2014/main" id="{03256A0F-84A0-4E78-8AEC-4F0A901D8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664" y="2431132"/>
            <a:ext cx="4072800" cy="1671900"/>
          </a:xfrm>
        </p:spPr>
        <p:txBody>
          <a:bodyPr/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C105CD-B93F-4308-9D57-C90D986F8876}"/>
              </a:ext>
            </a:extLst>
          </p:cNvPr>
          <p:cNvGrpSpPr/>
          <p:nvPr/>
        </p:nvGrpSpPr>
        <p:grpSpPr>
          <a:xfrm>
            <a:off x="1637049" y="27082"/>
            <a:ext cx="6949232" cy="5143502"/>
            <a:chOff x="1097384" y="0"/>
            <a:chExt cx="6949232" cy="5143502"/>
          </a:xfrm>
        </p:grpSpPr>
        <p:grpSp>
          <p:nvGrpSpPr>
            <p:cNvPr id="26" name="Google Shape;105;p15">
              <a:extLst>
                <a:ext uri="{FF2B5EF4-FFF2-40B4-BE49-F238E27FC236}">
                  <a16:creationId xmlns:a16="http://schemas.microsoft.com/office/drawing/2014/main" id="{DD991ACE-ACD7-40A6-9797-FB55B10B1AA2}"/>
                </a:ext>
              </a:extLst>
            </p:cNvPr>
            <p:cNvGrpSpPr/>
            <p:nvPr/>
          </p:nvGrpSpPr>
          <p:grpSpPr>
            <a:xfrm>
              <a:off x="1097384" y="0"/>
              <a:ext cx="6949232" cy="5143502"/>
              <a:chOff x="1325193" y="0"/>
              <a:chExt cx="9265642" cy="6858002"/>
            </a:xfrm>
          </p:grpSpPr>
          <p:pic>
            <p:nvPicPr>
              <p:cNvPr id="31" name="Google Shape;106;p15" descr="A close up of a screen&#10;&#10;Description generated with high confidence">
                <a:extLst>
                  <a:ext uri="{FF2B5EF4-FFF2-40B4-BE49-F238E27FC236}">
                    <a16:creationId xmlns:a16="http://schemas.microsoft.com/office/drawing/2014/main" id="{2E0C6E44-CBF0-4E8E-A8EE-89051B9DC71D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7026" b="8626"/>
              <a:stretch/>
            </p:blipFill>
            <p:spPr>
              <a:xfrm>
                <a:off x="1325193" y="1238655"/>
                <a:ext cx="9265642" cy="561934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Google Shape;107;p15" descr="A close up of a screen&#10;&#10;Description generated with high confidence">
                <a:extLst>
                  <a:ext uri="{FF2B5EF4-FFF2-40B4-BE49-F238E27FC236}">
                    <a16:creationId xmlns:a16="http://schemas.microsoft.com/office/drawing/2014/main" id="{35D981C6-44B6-446F-BDAD-20BEB216D7FA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7026" b="8626"/>
              <a:stretch/>
            </p:blipFill>
            <p:spPr>
              <a:xfrm>
                <a:off x="1325193" y="0"/>
                <a:ext cx="9265642" cy="56193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7" name="Google Shape;108;p15">
              <a:extLst>
                <a:ext uri="{FF2B5EF4-FFF2-40B4-BE49-F238E27FC236}">
                  <a16:creationId xmlns:a16="http://schemas.microsoft.com/office/drawing/2014/main" id="{905B1268-85FC-40E3-9990-38FD9764643F}"/>
                </a:ext>
              </a:extLst>
            </p:cNvPr>
            <p:cNvSpPr txBox="1"/>
            <p:nvPr/>
          </p:nvSpPr>
          <p:spPr>
            <a:xfrm>
              <a:off x="1586158" y="63180"/>
              <a:ext cx="6400800" cy="569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b" anchorCtr="0">
              <a:noAutofit/>
            </a:bodyPr>
            <a:lstStyle/>
            <a:p>
              <a:r>
                <a:rPr lang="en-US" sz="2300" b="1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Thứ năm, ngày 16 tháng 9 năm 2021</a:t>
              </a:r>
              <a:endParaRPr sz="23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0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" name="Google Shape;109;p15">
              <a:extLst>
                <a:ext uri="{FF2B5EF4-FFF2-40B4-BE49-F238E27FC236}">
                  <a16:creationId xmlns:a16="http://schemas.microsoft.com/office/drawing/2014/main" id="{EF47241F-9062-4E1A-BC75-96D15887671F}"/>
                </a:ext>
              </a:extLst>
            </p:cNvPr>
            <p:cNvSpPr txBox="1"/>
            <p:nvPr/>
          </p:nvSpPr>
          <p:spPr>
            <a:xfrm>
              <a:off x="2952456" y="445285"/>
              <a:ext cx="2139946" cy="569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b" anchorCtr="0">
              <a:noAutofit/>
            </a:bodyPr>
            <a:lstStyle/>
            <a:p>
              <a:endParaRPr sz="21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" name="Google Shape;110;p15">
              <a:extLst>
                <a:ext uri="{FF2B5EF4-FFF2-40B4-BE49-F238E27FC236}">
                  <a16:creationId xmlns:a16="http://schemas.microsoft.com/office/drawing/2014/main" id="{6EB55FD9-764E-4020-9CB7-B7FC2DBDEC7A}"/>
                </a:ext>
              </a:extLst>
            </p:cNvPr>
            <p:cNvSpPr txBox="1"/>
            <p:nvPr/>
          </p:nvSpPr>
          <p:spPr>
            <a:xfrm>
              <a:off x="2513884" y="993275"/>
              <a:ext cx="4953271" cy="569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b" anchorCtr="0">
              <a:noAutofit/>
            </a:bodyPr>
            <a:lstStyle/>
            <a:p>
              <a:r>
                <a:rPr lang="en-US" sz="2300" b="1" dirty="0" err="1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Cô</a:t>
              </a:r>
              <a:r>
                <a:rPr lang="en-US" sz="2300" b="1" dirty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 </a:t>
              </a:r>
              <a:r>
                <a:rPr lang="en-US" sz="2300" b="1" dirty="0" err="1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giáo</a:t>
              </a:r>
              <a:r>
                <a:rPr lang="en-US" sz="2300" b="1" dirty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 </a:t>
              </a:r>
              <a:r>
                <a:rPr lang="en-US" sz="2300" b="1" dirty="0" err="1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tí</a:t>
              </a:r>
              <a:r>
                <a:rPr lang="en-US" sz="2300" b="1" dirty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 hon</a:t>
              </a:r>
              <a:endParaRPr sz="23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0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" name="Google Shape;110;p15">
              <a:extLst>
                <a:ext uri="{FF2B5EF4-FFF2-40B4-BE49-F238E27FC236}">
                  <a16:creationId xmlns:a16="http://schemas.microsoft.com/office/drawing/2014/main" id="{182AAF11-EEAC-482E-8159-1E58CDD5F11C}"/>
                </a:ext>
              </a:extLst>
            </p:cNvPr>
            <p:cNvSpPr txBox="1"/>
            <p:nvPr/>
          </p:nvSpPr>
          <p:spPr>
            <a:xfrm>
              <a:off x="3006585" y="532453"/>
              <a:ext cx="4953271" cy="569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b" anchorCtr="0">
              <a:noAutofit/>
            </a:bodyPr>
            <a:lstStyle/>
            <a:p>
              <a:r>
                <a:rPr lang="vi-VN" sz="2300" b="1" dirty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Chính tả</a:t>
              </a:r>
              <a:endParaRPr sz="23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0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CD6AC6E-DCBA-45B4-AF0E-67EFA9978499}"/>
              </a:ext>
            </a:extLst>
          </p:cNvPr>
          <p:cNvSpPr txBox="1"/>
          <p:nvPr/>
        </p:nvSpPr>
        <p:spPr>
          <a:xfrm>
            <a:off x="1775580" y="3030556"/>
            <a:ext cx="450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latin typeface="HP001 4 hàng" panose="020B0603050302020204" pitchFamily="34" charset="0"/>
              </a:rPr>
              <a:t>   </a:t>
            </a:r>
            <a:r>
              <a:rPr lang="en-US" sz="2300" b="1" dirty="0" err="1">
                <a:latin typeface="HP001 4 hàng" panose="020B0603050302020204" pitchFamily="34" charset="0"/>
              </a:rPr>
              <a:t>Chữa</a:t>
            </a:r>
            <a:r>
              <a:rPr lang="en-US" sz="2300" b="1" dirty="0">
                <a:latin typeface="HP001 4 hàng" panose="020B0603050302020204" pitchFamily="34" charset="0"/>
              </a:rPr>
              <a:t> </a:t>
            </a:r>
            <a:r>
              <a:rPr lang="en-US" sz="2300" b="1" dirty="0" err="1">
                <a:latin typeface="HP001 4 hàng" panose="020B0603050302020204" pitchFamily="34" charset="0"/>
              </a:rPr>
              <a:t>lỗi</a:t>
            </a:r>
            <a:r>
              <a:rPr lang="en-US" sz="2300" b="1" dirty="0"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BEDA86-1274-4153-A585-CDB4B548A013}"/>
              </a:ext>
            </a:extLst>
          </p:cNvPr>
          <p:cNvSpPr txBox="1"/>
          <p:nvPr/>
        </p:nvSpPr>
        <p:spPr>
          <a:xfrm>
            <a:off x="2098203" y="3477450"/>
            <a:ext cx="56731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>
                <a:latin typeface="HP001 4 hàng" panose="020B0603050302020204" pitchFamily="34" charset="0"/>
              </a:rPr>
              <a:t>Nhận xét:  </a:t>
            </a:r>
            <a:endParaRPr lang="en-US" sz="2300" b="1" dirty="0">
              <a:latin typeface="HP001 4 hàng" panose="020B06030503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8F297CB-D521-4D9A-8EB9-83F701DDD874}"/>
              </a:ext>
            </a:extLst>
          </p:cNvPr>
          <p:cNvGrpSpPr/>
          <p:nvPr/>
        </p:nvGrpSpPr>
        <p:grpSpPr>
          <a:xfrm>
            <a:off x="253082" y="113673"/>
            <a:ext cx="1847813" cy="461665"/>
            <a:chOff x="176255" y="1383683"/>
            <a:chExt cx="1847813" cy="461665"/>
          </a:xfrm>
          <a:solidFill>
            <a:schemeClr val="tx2"/>
          </a:solidFill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DC08122-5BEF-4CD8-AB2C-D39D0FBC5B98}"/>
                </a:ext>
              </a:extLst>
            </p:cNvPr>
            <p:cNvCxnSpPr/>
            <p:nvPr/>
          </p:nvCxnSpPr>
          <p:spPr>
            <a:xfrm flipH="1">
              <a:off x="1490668" y="1733550"/>
              <a:ext cx="533400" cy="0"/>
            </a:xfrm>
            <a:prstGeom prst="straightConnector1">
              <a:avLst/>
            </a:prstGeom>
            <a:grpFill/>
            <a:ln w="19050"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D5C1A0C-20F2-4DC8-A5A1-C2267619C487}"/>
                </a:ext>
              </a:extLst>
            </p:cNvPr>
            <p:cNvSpPr/>
            <p:nvPr/>
          </p:nvSpPr>
          <p:spPr>
            <a:xfrm>
              <a:off x="176255" y="1484366"/>
              <a:ext cx="1314413" cy="325384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1D60BF4-325F-458C-8CAB-C833EC396E3B}"/>
                </a:ext>
              </a:extLst>
            </p:cNvPr>
            <p:cNvSpPr txBox="1"/>
            <p:nvPr/>
          </p:nvSpPr>
          <p:spPr>
            <a:xfrm>
              <a:off x="348902" y="1383683"/>
              <a:ext cx="1196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Lùi 1 ô</a:t>
              </a:r>
              <a:endPara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271575-DF0F-4F12-8CA0-BFDD396AF8E1}"/>
              </a:ext>
            </a:extLst>
          </p:cNvPr>
          <p:cNvGrpSpPr/>
          <p:nvPr/>
        </p:nvGrpSpPr>
        <p:grpSpPr>
          <a:xfrm>
            <a:off x="255686" y="549904"/>
            <a:ext cx="1847813" cy="461665"/>
            <a:chOff x="176255" y="1383683"/>
            <a:chExt cx="1847813" cy="461665"/>
          </a:xfrm>
          <a:solidFill>
            <a:schemeClr val="tx2"/>
          </a:solidFill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6E7D9F0-C321-4294-A74A-8CF9341821DD}"/>
                </a:ext>
              </a:extLst>
            </p:cNvPr>
            <p:cNvCxnSpPr/>
            <p:nvPr/>
          </p:nvCxnSpPr>
          <p:spPr>
            <a:xfrm flipH="1">
              <a:off x="1490668" y="1733550"/>
              <a:ext cx="533400" cy="0"/>
            </a:xfrm>
            <a:prstGeom prst="straightConnector1">
              <a:avLst/>
            </a:prstGeom>
            <a:grpFill/>
            <a:ln w="19050"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6DBAF82-D689-41A6-B933-BEB492FBAB1B}"/>
                </a:ext>
              </a:extLst>
            </p:cNvPr>
            <p:cNvSpPr/>
            <p:nvPr/>
          </p:nvSpPr>
          <p:spPr>
            <a:xfrm>
              <a:off x="176255" y="1484366"/>
              <a:ext cx="1314413" cy="325384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69ADCB5-1EAC-449F-80E8-92C19EF24036}"/>
                </a:ext>
              </a:extLst>
            </p:cNvPr>
            <p:cNvSpPr txBox="1"/>
            <p:nvPr/>
          </p:nvSpPr>
          <p:spPr>
            <a:xfrm>
              <a:off x="348902" y="1383683"/>
              <a:ext cx="1196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Lùi 4 ô</a:t>
              </a:r>
              <a:endPara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C2A92EA-C06B-486F-AE1E-175AE487001F}"/>
              </a:ext>
            </a:extLst>
          </p:cNvPr>
          <p:cNvGrpSpPr/>
          <p:nvPr/>
        </p:nvGrpSpPr>
        <p:grpSpPr>
          <a:xfrm>
            <a:off x="298752" y="2892423"/>
            <a:ext cx="1847813" cy="461665"/>
            <a:chOff x="176255" y="1383683"/>
            <a:chExt cx="1847813" cy="461665"/>
          </a:xfrm>
          <a:solidFill>
            <a:schemeClr val="tx2"/>
          </a:solidFill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060FCA5-2678-4FB8-A30A-86F5383249BF}"/>
                </a:ext>
              </a:extLst>
            </p:cNvPr>
            <p:cNvCxnSpPr/>
            <p:nvPr/>
          </p:nvCxnSpPr>
          <p:spPr>
            <a:xfrm flipH="1">
              <a:off x="1490668" y="1733550"/>
              <a:ext cx="533400" cy="0"/>
            </a:xfrm>
            <a:prstGeom prst="straightConnector1">
              <a:avLst/>
            </a:prstGeom>
            <a:grpFill/>
            <a:ln w="19050"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3334405-D2A6-4322-B595-407FC934EDA5}"/>
                </a:ext>
              </a:extLst>
            </p:cNvPr>
            <p:cNvSpPr/>
            <p:nvPr/>
          </p:nvSpPr>
          <p:spPr>
            <a:xfrm>
              <a:off x="176255" y="1484366"/>
              <a:ext cx="1314413" cy="325384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089C980-7D9F-4E7C-A054-3955333FE54D}"/>
                </a:ext>
              </a:extLst>
            </p:cNvPr>
            <p:cNvSpPr txBox="1"/>
            <p:nvPr/>
          </p:nvSpPr>
          <p:spPr>
            <a:xfrm>
              <a:off x="348902" y="1383683"/>
              <a:ext cx="1196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Lùi 1 ô</a:t>
              </a:r>
              <a:endPara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5FF831E-D264-471A-9701-A8A32759B0DC}"/>
              </a:ext>
            </a:extLst>
          </p:cNvPr>
          <p:cNvGrpSpPr/>
          <p:nvPr/>
        </p:nvGrpSpPr>
        <p:grpSpPr>
          <a:xfrm>
            <a:off x="265547" y="3396296"/>
            <a:ext cx="1847813" cy="461665"/>
            <a:chOff x="176255" y="1429028"/>
            <a:chExt cx="1847813" cy="461665"/>
          </a:xfrm>
          <a:solidFill>
            <a:schemeClr val="tx2"/>
          </a:solidFill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BBA15522-FEE6-468D-92A0-955ECAC04BF3}"/>
                </a:ext>
              </a:extLst>
            </p:cNvPr>
            <p:cNvCxnSpPr/>
            <p:nvPr/>
          </p:nvCxnSpPr>
          <p:spPr>
            <a:xfrm flipH="1">
              <a:off x="1490668" y="1733550"/>
              <a:ext cx="533400" cy="0"/>
            </a:xfrm>
            <a:prstGeom prst="straightConnector1">
              <a:avLst/>
            </a:prstGeom>
            <a:grpFill/>
            <a:ln w="19050"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58246BC-F338-47F7-A8C4-E91294A0822B}"/>
                </a:ext>
              </a:extLst>
            </p:cNvPr>
            <p:cNvSpPr/>
            <p:nvPr/>
          </p:nvSpPr>
          <p:spPr>
            <a:xfrm>
              <a:off x="176255" y="1484366"/>
              <a:ext cx="1314413" cy="325384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E2323F9-841A-4CBE-96EC-FC204757CFE9}"/>
                </a:ext>
              </a:extLst>
            </p:cNvPr>
            <p:cNvSpPr txBox="1"/>
            <p:nvPr/>
          </p:nvSpPr>
          <p:spPr>
            <a:xfrm>
              <a:off x="318487" y="1429028"/>
              <a:ext cx="1196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Lùi 1 ô</a:t>
              </a:r>
              <a:endPara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EA868212-43A1-4AD1-BEEB-68B155B8798E}"/>
              </a:ext>
            </a:extLst>
          </p:cNvPr>
          <p:cNvSpPr txBox="1"/>
          <p:nvPr/>
        </p:nvSpPr>
        <p:spPr>
          <a:xfrm>
            <a:off x="2073719" y="1984058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AC87764-F281-49F2-AEE1-26F4F8AED784}"/>
              </a:ext>
            </a:extLst>
          </p:cNvPr>
          <p:cNvCxnSpPr/>
          <p:nvPr/>
        </p:nvCxnSpPr>
        <p:spPr>
          <a:xfrm flipH="1">
            <a:off x="1539386" y="2342048"/>
            <a:ext cx="5334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351EB17F-B4DA-438B-B63F-A8D5766D27B2}"/>
              </a:ext>
            </a:extLst>
          </p:cNvPr>
          <p:cNvSpPr/>
          <p:nvPr/>
        </p:nvSpPr>
        <p:spPr>
          <a:xfrm>
            <a:off x="254227" y="2052523"/>
            <a:ext cx="1285159" cy="325384"/>
          </a:xfrm>
          <a:prstGeom prst="rect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7322FAF-6FE7-42E3-8308-BD2FE99C9466}"/>
              </a:ext>
            </a:extLst>
          </p:cNvPr>
          <p:cNvSpPr txBox="1"/>
          <p:nvPr/>
        </p:nvSpPr>
        <p:spPr>
          <a:xfrm>
            <a:off x="397620" y="1992181"/>
            <a:ext cx="119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Lùi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7671126-FFED-45BF-A9F6-198A13C0DA81}"/>
              </a:ext>
            </a:extLst>
          </p:cNvPr>
          <p:cNvGrpSpPr/>
          <p:nvPr/>
        </p:nvGrpSpPr>
        <p:grpSpPr>
          <a:xfrm>
            <a:off x="265547" y="1079510"/>
            <a:ext cx="1847813" cy="461665"/>
            <a:chOff x="176255" y="1383683"/>
            <a:chExt cx="1847813" cy="461665"/>
          </a:xfrm>
          <a:solidFill>
            <a:schemeClr val="tx2"/>
          </a:solidFill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B3E72C3-3E3B-4F6A-B812-00295E4F48CC}"/>
                </a:ext>
              </a:extLst>
            </p:cNvPr>
            <p:cNvCxnSpPr/>
            <p:nvPr/>
          </p:nvCxnSpPr>
          <p:spPr>
            <a:xfrm flipH="1">
              <a:off x="1490668" y="1733550"/>
              <a:ext cx="533400" cy="0"/>
            </a:xfrm>
            <a:prstGeom prst="straightConnector1">
              <a:avLst/>
            </a:prstGeom>
            <a:grpFill/>
            <a:ln w="19050"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261E8ED-BB8F-43B5-B98E-3C91264AB4FD}"/>
                </a:ext>
              </a:extLst>
            </p:cNvPr>
            <p:cNvSpPr/>
            <p:nvPr/>
          </p:nvSpPr>
          <p:spPr>
            <a:xfrm>
              <a:off x="176255" y="1484366"/>
              <a:ext cx="1314413" cy="325384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661B29A-82FC-4DEB-B16D-32BF19993CB3}"/>
                </a:ext>
              </a:extLst>
            </p:cNvPr>
            <p:cNvSpPr txBox="1"/>
            <p:nvPr/>
          </p:nvSpPr>
          <p:spPr>
            <a:xfrm>
              <a:off x="348902" y="1383683"/>
              <a:ext cx="1196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Lùi </a:t>
              </a:r>
              <a:r>
                <a:rPr lang="en-US" sz="2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vi-VN" sz="2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ô</a:t>
              </a:r>
              <a:endPara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33" grpId="0"/>
      <p:bldP spid="34" grpId="0"/>
      <p:bldP spid="55" grpId="0"/>
      <p:bldP spid="57" grpId="0" animBg="1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8A00A3-F3DB-4EFB-9B1C-6CE6C60724FB}"/>
              </a:ext>
            </a:extLst>
          </p:cNvPr>
          <p:cNvSpPr/>
          <p:nvPr/>
        </p:nvSpPr>
        <p:spPr>
          <a:xfrm>
            <a:off x="360619" y="1024315"/>
            <a:ext cx="8567171" cy="344244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5C84CF3A-8491-4681-8B8A-8D44DAE8D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92" y="1257335"/>
            <a:ext cx="805241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treo</a:t>
            </a:r>
            <a:r>
              <a:rPr lang="en-US" altLang="en-US" sz="3000" u="sng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nón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bẻ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nhánh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trâm</a:t>
            </a:r>
            <a:r>
              <a:rPr lang="en-US" altLang="en-US" sz="3000" u="sng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đứa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u="sng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nhánh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F1F1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trâm</a:t>
            </a:r>
            <a:r>
              <a:rPr lang="en-US" altLang="en-US" sz="3000" dirty="0">
                <a:solidFill>
                  <a:srgbClr val="1F1F1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F1F1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000" dirty="0">
                <a:solidFill>
                  <a:srgbClr val="1F1F1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ríu</a:t>
            </a:r>
            <a:r>
              <a:rPr lang="en-US" altLang="en-US" sz="3000" u="sng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rít</a:t>
            </a:r>
            <a:r>
              <a:rPr lang="en-US" altLang="en-US" sz="3000" u="sng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theo.</a:t>
            </a:r>
            <a:endParaRPr lang="en-US" altLang="en-US" sz="30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                               </a:t>
            </a:r>
            <a:endParaRPr lang="en-US" altLang="en-US" sz="27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1763623B-BDCA-46A1-B2BD-47C122E4A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588" y="309592"/>
            <a:ext cx="621004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 err="1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300" b="1" dirty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300" b="1" dirty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3300" b="1" dirty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hon</a:t>
            </a:r>
          </a:p>
        </p:txBody>
      </p:sp>
    </p:spTree>
    <p:extLst>
      <p:ext uri="{BB962C8B-B14F-4D97-AF65-F5344CB8AC3E}">
        <p14:creationId xmlns:p14="http://schemas.microsoft.com/office/powerpoint/2010/main" val="4068694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78" y="3621925"/>
            <a:ext cx="1427725" cy="15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599;p73">
            <a:extLst>
              <a:ext uri="{FF2B5EF4-FFF2-40B4-BE49-F238E27FC236}">
                <a16:creationId xmlns:a16="http://schemas.microsoft.com/office/drawing/2014/main" id="{8856C018-518B-4891-8725-8523BBF6CEC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17743" y="901764"/>
            <a:ext cx="1036099" cy="181310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ectangle 3">
            <a:extLst>
              <a:ext uri="{FF2B5EF4-FFF2-40B4-BE49-F238E27FC236}">
                <a16:creationId xmlns:a16="http://schemas.microsoft.com/office/drawing/2014/main" id="{6600B912-0540-4339-A5C1-51002AE22EAD}"/>
              </a:ext>
            </a:extLst>
          </p:cNvPr>
          <p:cNvSpPr txBox="1">
            <a:spLocks noChangeArrowheads="1"/>
          </p:cNvSpPr>
          <p:nvPr/>
        </p:nvSpPr>
        <p:spPr>
          <a:xfrm>
            <a:off x="22731" y="215723"/>
            <a:ext cx="9031111" cy="68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pPr>
              <a:buFontTx/>
              <a:buNone/>
            </a:pP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Bài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tập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: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Tìm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các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tiếng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thể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ghép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mỗi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tiếng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sau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42" name="Rectangle 5">
            <a:extLst>
              <a:ext uri="{FF2B5EF4-FFF2-40B4-BE49-F238E27FC236}">
                <a16:creationId xmlns:a16="http://schemas.microsoft.com/office/drawing/2014/main" id="{D5AA3FB5-AEEB-4C39-98FB-E7BA3533E1CF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454721" y="1241821"/>
            <a:ext cx="1828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>
                <a:solidFill>
                  <a:srgbClr val="FF0000"/>
                </a:solidFill>
                <a:latin typeface="Cambria" panose="02040503050406030204" pitchFamily="18" charset="0"/>
              </a:rPr>
              <a:t>*</a:t>
            </a:r>
            <a:r>
              <a:rPr lang="en-US" altLang="en-US" sz="2800" i="0" dirty="0" err="1">
                <a:solidFill>
                  <a:srgbClr val="FF0000"/>
                </a:solidFill>
                <a:latin typeface="Cambria" panose="02040503050406030204" pitchFamily="18" charset="0"/>
              </a:rPr>
              <a:t>xét</a:t>
            </a:r>
            <a:r>
              <a:rPr lang="en-US" altLang="en-US" sz="2800" i="0" dirty="0">
                <a:solidFill>
                  <a:srgbClr val="FF0000"/>
                </a:solidFill>
                <a:latin typeface="Cambria" panose="02040503050406030204" pitchFamily="18" charset="0"/>
              </a:rPr>
              <a:t>/</a:t>
            </a:r>
            <a:r>
              <a:rPr lang="en-US" altLang="en-US" sz="2800" i="0" dirty="0" err="1">
                <a:solidFill>
                  <a:srgbClr val="FF0000"/>
                </a:solidFill>
                <a:latin typeface="Cambria" panose="02040503050406030204" pitchFamily="18" charset="0"/>
              </a:rPr>
              <a:t>sét</a:t>
            </a:r>
            <a:endParaRPr lang="en-US" altLang="en-US" sz="2800" i="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9888F785-29FC-401F-BEEA-06560AA5D236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2103177" y="1033389"/>
            <a:ext cx="6248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0" dirty="0">
                <a:solidFill>
                  <a:srgbClr val="1F1F1F"/>
                </a:solidFill>
                <a:latin typeface="Cambria" panose="02040503050406030204" pitchFamily="18" charset="0"/>
              </a:rPr>
              <a:t>-</a:t>
            </a:r>
            <a:r>
              <a:rPr lang="en-US" altLang="en-US" sz="2800" i="0" dirty="0">
                <a:solidFill>
                  <a:srgbClr val="1F1F1F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i="0" dirty="0" err="1">
                <a:solidFill>
                  <a:srgbClr val="1F1F1F"/>
                </a:solidFill>
                <a:latin typeface="Cambria" panose="02040503050406030204" pitchFamily="18" charset="0"/>
              </a:rPr>
              <a:t>xét</a:t>
            </a:r>
            <a:r>
              <a:rPr lang="en-US" altLang="en-US" sz="2800" i="0" dirty="0">
                <a:solidFill>
                  <a:srgbClr val="1F1F1F"/>
                </a:solidFill>
                <a:latin typeface="Cambria" panose="02040503050406030204" pitchFamily="18" charset="0"/>
              </a:rPr>
              <a:t>: </a:t>
            </a:r>
            <a:r>
              <a:rPr lang="en-US" altLang="en-US" sz="2800" i="0" dirty="0" err="1">
                <a:solidFill>
                  <a:srgbClr val="102EB0"/>
                </a:solidFill>
                <a:latin typeface="Cambria" panose="02040503050406030204" pitchFamily="18" charset="0"/>
              </a:rPr>
              <a:t>x</a:t>
            </a:r>
            <a:r>
              <a:rPr lang="en-US" altLang="en-US" sz="2800" i="0" dirty="0" err="1">
                <a:solidFill>
                  <a:srgbClr val="1F1F1F"/>
                </a:solidFill>
                <a:latin typeface="Cambria" panose="02040503050406030204" pitchFamily="18" charset="0"/>
              </a:rPr>
              <a:t>ét</a:t>
            </a:r>
            <a:r>
              <a:rPr lang="en-US" altLang="en-US" sz="2800" i="0" dirty="0">
                <a:solidFill>
                  <a:srgbClr val="1F1F1F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i="0" dirty="0" err="1">
                <a:solidFill>
                  <a:srgbClr val="1F1F1F"/>
                </a:solidFill>
                <a:latin typeface="Cambria" panose="02040503050406030204" pitchFamily="18" charset="0"/>
              </a:rPr>
              <a:t>xử</a:t>
            </a:r>
            <a:r>
              <a:rPr lang="en-US" altLang="en-US" sz="2800" i="0" dirty="0">
                <a:solidFill>
                  <a:srgbClr val="1F1F1F"/>
                </a:solidFill>
                <a:latin typeface="Cambria" panose="02040503050406030204" pitchFamily="18" charset="0"/>
              </a:rPr>
              <a:t>, </a:t>
            </a:r>
            <a:r>
              <a:rPr lang="en-US" altLang="en-US" sz="2800" i="0" dirty="0" err="1">
                <a:solidFill>
                  <a:srgbClr val="1F1F1F"/>
                </a:solidFill>
                <a:latin typeface="Cambria" panose="02040503050406030204" pitchFamily="18" charset="0"/>
              </a:rPr>
              <a:t>xem</a:t>
            </a:r>
            <a:r>
              <a:rPr lang="en-US" altLang="en-US" sz="2800" i="0" dirty="0">
                <a:solidFill>
                  <a:srgbClr val="1F1F1F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i="0" dirty="0" err="1">
                <a:solidFill>
                  <a:srgbClr val="102EB0"/>
                </a:solidFill>
                <a:latin typeface="Cambria" panose="02040503050406030204" pitchFamily="18" charset="0"/>
              </a:rPr>
              <a:t>x</a:t>
            </a:r>
            <a:r>
              <a:rPr lang="en-US" altLang="en-US" sz="2800" i="0" dirty="0" err="1">
                <a:solidFill>
                  <a:srgbClr val="1F1F1F"/>
                </a:solidFill>
                <a:latin typeface="Cambria" panose="02040503050406030204" pitchFamily="18" charset="0"/>
              </a:rPr>
              <a:t>ét</a:t>
            </a:r>
            <a:r>
              <a:rPr lang="en-US" altLang="en-US" sz="2800" i="0" dirty="0">
                <a:solidFill>
                  <a:srgbClr val="1F1F1F"/>
                </a:solidFill>
                <a:latin typeface="Cambria" panose="02040503050406030204" pitchFamily="18" charset="0"/>
              </a:rPr>
              <a:t>, </a:t>
            </a:r>
            <a:r>
              <a:rPr lang="en-US" altLang="en-US" sz="2800" i="0" dirty="0" err="1">
                <a:solidFill>
                  <a:srgbClr val="102EB0"/>
                </a:solidFill>
                <a:latin typeface="Cambria" panose="02040503050406030204" pitchFamily="18" charset="0"/>
              </a:rPr>
              <a:t>x</a:t>
            </a:r>
            <a:r>
              <a:rPr lang="en-US" altLang="en-US" sz="2800" i="0" dirty="0" err="1">
                <a:solidFill>
                  <a:srgbClr val="1F1F1F"/>
                </a:solidFill>
                <a:latin typeface="Cambria" panose="02040503050406030204" pitchFamily="18" charset="0"/>
              </a:rPr>
              <a:t>ét</a:t>
            </a:r>
            <a:r>
              <a:rPr lang="en-US" altLang="en-US" sz="2800" i="0" dirty="0">
                <a:solidFill>
                  <a:srgbClr val="1F1F1F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i="0" dirty="0" err="1">
                <a:solidFill>
                  <a:srgbClr val="1F1F1F"/>
                </a:solidFill>
                <a:latin typeface="Cambria" panose="02040503050406030204" pitchFamily="18" charset="0"/>
              </a:rPr>
              <a:t>hỏi</a:t>
            </a:r>
            <a:r>
              <a:rPr lang="en-US" altLang="en-US" sz="2800" i="0" dirty="0">
                <a:solidFill>
                  <a:srgbClr val="1F1F1F"/>
                </a:solidFill>
                <a:latin typeface="Cambria" panose="02040503050406030204" pitchFamily="18" charset="0"/>
              </a:rPr>
              <a:t>, … </a:t>
            </a:r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id="{E573A42E-9356-4042-AEFD-F5D4149D8680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2103177" y="1578041"/>
            <a:ext cx="502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0" dirty="0">
                <a:solidFill>
                  <a:srgbClr val="1F1F1F"/>
                </a:solidFill>
                <a:latin typeface="Cambria" panose="02040503050406030204" pitchFamily="18" charset="0"/>
              </a:rPr>
              <a:t>- </a:t>
            </a:r>
            <a:r>
              <a:rPr lang="en-US" altLang="en-US" sz="2800" i="0" dirty="0" err="1">
                <a:solidFill>
                  <a:srgbClr val="1F1F1F"/>
                </a:solidFill>
                <a:latin typeface="Cambria" panose="02040503050406030204" pitchFamily="18" charset="0"/>
              </a:rPr>
              <a:t>sét</a:t>
            </a:r>
            <a:r>
              <a:rPr lang="en-US" altLang="en-US" sz="2800" i="0" dirty="0">
                <a:solidFill>
                  <a:srgbClr val="1F1F1F"/>
                </a:solidFill>
                <a:latin typeface="Cambria" panose="02040503050406030204" pitchFamily="18" charset="0"/>
              </a:rPr>
              <a:t>: </a:t>
            </a:r>
            <a:r>
              <a:rPr lang="en-US" altLang="en-US" sz="2800" i="0" dirty="0" err="1">
                <a:solidFill>
                  <a:srgbClr val="1F1F1F"/>
                </a:solidFill>
                <a:latin typeface="Cambria" panose="02040503050406030204" pitchFamily="18" charset="0"/>
              </a:rPr>
              <a:t>sấm</a:t>
            </a:r>
            <a:r>
              <a:rPr lang="en-US" altLang="en-US" sz="2800" dirty="0">
                <a:solidFill>
                  <a:srgbClr val="1F1F1F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dirty="0" err="1">
                <a:solidFill>
                  <a:srgbClr val="102EB0"/>
                </a:solidFill>
                <a:latin typeface="Cambria" panose="02040503050406030204" pitchFamily="18" charset="0"/>
              </a:rPr>
              <a:t>s</a:t>
            </a:r>
            <a:r>
              <a:rPr lang="en-US" altLang="en-US" sz="2800" dirty="0" err="1">
                <a:solidFill>
                  <a:srgbClr val="1F1F1F"/>
                </a:solidFill>
                <a:latin typeface="Cambria" panose="02040503050406030204" pitchFamily="18" charset="0"/>
              </a:rPr>
              <a:t>ét</a:t>
            </a:r>
            <a:r>
              <a:rPr lang="en-US" altLang="en-US" sz="2800" i="0" dirty="0">
                <a:solidFill>
                  <a:srgbClr val="1F1F1F"/>
                </a:solidFill>
                <a:latin typeface="Cambria" panose="02040503050406030204" pitchFamily="18" charset="0"/>
              </a:rPr>
              <a:t>, </a:t>
            </a:r>
            <a:r>
              <a:rPr lang="en-US" altLang="en-US" sz="2800" i="0" dirty="0" err="1">
                <a:solidFill>
                  <a:srgbClr val="1F1F1F"/>
                </a:solidFill>
                <a:latin typeface="Cambria" panose="02040503050406030204" pitchFamily="18" charset="0"/>
              </a:rPr>
              <a:t>đất</a:t>
            </a:r>
            <a:r>
              <a:rPr lang="en-US" altLang="en-US" sz="2800" i="0" dirty="0">
                <a:solidFill>
                  <a:srgbClr val="1F1F1F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i="0" dirty="0" err="1">
                <a:solidFill>
                  <a:srgbClr val="102EB0"/>
                </a:solidFill>
                <a:latin typeface="Cambria" panose="02040503050406030204" pitchFamily="18" charset="0"/>
              </a:rPr>
              <a:t>s</a:t>
            </a:r>
            <a:r>
              <a:rPr lang="en-US" altLang="en-US" sz="2800" i="0" dirty="0" err="1">
                <a:solidFill>
                  <a:srgbClr val="1F1F1F"/>
                </a:solidFill>
                <a:latin typeface="Cambria" panose="02040503050406030204" pitchFamily="18" charset="0"/>
              </a:rPr>
              <a:t>ét</a:t>
            </a:r>
            <a:r>
              <a:rPr lang="en-US" altLang="en-US" sz="2800" i="0" dirty="0">
                <a:solidFill>
                  <a:srgbClr val="1F1F1F"/>
                </a:solidFill>
                <a:latin typeface="Cambria" panose="02040503050406030204" pitchFamily="18" charset="0"/>
              </a:rPr>
              <a:t>, …</a:t>
            </a:r>
          </a:p>
        </p:txBody>
      </p:sp>
      <p:sp>
        <p:nvSpPr>
          <p:cNvPr id="45" name="Left Brace 14">
            <a:extLst>
              <a:ext uri="{FF2B5EF4-FFF2-40B4-BE49-F238E27FC236}">
                <a16:creationId xmlns:a16="http://schemas.microsoft.com/office/drawing/2014/main" id="{C4862CB2-E2AD-41EE-A589-5EB2C6712DBC}"/>
              </a:ext>
            </a:extLst>
          </p:cNvPr>
          <p:cNvSpPr>
            <a:spLocks/>
          </p:cNvSpPr>
          <p:nvPr/>
        </p:nvSpPr>
        <p:spPr bwMode="auto">
          <a:xfrm>
            <a:off x="2034914" y="1373391"/>
            <a:ext cx="68263" cy="682625"/>
          </a:xfrm>
          <a:prstGeom prst="leftBrace">
            <a:avLst>
              <a:gd name="adj1" fmla="val 8426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 b="1" i="0">
              <a:latin typeface="Cambria" panose="02040503050406030204" pitchFamily="18" charset="0"/>
            </a:endParaRPr>
          </a:p>
        </p:txBody>
      </p:sp>
      <p:pic>
        <p:nvPicPr>
          <p:cNvPr id="16" name="btnInknoeActivity">
            <a:extLst>
              <a:ext uri="{FF2B5EF4-FFF2-40B4-BE49-F238E27FC236}">
                <a16:creationId xmlns:a16="http://schemas.microsoft.com/office/drawing/2014/main" id="{58EACFF0-E906-4526-9F52-40B4DCEE5FB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3508004" y="4096962"/>
            <a:ext cx="2219546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62747">
            <a:off x="247156" y="3546842"/>
            <a:ext cx="1016519" cy="111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500007">
            <a:off x="7945552" y="674292"/>
            <a:ext cx="1041535" cy="1138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603;p73">
            <a:extLst>
              <a:ext uri="{FF2B5EF4-FFF2-40B4-BE49-F238E27FC236}">
                <a16:creationId xmlns:a16="http://schemas.microsoft.com/office/drawing/2014/main" id="{7D739595-5870-448C-883A-C77F8CA08E7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0557" y="3353597"/>
            <a:ext cx="1557858" cy="168830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30323B-5B8A-4B4E-8629-DE2BE1F9B33C}"/>
              </a:ext>
            </a:extLst>
          </p:cNvPr>
          <p:cNvSpPr txBox="1"/>
          <p:nvPr/>
        </p:nvSpPr>
        <p:spPr>
          <a:xfrm>
            <a:off x="924220" y="1460896"/>
            <a:ext cx="2133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*</a:t>
            </a:r>
            <a:r>
              <a:rPr lang="en-US" sz="2800" i="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xào</a:t>
            </a:r>
            <a:r>
              <a:rPr lang="en-US" sz="2800" i="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/</a:t>
            </a:r>
            <a:r>
              <a:rPr lang="en-US" sz="2800" i="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sào</a:t>
            </a:r>
            <a:endParaRPr lang="en-US" sz="2800" i="0" dirty="0">
              <a:solidFill>
                <a:srgbClr val="FF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F37BB8-7759-4A03-BEDD-08E347800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650" y="1186864"/>
            <a:ext cx="601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xào</a:t>
            </a:r>
            <a:r>
              <a:rPr lang="en-US" altLang="en-US" sz="2800" i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0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i="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ào</a:t>
            </a:r>
            <a:r>
              <a:rPr lang="en-US" altLang="en-US" sz="2800" i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2800" i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0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i="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ào</a:t>
            </a:r>
            <a:r>
              <a:rPr lang="en-US" altLang="en-US" sz="2800" i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xáo</a:t>
            </a:r>
            <a:r>
              <a:rPr lang="en-US" altLang="en-US" sz="2800" i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…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99EE5D-7A30-4977-A135-E496A4F76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778" y="1782414"/>
            <a:ext cx="571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sào</a:t>
            </a:r>
            <a:r>
              <a:rPr lang="en-US" altLang="en-US" sz="2800" i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i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i="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ào</a:t>
            </a:r>
            <a:r>
              <a:rPr lang="en-US" altLang="en-US" sz="2800" i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i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i="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ào</a:t>
            </a:r>
            <a:r>
              <a:rPr lang="en-US" altLang="en-US" sz="2800" i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i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… </a:t>
            </a:r>
          </a:p>
        </p:txBody>
      </p:sp>
      <p:sp>
        <p:nvSpPr>
          <p:cNvPr id="20" name="Left Brace 15">
            <a:extLst>
              <a:ext uri="{FF2B5EF4-FFF2-40B4-BE49-F238E27FC236}">
                <a16:creationId xmlns:a16="http://schemas.microsoft.com/office/drawing/2014/main" id="{A2B63D19-B81A-4F8B-9357-EB76F48BB0BF}"/>
              </a:ext>
            </a:extLst>
          </p:cNvPr>
          <p:cNvSpPr>
            <a:spLocks/>
          </p:cNvSpPr>
          <p:nvPr/>
        </p:nvSpPr>
        <p:spPr bwMode="auto">
          <a:xfrm>
            <a:off x="2586678" y="1422315"/>
            <a:ext cx="76200" cy="762000"/>
          </a:xfrm>
          <a:prstGeom prst="lef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 b="1" i="0">
              <a:latin typeface="Cambria" panose="02040503050406030204" pitchFamily="18" charset="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2F9F4CE8-22DF-45FD-8140-FD1604A7B12F}"/>
              </a:ext>
            </a:extLst>
          </p:cNvPr>
          <p:cNvSpPr txBox="1">
            <a:spLocks noChangeArrowheads="1"/>
          </p:cNvSpPr>
          <p:nvPr/>
        </p:nvSpPr>
        <p:spPr>
          <a:xfrm>
            <a:off x="-90312" y="187818"/>
            <a:ext cx="9031111" cy="68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pPr>
              <a:buFontTx/>
              <a:buNone/>
            </a:pP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Bài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tập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: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Tìm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các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tiếng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thể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ghép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mỗi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tiếng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sau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:</a:t>
            </a:r>
          </a:p>
        </p:txBody>
      </p:sp>
      <p:pic>
        <p:nvPicPr>
          <p:cNvPr id="23" name="btnInknoeActivity">
            <a:extLst>
              <a:ext uri="{FF2B5EF4-FFF2-40B4-BE49-F238E27FC236}">
                <a16:creationId xmlns:a16="http://schemas.microsoft.com/office/drawing/2014/main" id="{8A83BA94-C7FB-4B6C-8F89-695377130A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3508004" y="4096962"/>
            <a:ext cx="2219546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624" y="3313490"/>
            <a:ext cx="1498026" cy="167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535;p68">
            <a:extLst>
              <a:ext uri="{FF2B5EF4-FFF2-40B4-BE49-F238E27FC236}">
                <a16:creationId xmlns:a16="http://schemas.microsoft.com/office/drawing/2014/main" id="{FF094233-B765-4527-83DE-C48AA0745CC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0817752">
            <a:off x="7794875" y="3459429"/>
            <a:ext cx="1230408" cy="156546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3A28FF6-EFC2-4C9D-8B7F-41F592CDF986}"/>
              </a:ext>
            </a:extLst>
          </p:cNvPr>
          <p:cNvSpPr txBox="1"/>
          <p:nvPr/>
        </p:nvSpPr>
        <p:spPr>
          <a:xfrm>
            <a:off x="665257" y="1305058"/>
            <a:ext cx="2209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*</a:t>
            </a:r>
            <a:r>
              <a:rPr lang="en-US" sz="2800" i="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xinh</a:t>
            </a:r>
            <a:r>
              <a:rPr lang="en-US" sz="2800" i="0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/</a:t>
            </a:r>
            <a:r>
              <a:rPr lang="en-US" sz="2800" i="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sinh</a:t>
            </a:r>
            <a:endParaRPr lang="en-US" sz="2800" i="0" dirty="0">
              <a:solidFill>
                <a:srgbClr val="FF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322C93-EFE9-4987-98EF-E40C722E7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913" y="1633796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i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0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i="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inh</a:t>
            </a:r>
            <a:r>
              <a:rPr lang="en-US" altLang="en-US" sz="2800" i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i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0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i="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inh</a:t>
            </a:r>
            <a:r>
              <a:rPr lang="en-US" altLang="en-US" sz="2800" i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i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…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CC8705-3003-411C-BA6A-59176884F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913" y="1165780"/>
            <a:ext cx="6415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i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xinh</a:t>
            </a:r>
            <a:r>
              <a:rPr lang="en-US" altLang="en-US" sz="2800" i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0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i="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inh</a:t>
            </a:r>
            <a:r>
              <a:rPr lang="en-US" altLang="en-US" sz="2800" i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i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0" dirty="0" err="1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i="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inh</a:t>
            </a:r>
            <a:r>
              <a:rPr lang="en-US" altLang="en-US" sz="2800" i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800" i="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... </a:t>
            </a:r>
          </a:p>
        </p:txBody>
      </p:sp>
      <p:sp>
        <p:nvSpPr>
          <p:cNvPr id="24" name="Left Brace 19">
            <a:extLst>
              <a:ext uri="{FF2B5EF4-FFF2-40B4-BE49-F238E27FC236}">
                <a16:creationId xmlns:a16="http://schemas.microsoft.com/office/drawing/2014/main" id="{03D0F6C1-5DE5-4D4A-9CBD-271E7E6A9351}"/>
              </a:ext>
            </a:extLst>
          </p:cNvPr>
          <p:cNvSpPr>
            <a:spLocks/>
          </p:cNvSpPr>
          <p:nvPr/>
        </p:nvSpPr>
        <p:spPr bwMode="auto">
          <a:xfrm>
            <a:off x="2583442" y="1379451"/>
            <a:ext cx="76200" cy="609600"/>
          </a:xfrm>
          <a:prstGeom prst="leftBrace">
            <a:avLst>
              <a:gd name="adj1" fmla="val 8333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 b="1" i="0">
              <a:latin typeface="Cambria" panose="02040503050406030204" pitchFamily="18" charset="0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37D973A5-48C0-4B4C-8070-A0B746E7441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5370"/>
            <a:ext cx="9031111" cy="68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 sz="1400" b="0" i="0" u="none" strike="noStrike" cap="none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pPr>
              <a:buFontTx/>
              <a:buNone/>
            </a:pP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Bài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tập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: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Tìm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các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tiếng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thể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ghép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mỗi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tiếng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Cambria" panose="02040503050406030204" pitchFamily="18" charset="0"/>
              </a:rPr>
              <a:t>sau</a:t>
            </a:r>
            <a:r>
              <a:rPr lang="en-US" altLang="en-US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:</a:t>
            </a:r>
          </a:p>
        </p:txBody>
      </p:sp>
      <p:pic>
        <p:nvPicPr>
          <p:cNvPr id="26" name="btnInknoeActivity">
            <a:extLst>
              <a:ext uri="{FF2B5EF4-FFF2-40B4-BE49-F238E27FC236}">
                <a16:creationId xmlns:a16="http://schemas.microsoft.com/office/drawing/2014/main" id="{3B7CE201-6E83-4E91-B6F0-C531F9774B3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3508004" y="4096962"/>
            <a:ext cx="2219546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4"/>
          <p:cNvSpPr txBox="1">
            <a:spLocks noGrp="1"/>
          </p:cNvSpPr>
          <p:nvPr>
            <p:ph type="title"/>
          </p:nvPr>
        </p:nvSpPr>
        <p:spPr>
          <a:xfrm>
            <a:off x="127000" y="1649301"/>
            <a:ext cx="55959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#9Slide05 SVNUT Triumph" panose="00000500000000000000" pitchFamily="2" charset="0"/>
              </a:rPr>
              <a:t>Các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#9Slide05 SVNUT Triumph" panose="00000500000000000000" pitchFamily="2" charset="0"/>
              </a:rPr>
              <a:t> con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#9Slide05 SVNUT Triumph" panose="00000500000000000000" pitchFamily="2" charset="0"/>
              </a:rPr>
              <a:t>hãy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#9Slide05 SVNUT Triumph" panose="00000500000000000000" pitchFamily="2" charset="0"/>
              </a:rPr>
              <a:t>chụp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#9Slide05 SVNUT Triumph" panose="00000500000000000000" pitchFamily="2" charset="0"/>
              </a:rPr>
              <a:t>ảnh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#9Slide05 SVNUT Triumph" panose="00000500000000000000" pitchFamily="2" charset="0"/>
              </a:rPr>
              <a:t>bài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#9Slide05 SVNUT Triumph" panose="00000500000000000000" pitchFamily="2" charset="0"/>
              </a:rPr>
              <a:t>viết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#9Slide05 SVNUT Triumph" panose="00000500000000000000" pitchFamily="2" charset="0"/>
              </a:rPr>
              <a:t>Chính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#9Slide05 SVNUT Triumph" panose="00000500000000000000" pitchFamily="2" charset="0"/>
              </a:rPr>
              <a:t>tả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#9Slide05 SVNUT Triumph" panose="00000500000000000000" pitchFamily="2" charset="0"/>
              </a:rPr>
              <a:t>và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#9Slide05 SVNUT Triumph" panose="00000500000000000000" pitchFamily="2" charset="0"/>
              </a:rPr>
              <a:t>gửi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#9Slide05 SVNUT Triumph" panose="00000500000000000000" pitchFamily="2" charset="0"/>
              </a:rPr>
              <a:t>cho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#9Slide05 SVNUT Triumph" panose="00000500000000000000" pitchFamily="2" charset="0"/>
              </a:rPr>
              <a:t>cô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#9Slide05 SVNUT Triumph" panose="000005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75000"/>
                  </a:schemeClr>
                </a:solidFill>
                <a:latin typeface="#9Slide05 SVNUT Triumph" panose="00000500000000000000" pitchFamily="2" charset="0"/>
              </a:rPr>
              <a:t>nhé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#9Slide05 SVNUT Triumph" panose="00000500000000000000" pitchFamily="2" charset="0"/>
              </a:rPr>
              <a:t>!</a:t>
            </a:r>
            <a:endParaRPr sz="4400" dirty="0">
              <a:solidFill>
                <a:schemeClr val="accent2">
                  <a:lumMod val="75000"/>
                </a:schemeClr>
              </a:solidFill>
              <a:latin typeface="#9Slide05 SVNUT Triumph" panose="000005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6B8FA6-9939-455B-8FBD-FEB5D1357BA8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44637" y="698800"/>
            <a:ext cx="2160625" cy="841800"/>
          </a:xfrm>
        </p:spPr>
        <p:txBody>
          <a:bodyPr/>
          <a:lstStyle/>
          <a:p>
            <a:r>
              <a:rPr lang="en-US" sz="4400" dirty="0" err="1">
                <a:solidFill>
                  <a:schemeClr val="bg1">
                    <a:lumMod val="50000"/>
                  </a:schemeClr>
                </a:solidFill>
                <a:latin typeface="#9Slide07 Crocante" panose="02000000000000000000" pitchFamily="2" charset="0"/>
              </a:rPr>
              <a:t>Dặn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#9Slide07 Crocante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>
                    <a:lumMod val="50000"/>
                  </a:schemeClr>
                </a:solidFill>
                <a:latin typeface="#9Slide07 Crocante" panose="02000000000000000000" pitchFamily="2" charset="0"/>
              </a:rPr>
              <a:t>dò</a:t>
            </a:r>
            <a:endParaRPr lang="en-US" sz="4400" dirty="0">
              <a:solidFill>
                <a:schemeClr val="bg1">
                  <a:lumMod val="50000"/>
                </a:schemeClr>
              </a:solidFill>
              <a:latin typeface="#9Slide07 Crocante" panose="020000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F9F94A-818E-4387-B80A-D5D6DC63D4B4}"/>
              </a:ext>
            </a:extLst>
          </p:cNvPr>
          <p:cNvSpPr/>
          <p:nvPr/>
        </p:nvSpPr>
        <p:spPr>
          <a:xfrm>
            <a:off x="414670" y="1499191"/>
            <a:ext cx="8165804" cy="299827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47CCEE-FCF7-4855-9B41-E96040811576}"/>
              </a:ext>
            </a:extLst>
          </p:cNvPr>
          <p:cNvSpPr txBox="1"/>
          <p:nvPr/>
        </p:nvSpPr>
        <p:spPr>
          <a:xfrm>
            <a:off x="839973" y="1770837"/>
            <a:ext cx="6647545" cy="2239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Nghe – </a:t>
            </a:r>
            <a:r>
              <a:rPr lang="en-US" sz="2400" b="0" i="0" dirty="0" err="1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viết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đúng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bài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chính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tả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; </a:t>
            </a:r>
            <a:r>
              <a:rPr lang="en-US" sz="2400" b="0" i="0" dirty="0" err="1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trình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bày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đúng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hình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thức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bài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văn</a:t>
            </a:r>
            <a:r>
              <a:rPr lang="en-US" sz="24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xuôi</a:t>
            </a:r>
            <a:endParaRPr lang="en-US" sz="2400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 marL="342900" marR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</a:rPr>
              <a:t>Biết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</a:rPr>
              <a:t>viết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</a:rPr>
              <a:t>hoa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</a:rPr>
              <a:t>tên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</a:rPr>
              <a:t>người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</a:rPr>
              <a:t>.</a:t>
            </a:r>
            <a:endParaRPr lang="en-US" sz="2400" b="1" i="1" dirty="0">
              <a:solidFill>
                <a:srgbClr val="00B050"/>
              </a:solidFill>
              <a:effectLst/>
              <a:latin typeface="Cambria" panose="02040503050406030204" pitchFamily="18" charset="0"/>
            </a:endParaRPr>
          </a:p>
          <a:p>
            <a:pPr marL="342900" marR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dirty="0" err="1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Làm</a:t>
            </a:r>
            <a:r>
              <a:rPr lang="en-US" sz="2400" i="0" dirty="0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i="0" dirty="0" err="1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đúng</a:t>
            </a:r>
            <a:r>
              <a:rPr lang="en-US" sz="2400" i="0" dirty="0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i="0" dirty="0" err="1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bài</a:t>
            </a:r>
            <a:r>
              <a:rPr lang="en-US" sz="2400" i="0" dirty="0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i="0" dirty="0" err="1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tập</a:t>
            </a:r>
            <a:r>
              <a:rPr lang="en-US" sz="2400" i="0" dirty="0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i="0" dirty="0" err="1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chính</a:t>
            </a:r>
            <a:r>
              <a:rPr lang="en-US" sz="2400" i="0" dirty="0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i="0" dirty="0" err="1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tả</a:t>
            </a:r>
            <a:r>
              <a:rPr lang="en-US" sz="2400" i="0" dirty="0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2400" i="0" dirty="0" err="1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với</a:t>
            </a:r>
            <a:r>
              <a:rPr lang="vi-VN" sz="2400" i="0" dirty="0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 </a:t>
            </a:r>
            <a:r>
              <a:rPr lang="en-US" sz="2400" dirty="0" err="1">
                <a:solidFill>
                  <a:srgbClr val="00B050"/>
                </a:solidFill>
                <a:latin typeface="Cambria" panose="02040503050406030204" pitchFamily="18" charset="0"/>
              </a:rPr>
              <a:t>âm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2400" i="0" dirty="0">
                <a:solidFill>
                  <a:srgbClr val="00B050"/>
                </a:solidFill>
                <a:effectLst/>
                <a:latin typeface="Cambria" panose="02040503050406030204" pitchFamily="18" charset="0"/>
              </a:rPr>
              <a:t>s/x.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630FEE-A7D8-47CB-A168-97C5B65A2C2E}"/>
              </a:ext>
            </a:extLst>
          </p:cNvPr>
          <p:cNvSpPr txBox="1"/>
          <p:nvPr/>
        </p:nvSpPr>
        <p:spPr>
          <a:xfrm>
            <a:off x="2286000" y="69868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MỤC TIÊU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12" name="Google Shape;597;p73">
            <a:extLst>
              <a:ext uri="{FF2B5EF4-FFF2-40B4-BE49-F238E27FC236}">
                <a16:creationId xmlns:a16="http://schemas.microsoft.com/office/drawing/2014/main" id="{4A119FF7-4AC7-41AA-A568-69117D3FFC0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699" y="191932"/>
            <a:ext cx="1687342" cy="1293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1589" y="27082"/>
            <a:ext cx="961266" cy="10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itle 2">
            <a:extLst>
              <a:ext uri="{FF2B5EF4-FFF2-40B4-BE49-F238E27FC236}">
                <a16:creationId xmlns:a16="http://schemas.microsoft.com/office/drawing/2014/main" id="{1AF170A1-C48A-420A-A09A-AE518B715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64" y="1631945"/>
            <a:ext cx="4072800" cy="79920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Subtitle 4">
            <a:extLst>
              <a:ext uri="{FF2B5EF4-FFF2-40B4-BE49-F238E27FC236}">
                <a16:creationId xmlns:a16="http://schemas.microsoft.com/office/drawing/2014/main" id="{03256A0F-84A0-4E78-8AEC-4F0A901D8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664" y="2431132"/>
            <a:ext cx="4072800" cy="1671900"/>
          </a:xfrm>
        </p:spPr>
        <p:txBody>
          <a:bodyPr/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C105CD-B93F-4308-9D57-C90D986F8876}"/>
              </a:ext>
            </a:extLst>
          </p:cNvPr>
          <p:cNvGrpSpPr/>
          <p:nvPr/>
        </p:nvGrpSpPr>
        <p:grpSpPr>
          <a:xfrm>
            <a:off x="1634726" y="49207"/>
            <a:ext cx="6949232" cy="5143502"/>
            <a:chOff x="1097384" y="0"/>
            <a:chExt cx="6949232" cy="5143502"/>
          </a:xfrm>
        </p:grpSpPr>
        <p:grpSp>
          <p:nvGrpSpPr>
            <p:cNvPr id="26" name="Google Shape;105;p15">
              <a:extLst>
                <a:ext uri="{FF2B5EF4-FFF2-40B4-BE49-F238E27FC236}">
                  <a16:creationId xmlns:a16="http://schemas.microsoft.com/office/drawing/2014/main" id="{DD991ACE-ACD7-40A6-9797-FB55B10B1AA2}"/>
                </a:ext>
              </a:extLst>
            </p:cNvPr>
            <p:cNvGrpSpPr/>
            <p:nvPr/>
          </p:nvGrpSpPr>
          <p:grpSpPr>
            <a:xfrm>
              <a:off x="1097384" y="0"/>
              <a:ext cx="6949232" cy="5143502"/>
              <a:chOff x="1325193" y="0"/>
              <a:chExt cx="9265642" cy="6858002"/>
            </a:xfrm>
          </p:grpSpPr>
          <p:pic>
            <p:nvPicPr>
              <p:cNvPr id="31" name="Google Shape;106;p15" descr="A close up of a screen&#10;&#10;Description generated with high confidence">
                <a:extLst>
                  <a:ext uri="{FF2B5EF4-FFF2-40B4-BE49-F238E27FC236}">
                    <a16:creationId xmlns:a16="http://schemas.microsoft.com/office/drawing/2014/main" id="{2E0C6E44-CBF0-4E8E-A8EE-89051B9DC71D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7026" b="8626"/>
              <a:stretch/>
            </p:blipFill>
            <p:spPr>
              <a:xfrm>
                <a:off x="1325193" y="1238655"/>
                <a:ext cx="9265642" cy="561934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Google Shape;107;p15" descr="A close up of a screen&#10;&#10;Description generated with high confidence">
                <a:extLst>
                  <a:ext uri="{FF2B5EF4-FFF2-40B4-BE49-F238E27FC236}">
                    <a16:creationId xmlns:a16="http://schemas.microsoft.com/office/drawing/2014/main" id="{35D981C6-44B6-446F-BDAD-20BEB216D7FA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 l="7026" b="8626"/>
              <a:stretch/>
            </p:blipFill>
            <p:spPr>
              <a:xfrm>
                <a:off x="1325193" y="0"/>
                <a:ext cx="9265642" cy="56193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7" name="Google Shape;108;p15">
              <a:extLst>
                <a:ext uri="{FF2B5EF4-FFF2-40B4-BE49-F238E27FC236}">
                  <a16:creationId xmlns:a16="http://schemas.microsoft.com/office/drawing/2014/main" id="{905B1268-85FC-40E3-9990-38FD9764643F}"/>
                </a:ext>
              </a:extLst>
            </p:cNvPr>
            <p:cNvSpPr txBox="1"/>
            <p:nvPr/>
          </p:nvSpPr>
          <p:spPr>
            <a:xfrm>
              <a:off x="1586158" y="63180"/>
              <a:ext cx="6400800" cy="569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b" anchorCtr="0">
              <a:noAutofit/>
            </a:bodyPr>
            <a:lstStyle/>
            <a:p>
              <a:r>
                <a:rPr lang="en-US" sz="2400" b="1" err="1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Thứ</a:t>
              </a:r>
              <a:r>
                <a:rPr lang="en-US" sz="2400" b="1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 năm, ngày 16 tháng 9 năm </a:t>
              </a:r>
              <a:r>
                <a:rPr lang="en-US" sz="2400" b="1" dirty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2021</a:t>
              </a:r>
              <a:endParaRPr sz="24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0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" name="Google Shape;109;p15">
              <a:extLst>
                <a:ext uri="{FF2B5EF4-FFF2-40B4-BE49-F238E27FC236}">
                  <a16:creationId xmlns:a16="http://schemas.microsoft.com/office/drawing/2014/main" id="{EF47241F-9062-4E1A-BC75-96D15887671F}"/>
                </a:ext>
              </a:extLst>
            </p:cNvPr>
            <p:cNvSpPr txBox="1"/>
            <p:nvPr/>
          </p:nvSpPr>
          <p:spPr>
            <a:xfrm>
              <a:off x="2952456" y="445285"/>
              <a:ext cx="2139946" cy="569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b" anchorCtr="0">
              <a:noAutofit/>
            </a:bodyPr>
            <a:lstStyle/>
            <a:p>
              <a:endParaRPr sz="21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" name="Google Shape;110;p15">
              <a:extLst>
                <a:ext uri="{FF2B5EF4-FFF2-40B4-BE49-F238E27FC236}">
                  <a16:creationId xmlns:a16="http://schemas.microsoft.com/office/drawing/2014/main" id="{6EB55FD9-764E-4020-9CB7-B7FC2DBDEC7A}"/>
                </a:ext>
              </a:extLst>
            </p:cNvPr>
            <p:cNvSpPr txBox="1"/>
            <p:nvPr/>
          </p:nvSpPr>
          <p:spPr>
            <a:xfrm>
              <a:off x="2513884" y="993275"/>
              <a:ext cx="4953271" cy="569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b" anchorCtr="0">
              <a:noAutofit/>
            </a:bodyPr>
            <a:lstStyle/>
            <a:p>
              <a:r>
                <a:rPr lang="en-US" sz="2400" b="1" dirty="0" err="1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Cô</a:t>
              </a:r>
              <a:r>
                <a:rPr lang="en-US" sz="2400" b="1" dirty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b="1" dirty="0" err="1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giáo</a:t>
              </a:r>
              <a:r>
                <a:rPr lang="en-US" sz="2400" b="1" dirty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 </a:t>
              </a:r>
              <a:r>
                <a:rPr lang="en-US" sz="2400" b="1" dirty="0" err="1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tí</a:t>
              </a:r>
              <a:r>
                <a:rPr lang="en-US" sz="2400" b="1" dirty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 hon</a:t>
              </a:r>
              <a:endParaRPr sz="24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0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" name="Google Shape;110;p15">
              <a:extLst>
                <a:ext uri="{FF2B5EF4-FFF2-40B4-BE49-F238E27FC236}">
                  <a16:creationId xmlns:a16="http://schemas.microsoft.com/office/drawing/2014/main" id="{182AAF11-EEAC-482E-8159-1E58CDD5F11C}"/>
                </a:ext>
              </a:extLst>
            </p:cNvPr>
            <p:cNvSpPr txBox="1"/>
            <p:nvPr/>
          </p:nvSpPr>
          <p:spPr>
            <a:xfrm>
              <a:off x="3006585" y="532453"/>
              <a:ext cx="4953271" cy="569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b" anchorCtr="0">
              <a:noAutofit/>
            </a:bodyPr>
            <a:lstStyle/>
            <a:p>
              <a:r>
                <a:rPr lang="vi-VN" sz="2400" b="1" dirty="0">
                  <a:solidFill>
                    <a:schemeClr val="bg1">
                      <a:lumMod val="10000"/>
                    </a:schemeClr>
                  </a:solidFill>
                  <a:latin typeface="HP001 4 hàng" panose="020B0603050302020204" pitchFamily="34" charset="0"/>
                  <a:ea typeface="Cambria"/>
                  <a:cs typeface="Cambria"/>
                  <a:sym typeface="Cambria"/>
                </a:rPr>
                <a:t>Chính tả</a:t>
              </a:r>
              <a:endParaRPr sz="24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0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8F297CB-D521-4D9A-8EB9-83F701DDD874}"/>
              </a:ext>
            </a:extLst>
          </p:cNvPr>
          <p:cNvGrpSpPr/>
          <p:nvPr/>
        </p:nvGrpSpPr>
        <p:grpSpPr>
          <a:xfrm>
            <a:off x="253082" y="113673"/>
            <a:ext cx="1847813" cy="461665"/>
            <a:chOff x="176255" y="1383683"/>
            <a:chExt cx="1847813" cy="461665"/>
          </a:xfrm>
          <a:solidFill>
            <a:schemeClr val="tx2"/>
          </a:solidFill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DC08122-5BEF-4CD8-AB2C-D39D0FBC5B98}"/>
                </a:ext>
              </a:extLst>
            </p:cNvPr>
            <p:cNvCxnSpPr/>
            <p:nvPr/>
          </p:nvCxnSpPr>
          <p:spPr>
            <a:xfrm flipH="1">
              <a:off x="1490668" y="1733550"/>
              <a:ext cx="533400" cy="0"/>
            </a:xfrm>
            <a:prstGeom prst="straightConnector1">
              <a:avLst/>
            </a:prstGeom>
            <a:grpFill/>
            <a:ln w="19050"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D5C1A0C-20F2-4DC8-A5A1-C2267619C487}"/>
                </a:ext>
              </a:extLst>
            </p:cNvPr>
            <p:cNvSpPr/>
            <p:nvPr/>
          </p:nvSpPr>
          <p:spPr>
            <a:xfrm>
              <a:off x="176255" y="1484366"/>
              <a:ext cx="1314413" cy="325384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1D60BF4-325F-458C-8CAB-C833EC396E3B}"/>
                </a:ext>
              </a:extLst>
            </p:cNvPr>
            <p:cNvSpPr txBox="1"/>
            <p:nvPr/>
          </p:nvSpPr>
          <p:spPr>
            <a:xfrm>
              <a:off x="348902" y="1383683"/>
              <a:ext cx="1196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Lùi 1 ô</a:t>
              </a:r>
              <a:endPara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271575-DF0F-4F12-8CA0-BFDD396AF8E1}"/>
              </a:ext>
            </a:extLst>
          </p:cNvPr>
          <p:cNvGrpSpPr/>
          <p:nvPr/>
        </p:nvGrpSpPr>
        <p:grpSpPr>
          <a:xfrm>
            <a:off x="255686" y="549904"/>
            <a:ext cx="1847813" cy="461665"/>
            <a:chOff x="176255" y="1383683"/>
            <a:chExt cx="1847813" cy="461665"/>
          </a:xfrm>
          <a:solidFill>
            <a:schemeClr val="tx2"/>
          </a:solidFill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6E7D9F0-C321-4294-A74A-8CF9341821DD}"/>
                </a:ext>
              </a:extLst>
            </p:cNvPr>
            <p:cNvCxnSpPr/>
            <p:nvPr/>
          </p:nvCxnSpPr>
          <p:spPr>
            <a:xfrm flipH="1">
              <a:off x="1490668" y="1733550"/>
              <a:ext cx="533400" cy="0"/>
            </a:xfrm>
            <a:prstGeom prst="straightConnector1">
              <a:avLst/>
            </a:prstGeom>
            <a:grpFill/>
            <a:ln w="19050"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6DBAF82-D689-41A6-B933-BEB492FBAB1B}"/>
                </a:ext>
              </a:extLst>
            </p:cNvPr>
            <p:cNvSpPr/>
            <p:nvPr/>
          </p:nvSpPr>
          <p:spPr>
            <a:xfrm>
              <a:off x="176255" y="1484366"/>
              <a:ext cx="1314413" cy="325384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69ADCB5-1EAC-449F-80E8-92C19EF24036}"/>
                </a:ext>
              </a:extLst>
            </p:cNvPr>
            <p:cNvSpPr txBox="1"/>
            <p:nvPr/>
          </p:nvSpPr>
          <p:spPr>
            <a:xfrm>
              <a:off x="348902" y="1383683"/>
              <a:ext cx="1196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Lùi 4 ô</a:t>
              </a:r>
              <a:endPara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EA868212-43A1-4AD1-BEEB-68B155B8798E}"/>
              </a:ext>
            </a:extLst>
          </p:cNvPr>
          <p:cNvSpPr txBox="1"/>
          <p:nvPr/>
        </p:nvSpPr>
        <p:spPr>
          <a:xfrm>
            <a:off x="2073719" y="1984058"/>
            <a:ext cx="27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7671126-FFED-45BF-A9F6-198A13C0DA81}"/>
              </a:ext>
            </a:extLst>
          </p:cNvPr>
          <p:cNvGrpSpPr/>
          <p:nvPr/>
        </p:nvGrpSpPr>
        <p:grpSpPr>
          <a:xfrm>
            <a:off x="265547" y="1079510"/>
            <a:ext cx="1847813" cy="461665"/>
            <a:chOff x="176255" y="1383683"/>
            <a:chExt cx="1847813" cy="461665"/>
          </a:xfrm>
          <a:solidFill>
            <a:schemeClr val="tx2"/>
          </a:solidFill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B3E72C3-3E3B-4F6A-B812-00295E4F48CC}"/>
                </a:ext>
              </a:extLst>
            </p:cNvPr>
            <p:cNvCxnSpPr/>
            <p:nvPr/>
          </p:nvCxnSpPr>
          <p:spPr>
            <a:xfrm flipH="1">
              <a:off x="1490668" y="1733550"/>
              <a:ext cx="533400" cy="0"/>
            </a:xfrm>
            <a:prstGeom prst="straightConnector1">
              <a:avLst/>
            </a:prstGeom>
            <a:grpFill/>
            <a:ln w="19050">
              <a:solidFill>
                <a:srgbClr val="FF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261E8ED-BB8F-43B5-B98E-3C91264AB4FD}"/>
                </a:ext>
              </a:extLst>
            </p:cNvPr>
            <p:cNvSpPr/>
            <p:nvPr/>
          </p:nvSpPr>
          <p:spPr>
            <a:xfrm>
              <a:off x="176255" y="1484366"/>
              <a:ext cx="1314413" cy="325384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661B29A-82FC-4DEB-B16D-32BF19993CB3}"/>
                </a:ext>
              </a:extLst>
            </p:cNvPr>
            <p:cNvSpPr txBox="1"/>
            <p:nvPr/>
          </p:nvSpPr>
          <p:spPr>
            <a:xfrm>
              <a:off x="348902" y="1383683"/>
              <a:ext cx="1196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Lùi </a:t>
              </a:r>
              <a:r>
                <a:rPr lang="en-US" sz="2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r>
                <a:rPr lang="vi-VN" sz="2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ô</a:t>
              </a:r>
              <a:endPara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92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8A00A3-F3DB-4EFB-9B1C-6CE6C60724FB}"/>
              </a:ext>
            </a:extLst>
          </p:cNvPr>
          <p:cNvSpPr/>
          <p:nvPr/>
        </p:nvSpPr>
        <p:spPr>
          <a:xfrm>
            <a:off x="401383" y="1024316"/>
            <a:ext cx="8567171" cy="344244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0" name="Google Shape;16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2630" y="3894772"/>
            <a:ext cx="1271449" cy="12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5C84CF3A-8491-4681-8B8A-8D44DAE8D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992" y="1218395"/>
            <a:ext cx="834123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treo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nón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bẻ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nhánh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trâm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đứa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nhánh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trâm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ríu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rít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theo.</a:t>
            </a:r>
            <a:endParaRPr lang="en-US" altLang="en-US" sz="30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                               </a:t>
            </a:r>
            <a:endParaRPr lang="en-US" altLang="en-US" sz="27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1763623B-BDCA-46A1-B2BD-47C122E4A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588" y="309592"/>
            <a:ext cx="621004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 err="1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300" b="1" dirty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300" b="1" dirty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3300" b="1" dirty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hon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8A00A3-F3DB-4EFB-9B1C-6CE6C60724FB}"/>
              </a:ext>
            </a:extLst>
          </p:cNvPr>
          <p:cNvSpPr/>
          <p:nvPr/>
        </p:nvSpPr>
        <p:spPr>
          <a:xfrm>
            <a:off x="401383" y="1332660"/>
            <a:ext cx="8567171" cy="344244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5C84CF3A-8491-4681-8B8A-8D44DAE8D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992" y="1471254"/>
            <a:ext cx="834123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treo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nón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bẻ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nhánh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trâm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đứa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nhánh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trâm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ríu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rít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theo.</a:t>
            </a:r>
            <a:endParaRPr lang="en-US" altLang="en-US" sz="30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                               </a:t>
            </a:r>
            <a:endParaRPr lang="en-US" altLang="en-US" sz="27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1763623B-BDCA-46A1-B2BD-47C122E4A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587" y="46241"/>
            <a:ext cx="621004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 err="1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300" b="1" dirty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300" b="1" dirty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3300" b="1" dirty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hon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A6947A2D-3D8B-47BC-BF8D-8E5FC7C92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690" y="64640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Cambria" panose="02040503050406030204" pitchFamily="18" charset="0"/>
                <a:cs typeface="Times New Roman" panose="02020603050405020304" pitchFamily="18" charset="0"/>
              </a:rPr>
              <a:t>văn</a:t>
            </a:r>
            <a:endParaRPr lang="en-US" altLang="en-US" sz="32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10EBBC57-6DFF-460A-A745-571848E4195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3537835" y="4489356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95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614024" y="750250"/>
            <a:ext cx="2016251" cy="117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6702429-CC66-4C45-AF21-19A78A29FC98}"/>
              </a:ext>
            </a:extLst>
          </p:cNvPr>
          <p:cNvSpPr/>
          <p:nvPr/>
        </p:nvSpPr>
        <p:spPr>
          <a:xfrm>
            <a:off x="1670756" y="1024316"/>
            <a:ext cx="7297798" cy="265586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4" name="Google Shape;35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-1486401" y="3125612"/>
            <a:ext cx="2016251" cy="117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78374" y="2142076"/>
            <a:ext cx="1885295" cy="300142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C045BF9-C8EC-4294-A55B-AF6486C5DDFA}"/>
              </a:ext>
            </a:extLst>
          </p:cNvPr>
          <p:cNvSpPr txBox="1"/>
          <p:nvPr/>
        </p:nvSpPr>
        <p:spPr>
          <a:xfrm>
            <a:off x="2016199" y="1207702"/>
            <a:ext cx="569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dirty="0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800" dirty="0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ADFE9F-E76C-4B21-8505-9780F7FE494B}"/>
              </a:ext>
            </a:extLst>
          </p:cNvPr>
          <p:cNvSpPr txBox="1"/>
          <p:nvPr/>
        </p:nvSpPr>
        <p:spPr>
          <a:xfrm>
            <a:off x="3725390" y="1745902"/>
            <a:ext cx="3436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CC99"/>
              </a:buClr>
              <a:buFont typeface="Wingdings" panose="05000000000000000000" pitchFamily="2" charset="2"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hoa</a:t>
            </a:r>
            <a:endParaRPr lang="en-US" altLang="en-US" sz="2800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5CB2C0-69C1-465C-B0C7-23E0E62FF970}"/>
              </a:ext>
            </a:extLst>
          </p:cNvPr>
          <p:cNvSpPr txBox="1"/>
          <p:nvPr/>
        </p:nvSpPr>
        <p:spPr>
          <a:xfrm>
            <a:off x="3725390" y="2986177"/>
            <a:ext cx="3436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CC99"/>
              </a:buClr>
              <a:buFont typeface="Wingdings" panose="05000000000000000000" pitchFamily="2" charset="2"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70019C-746A-47FE-A163-FD76E74C3019}"/>
              </a:ext>
            </a:extLst>
          </p:cNvPr>
          <p:cNvSpPr txBox="1"/>
          <p:nvPr/>
        </p:nvSpPr>
        <p:spPr>
          <a:xfrm>
            <a:off x="2016199" y="2352247"/>
            <a:ext cx="614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CC99"/>
              </a:buClr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chemeClr val="bg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596651" y="827137"/>
            <a:ext cx="2016251" cy="117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49851" y="3054600"/>
            <a:ext cx="2450299" cy="18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0074" y="3054600"/>
            <a:ext cx="2450299" cy="18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68;p42">
            <a:extLst>
              <a:ext uri="{FF2B5EF4-FFF2-40B4-BE49-F238E27FC236}">
                <a16:creationId xmlns:a16="http://schemas.microsoft.com/office/drawing/2014/main" id="{5EC918FA-8A6B-4EA9-8CD5-7D31E529D83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35161"/>
          <a:stretch/>
        </p:blipFill>
        <p:spPr>
          <a:xfrm>
            <a:off x="6442742" y="466757"/>
            <a:ext cx="1105875" cy="57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4">
            <a:extLst>
              <a:ext uri="{FF2B5EF4-FFF2-40B4-BE49-F238E27FC236}">
                <a16:creationId xmlns:a16="http://schemas.microsoft.com/office/drawing/2014/main" id="{C777C3AC-C1C0-4FAB-A856-17FD4F0E3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931" y="1509163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525" b="1" dirty="0" err="1">
                <a:solidFill>
                  <a:srgbClr val="FF0000"/>
                </a:solidFill>
                <a:latin typeface="Cambria" panose="02040503050406030204" pitchFamily="18" charset="0"/>
              </a:rPr>
              <a:t>treo</a:t>
            </a:r>
            <a:r>
              <a:rPr lang="en-US" altLang="en-US" sz="3525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525" b="1" dirty="0" err="1">
                <a:solidFill>
                  <a:srgbClr val="FF0000"/>
                </a:solidFill>
                <a:latin typeface="Cambria" panose="02040503050406030204" pitchFamily="18" charset="0"/>
              </a:rPr>
              <a:t>nón</a:t>
            </a:r>
            <a:endParaRPr lang="en-US" altLang="en-US" sz="3525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0353543D-DD02-4F83-AB06-6389BBD2D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509163"/>
            <a:ext cx="2457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525" b="1" dirty="0" err="1">
                <a:solidFill>
                  <a:srgbClr val="FF0000"/>
                </a:solidFill>
                <a:latin typeface="Cambria" panose="02040503050406030204" pitchFamily="18" charset="0"/>
              </a:rPr>
              <a:t>học</a:t>
            </a:r>
            <a:r>
              <a:rPr lang="en-US" altLang="en-US" sz="3525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525" b="1" dirty="0" err="1">
                <a:solidFill>
                  <a:srgbClr val="FF0000"/>
                </a:solidFill>
                <a:latin typeface="Cambria" panose="02040503050406030204" pitchFamily="18" charset="0"/>
              </a:rPr>
              <a:t>trò</a:t>
            </a:r>
            <a:endParaRPr lang="en-US" altLang="en-US" sz="3525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B53B7B17-3D87-4101-A1F5-31477C262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931" y="2737247"/>
            <a:ext cx="2171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525" b="1" dirty="0" err="1">
                <a:solidFill>
                  <a:srgbClr val="FF0000"/>
                </a:solidFill>
                <a:latin typeface="Cambria" panose="02040503050406030204" pitchFamily="18" charset="0"/>
              </a:rPr>
              <a:t>trâm</a:t>
            </a:r>
            <a:r>
              <a:rPr lang="en-US" altLang="en-US" sz="3525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525" b="1" dirty="0" err="1">
                <a:solidFill>
                  <a:srgbClr val="FF0000"/>
                </a:solidFill>
                <a:latin typeface="Cambria" panose="02040503050406030204" pitchFamily="18" charset="0"/>
              </a:rPr>
              <a:t>bầu</a:t>
            </a:r>
            <a:endParaRPr lang="en-US" altLang="en-US" sz="3525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6DE3E1CB-63B8-4EEC-946E-3B7320F7D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681" y="2756544"/>
            <a:ext cx="260746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525" b="1" dirty="0" err="1">
                <a:solidFill>
                  <a:srgbClr val="FF0000"/>
                </a:solidFill>
                <a:latin typeface="Cambria" panose="02040503050406030204" pitchFamily="18" charset="0"/>
              </a:rPr>
              <a:t>ríu</a:t>
            </a:r>
            <a:r>
              <a:rPr lang="en-US" altLang="en-US" sz="3525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525" b="1" dirty="0" err="1">
                <a:solidFill>
                  <a:srgbClr val="FF0000"/>
                </a:solidFill>
                <a:latin typeface="Cambria" panose="02040503050406030204" pitchFamily="18" charset="0"/>
              </a:rPr>
              <a:t>rít</a:t>
            </a:r>
            <a:endParaRPr lang="en-US" altLang="en-US" sz="3525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26" name="Picture 12" descr="201042216424390577801.jpg">
            <a:extLst>
              <a:ext uri="{FF2B5EF4-FFF2-40B4-BE49-F238E27FC236}">
                <a16:creationId xmlns:a16="http://schemas.microsoft.com/office/drawing/2014/main" id="{82D6BDCA-0988-47D6-935A-BFA29C4B8F4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34" b="73489"/>
          <a:stretch>
            <a:fillRect/>
          </a:stretch>
        </p:blipFill>
        <p:spPr bwMode="auto">
          <a:xfrm>
            <a:off x="1143000" y="0"/>
            <a:ext cx="4343400" cy="109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unded Rectangle 13">
            <a:extLst>
              <a:ext uri="{FF2B5EF4-FFF2-40B4-BE49-F238E27FC236}">
                <a16:creationId xmlns:a16="http://schemas.microsoft.com/office/drawing/2014/main" id="{42B369EE-7580-43D0-BDAA-B2135D9E70C1}"/>
              </a:ext>
            </a:extLst>
          </p:cNvPr>
          <p:cNvSpPr/>
          <p:nvPr/>
        </p:nvSpPr>
        <p:spPr>
          <a:xfrm>
            <a:off x="2228850" y="285750"/>
            <a:ext cx="2457450" cy="5715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500" dirty="0">
                <a:latin typeface="Cambria" pitchFamily="18" charset="0"/>
              </a:rPr>
              <a:t>TỪ KHÓ</a:t>
            </a:r>
            <a:endParaRPr lang="vi-VN" sz="4500" dirty="0">
              <a:latin typeface="Cambria" pitchFamily="18" charset="0"/>
            </a:endParaRPr>
          </a:p>
        </p:txBody>
      </p:sp>
      <p:pic>
        <p:nvPicPr>
          <p:cNvPr id="28" name="btnInknoeActivity">
            <a:extLst>
              <a:ext uri="{FF2B5EF4-FFF2-40B4-BE49-F238E27FC236}">
                <a16:creationId xmlns:a16="http://schemas.microsoft.com/office/drawing/2014/main" id="{9DA061C2-39E2-484D-8F6C-BC0B488F632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3448783" y="3965331"/>
            <a:ext cx="2219546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8A00A3-F3DB-4EFB-9B1C-6CE6C60724FB}"/>
              </a:ext>
            </a:extLst>
          </p:cNvPr>
          <p:cNvSpPr/>
          <p:nvPr/>
        </p:nvSpPr>
        <p:spPr>
          <a:xfrm>
            <a:off x="401383" y="1024316"/>
            <a:ext cx="8567171" cy="344244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5C84CF3A-8491-4681-8B8A-8D44DAE8D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92" y="1257335"/>
            <a:ext cx="805241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treo</a:t>
            </a:r>
            <a:r>
              <a:rPr lang="en-US" altLang="en-US" sz="3000" u="sng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nón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bẻ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nhánh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trâm</a:t>
            </a:r>
            <a:r>
              <a:rPr lang="en-US" altLang="en-US" sz="3000" u="sng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000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đứa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đám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u="sng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nhánh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F1F1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trâm</a:t>
            </a:r>
            <a:r>
              <a:rPr lang="en-US" altLang="en-US" sz="3000" dirty="0">
                <a:solidFill>
                  <a:srgbClr val="1F1F1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1F1F1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000" dirty="0">
                <a:solidFill>
                  <a:srgbClr val="1F1F1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ríu</a:t>
            </a:r>
            <a:r>
              <a:rPr lang="en-US" altLang="en-US" sz="3000" u="sng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u="sng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rít</a:t>
            </a:r>
            <a:r>
              <a:rPr lang="en-US" altLang="en-US" sz="3000" u="sng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theo.</a:t>
            </a:r>
            <a:endParaRPr lang="en-US" altLang="en-US" sz="30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                               </a:t>
            </a:r>
            <a:endParaRPr lang="en-US" altLang="en-US" sz="27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1763623B-BDCA-46A1-B2BD-47C122E4A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588" y="309592"/>
            <a:ext cx="621004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 b="1" dirty="0" err="1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300" b="1" dirty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300" b="1" dirty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3300" b="1" dirty="0">
                <a:solidFill>
                  <a:srgbClr val="00B05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hon</a:t>
            </a:r>
          </a:p>
        </p:txBody>
      </p:sp>
      <p:pic>
        <p:nvPicPr>
          <p:cNvPr id="7" name="Google Shape;600;p73">
            <a:extLst>
              <a:ext uri="{FF2B5EF4-FFF2-40B4-BE49-F238E27FC236}">
                <a16:creationId xmlns:a16="http://schemas.microsoft.com/office/drawing/2014/main" id="{D44330E7-1AA2-4D8A-BA10-D8BA12B5A93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446" y="63929"/>
            <a:ext cx="1821324" cy="996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094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2">
            <a:extLst>
              <a:ext uri="{FF2B5EF4-FFF2-40B4-BE49-F238E27FC236}">
                <a16:creationId xmlns:a16="http://schemas.microsoft.com/office/drawing/2014/main" id="{C8763ABB-1586-4BB9-A5F9-00EC2C1B02A0}"/>
              </a:ext>
            </a:extLst>
          </p:cNvPr>
          <p:cNvSpPr/>
          <p:nvPr/>
        </p:nvSpPr>
        <p:spPr>
          <a:xfrm>
            <a:off x="112469" y="-15110"/>
            <a:ext cx="8918046" cy="4969678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07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6CAC604-0C51-4BF3-92EB-9E6CD479BAAE}"/>
              </a:ext>
            </a:extLst>
          </p:cNvPr>
          <p:cNvSpPr txBox="1"/>
          <p:nvPr/>
        </p:nvSpPr>
        <p:spPr>
          <a:xfrm>
            <a:off x="1826782" y="237038"/>
            <a:ext cx="5852975" cy="618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18" dirty="0" err="1">
                <a:latin typeface="#9Slide05 SVNUT Triumph" panose="00000500000000000000" pitchFamily="2" charset="0"/>
              </a:rPr>
              <a:t>Tư</a:t>
            </a:r>
            <a:r>
              <a:rPr lang="en-US" sz="3418" dirty="0">
                <a:latin typeface="#9Slide05 SVNUT Triumph" panose="00000500000000000000" pitchFamily="2" charset="0"/>
              </a:rPr>
              <a:t> </a:t>
            </a:r>
            <a:r>
              <a:rPr lang="en-US" sz="3418" dirty="0" err="1">
                <a:latin typeface="#9Slide05 SVNUT Triumph" panose="00000500000000000000" pitchFamily="2" charset="0"/>
              </a:rPr>
              <a:t>thế</a:t>
            </a:r>
            <a:r>
              <a:rPr lang="en-US" sz="3418" dirty="0">
                <a:latin typeface="#9Slide05 SVNUT Triumph" panose="00000500000000000000" pitchFamily="2" charset="0"/>
              </a:rPr>
              <a:t> </a:t>
            </a:r>
            <a:r>
              <a:rPr lang="en-US" sz="3418" dirty="0" err="1">
                <a:latin typeface="#9Slide05 SVNUT Triumph" panose="00000500000000000000" pitchFamily="2" charset="0"/>
              </a:rPr>
              <a:t>ngồi</a:t>
            </a:r>
            <a:r>
              <a:rPr lang="en-US" sz="3418" dirty="0">
                <a:latin typeface="#9Slide05 SVNUT Triumph" panose="00000500000000000000" pitchFamily="2" charset="0"/>
              </a:rPr>
              <a:t> </a:t>
            </a:r>
            <a:r>
              <a:rPr lang="en-US" sz="3418" dirty="0" err="1">
                <a:latin typeface="#9Slide05 SVNUT Triumph" panose="00000500000000000000" pitchFamily="2" charset="0"/>
              </a:rPr>
              <a:t>và</a:t>
            </a:r>
            <a:r>
              <a:rPr lang="en-US" sz="3418" dirty="0">
                <a:latin typeface="#9Slide05 SVNUT Triumph" panose="00000500000000000000" pitchFamily="2" charset="0"/>
              </a:rPr>
              <a:t> </a:t>
            </a:r>
            <a:r>
              <a:rPr lang="en-US" sz="3418" dirty="0" err="1">
                <a:latin typeface="#9Slide05 SVNUT Triumph" panose="00000500000000000000" pitchFamily="2" charset="0"/>
              </a:rPr>
              <a:t>cách</a:t>
            </a:r>
            <a:r>
              <a:rPr lang="en-US" sz="3418" dirty="0">
                <a:latin typeface="#9Slide05 SVNUT Triumph" panose="00000500000000000000" pitchFamily="2" charset="0"/>
              </a:rPr>
              <a:t> </a:t>
            </a:r>
            <a:r>
              <a:rPr lang="en-US" sz="3418" dirty="0" err="1">
                <a:latin typeface="#9Slide05 SVNUT Triumph" panose="00000500000000000000" pitchFamily="2" charset="0"/>
              </a:rPr>
              <a:t>cầm</a:t>
            </a:r>
            <a:r>
              <a:rPr lang="en-US" sz="3418" dirty="0">
                <a:latin typeface="#9Slide05 SVNUT Triumph" panose="00000500000000000000" pitchFamily="2" charset="0"/>
              </a:rPr>
              <a:t> </a:t>
            </a:r>
            <a:r>
              <a:rPr lang="en-US" sz="3418" dirty="0" err="1">
                <a:latin typeface="#9Slide05 SVNUT Triumph" panose="00000500000000000000" pitchFamily="2" charset="0"/>
              </a:rPr>
              <a:t>bút</a:t>
            </a:r>
            <a:endParaRPr lang="en-US" sz="3418" dirty="0">
              <a:latin typeface="#9Slide05 SVNUT Triumph" panose="00000500000000000000" pitchFamily="2" charset="0"/>
            </a:endParaRP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65D614D1-B3F1-4360-950D-42142D6045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6"/>
          <a:stretch/>
        </p:blipFill>
        <p:spPr>
          <a:xfrm>
            <a:off x="4788544" y="1209433"/>
            <a:ext cx="3994735" cy="2731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7D9D6169-B957-4550-B894-ED3B96F3DD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 b="10654"/>
          <a:stretch/>
        </p:blipFill>
        <p:spPr>
          <a:xfrm>
            <a:off x="544791" y="726588"/>
            <a:ext cx="4125372" cy="2914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D118F6CD-E253-4533-8650-7389555245FE}"/>
              </a:ext>
            </a:extLst>
          </p:cNvPr>
          <p:cNvSpPr txBox="1"/>
          <p:nvPr/>
        </p:nvSpPr>
        <p:spPr>
          <a:xfrm>
            <a:off x="247103" y="3839214"/>
            <a:ext cx="4541441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75" b="1" dirty="0" err="1">
                <a:latin typeface="Cambria" panose="02040503050406030204" pitchFamily="18" charset="0"/>
                <a:ea typeface="Cambria" panose="02040503050406030204" pitchFamily="18" charset="0"/>
              </a:rPr>
              <a:t>Ngồi</a:t>
            </a:r>
            <a:r>
              <a:rPr lang="en-US" sz="217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75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17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75" b="1" dirty="0" err="1"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sz="2175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175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17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75" b="1" dirty="0" err="1">
                <a:latin typeface="Cambria" panose="02040503050406030204" pitchFamily="18" charset="0"/>
                <a:ea typeface="Cambria" panose="02040503050406030204" pitchFamily="18" charset="0"/>
              </a:rPr>
              <a:t>tì</a:t>
            </a:r>
            <a:r>
              <a:rPr lang="en-US" sz="217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75" b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17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75" b="1" dirty="0" err="1">
                <a:latin typeface="Cambria" panose="02040503050406030204" pitchFamily="18" charset="0"/>
                <a:ea typeface="Cambria" panose="02040503050406030204" pitchFamily="18" charset="0"/>
              </a:rPr>
              <a:t>ngực</a:t>
            </a:r>
            <a:r>
              <a:rPr lang="en-US" sz="217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75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17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75" b="1" dirty="0" err="1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175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175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17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75" b="1" dirty="0" err="1"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2175" b="1" dirty="0"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2175" b="1" dirty="0" err="1"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2175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7DFD2C9-40EB-4373-B632-6B3808B80525}"/>
              </a:ext>
            </a:extLst>
          </p:cNvPr>
          <p:cNvSpPr txBox="1"/>
          <p:nvPr/>
        </p:nvSpPr>
        <p:spPr>
          <a:xfrm>
            <a:off x="6133342" y="4003257"/>
            <a:ext cx="2088691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75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17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75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2175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75" b="1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endParaRPr lang="en-US" sz="2175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6" grpId="0"/>
      <p:bldP spid="10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true,&quot;HasMinimizeMode&quot;:tru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3,&quot;OptionCount&quot;:4,&quot;WcOptionCount&quot;:10,&quot;HasMultipleSubmission&quot;:true,&quot;HasAutoStop&quot;:true,&quot;HasMinimizeMode&quot;:true,&quot;TimerValue&quot;:&quot;03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3,&quot;OptionCount&quot;:4,&quot;WcOptionCount&quot;:10,&quot;HasMultipleSubmission&quot;:true,&quot;HasAutoStop&quot;:true,&quot;HasMinimizeMode&quot;:tru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3,&quot;OptionCount&quot;:4,&quot;WcOptionCount&quot;:10,&quot;HasMultipleSubmission&quot;:true,&quot;HasAutoStop&quot;:true,&quot;HasMinimizeMode&quot;:tru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3,&quot;OptionCount&quot;:4,&quot;WcOptionCount&quot;:10,&quot;HasMultipleSubmission&quot;:true,&quot;HasAutoStop&quot;:true,&quot;HasMinimizeMode&quot;:tru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Question of the Day for Preschool by Slidesgo">
  <a:themeElements>
    <a:clrScheme name="Simple Light">
      <a:dk1>
        <a:srgbClr val="F09420"/>
      </a:dk1>
      <a:lt1>
        <a:srgbClr val="DEF5FD"/>
      </a:lt1>
      <a:dk2>
        <a:srgbClr val="663F0D"/>
      </a:dk2>
      <a:lt2>
        <a:srgbClr val="FFFFFF"/>
      </a:lt2>
      <a:accent1>
        <a:srgbClr val="FFAA1F"/>
      </a:accent1>
      <a:accent2>
        <a:srgbClr val="FD7F77"/>
      </a:accent2>
      <a:accent3>
        <a:srgbClr val="ACCA66"/>
      </a:accent3>
      <a:accent4>
        <a:srgbClr val="FFAB40"/>
      </a:accent4>
      <a:accent5>
        <a:srgbClr val="A86800"/>
      </a:accent5>
      <a:accent6>
        <a:srgbClr val="FFD670"/>
      </a:accent6>
      <a:hlink>
        <a:srgbClr val="663F0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928</Words>
  <Application>Microsoft Office PowerPoint</Application>
  <PresentationFormat>Trình chiếu Trên màn hình (16:9)</PresentationFormat>
  <Paragraphs>90</Paragraphs>
  <Slides>16</Slides>
  <Notes>16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9" baseType="lpstr">
      <vt:lpstr>Roboto Condensed Light</vt:lpstr>
      <vt:lpstr>Cambria</vt:lpstr>
      <vt:lpstr>Fredoka One</vt:lpstr>
      <vt:lpstr>HP001 4 hàng</vt:lpstr>
      <vt:lpstr>Microsoft YaHei</vt:lpstr>
      <vt:lpstr>Arial</vt:lpstr>
      <vt:lpstr>Caveat Brush</vt:lpstr>
      <vt:lpstr>Wingdings</vt:lpstr>
      <vt:lpstr>Cambria</vt:lpstr>
      <vt:lpstr>#9Slide07 Crocante</vt:lpstr>
      <vt:lpstr>#9Slide05 SVNUT Triumph</vt:lpstr>
      <vt:lpstr>Nunito</vt:lpstr>
      <vt:lpstr>Question of the Day for Preschool by Slidesgo</vt:lpstr>
      <vt:lpstr>Chính tả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Các con hãy chụp ảnh bài viết Chính tả và gửi cho cô nhé!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Chính tả</dc:title>
  <dc:creator>Primary_Minh_Anh</dc:creator>
  <cp:lastModifiedBy>Windows 10</cp:lastModifiedBy>
  <cp:revision>13</cp:revision>
  <dcterms:modified xsi:type="dcterms:W3CDTF">2021-09-15T23:26:25Z</dcterms:modified>
</cp:coreProperties>
</file>