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278" r:id="rId5"/>
    <p:sldId id="262" r:id="rId6"/>
    <p:sldId id="312" r:id="rId7"/>
    <p:sldId id="331" r:id="rId8"/>
    <p:sldId id="314" r:id="rId9"/>
    <p:sldId id="332" r:id="rId10"/>
    <p:sldId id="333" r:id="rId11"/>
    <p:sldId id="330" r:id="rId12"/>
    <p:sldId id="281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31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8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1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7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6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9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8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48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22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94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97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665" r:id="rId2"/>
    <p:sldLayoutId id="2147483711" r:id="rId3"/>
    <p:sldLayoutId id="2147483714" r:id="rId4"/>
    <p:sldLayoutId id="2147483713" r:id="rId5"/>
    <p:sldLayoutId id="214748371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vn/imgres?imgurl=http://vzone.vn/Resources/StyleOld/2009_02_05/1649/Buoi.jpg&amp;imgrefurl=http://vzone.vn/Default.aspx?Page=NewsDetail&amp;NewsId=7724&amp;usg=__RjAF7clYY7qwMPus_T4ltKW6dqI=&amp;h=300&amp;w=400&amp;sz=56&amp;hl=vi&amp;start=9&amp;sig2=LgWnOaqndTJDLY1v8cdUog&amp;zoom=1&amp;tbnid=iAQ7mb5m5BTo7M:&amp;tbnh=93&amp;tbnw=124&amp;ei=J0TTTJKSLI_XcOCTsYkM&amp;prev=/images?q=h%C3%ACnh+%E1%BA%A3nh+qu%E1%BA%A3+b%C6%B0%E1%BB%9Fi&amp;hl=vi&amp;tbs=isch:1&amp;itbs=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80475" y="1544180"/>
            <a:ext cx="704155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2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TỪ ĐỊA PHƯƠNG. </a:t>
            </a:r>
          </a:p>
          <a:p>
            <a:pPr lvl="0" algn="ctr">
              <a:defRPr/>
            </a:pPr>
            <a:r>
              <a:rPr lang="en-US" sz="2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HỎI, CHẤM THAN</a:t>
            </a:r>
            <a:endParaRPr lang="en-US" sz="2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190353" y="265717"/>
            <a:ext cx="2159294" cy="799110"/>
            <a:chOff x="1208564" y="356727"/>
            <a:chExt cx="1050978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460361" y="439173"/>
              <a:ext cx="7991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7A4D05-D2A6-4515-9581-CF1F2F0A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5" t="20632" r="53200" b="13744"/>
          <a:stretch/>
        </p:blipFill>
        <p:spPr>
          <a:xfrm>
            <a:off x="-639972" y="3143707"/>
            <a:ext cx="2168637" cy="367690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23533" y="163406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2060"/>
                </a:solidFill>
                <a:latin typeface="Arial" panose="020B0604020202020204" pitchFamily="34" charset="0"/>
              </a:rPr>
              <a:t>Một người kêu lên: “Cá heo     ”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947333" y="292946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2060"/>
                </a:solidFill>
                <a:latin typeface="Arial" panose="020B0604020202020204" pitchFamily="34" charset="0"/>
              </a:rPr>
              <a:t>Anh em ùa ra vỗ tay hoan hô: A cá heo nhảy múa đẹp quá    ”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262533" y="17102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957733" y="3462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121371" y="27135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070321" y="4494741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8770408" y="5242454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805333" y="52154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9262533" y="17102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100733" y="2700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8957733" y="3462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8078258" y="44534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3533" y="4761441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đau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mình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nhảy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múa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nhé</a:t>
            </a:r>
            <a:endParaRPr lang="en-US" altLang="en-US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ết quả hình ảnh cho fram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9" r="643"/>
          <a:stretch>
            <a:fillRect/>
          </a:stretch>
        </p:blipFill>
        <p:spPr bwMode="auto">
          <a:xfrm rot="5400000">
            <a:off x="3072404" y="-791615"/>
            <a:ext cx="5965370" cy="82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6579" y="1915196"/>
            <a:ext cx="6371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xmlns="" id="{42EA427A-B766-4C12-B2F4-9CCA45E5F087}"/>
              </a:ext>
            </a:extLst>
          </p:cNvPr>
          <p:cNvSpPr/>
          <p:nvPr/>
        </p:nvSpPr>
        <p:spPr>
          <a:xfrm>
            <a:off x="1256180" y="280367"/>
            <a:ext cx="9923600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9692001" y="1581140"/>
            <a:ext cx="3021167" cy="410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0104533" y="1713212"/>
            <a:ext cx="919828" cy="15835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85830" y="1121266"/>
            <a:ext cx="10109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/>
              <a:t>bố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ba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mẹ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má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anh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cả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anh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hai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quả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trái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hoa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bông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dứa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thơm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khóm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sắn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mì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ngan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vịt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xiêm</a:t>
            </a:r>
            <a:r>
              <a:rPr lang="en-US" altLang="en-US" sz="4400" dirty="0"/>
              <a:t>.</a:t>
            </a:r>
          </a:p>
        </p:txBody>
      </p:sp>
      <p:graphicFrame>
        <p:nvGraphicFramePr>
          <p:cNvPr id="3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49634"/>
              </p:ext>
            </p:extLst>
          </p:nvPr>
        </p:nvGraphicFramePr>
        <p:xfrm>
          <a:off x="278478" y="3704798"/>
          <a:ext cx="10316552" cy="2238802"/>
        </p:xfrm>
        <a:graphic>
          <a:graphicData uri="http://schemas.openxmlformats.org/drawingml/2006/table">
            <a:tbl>
              <a:tblPr/>
              <a:tblGrid>
                <a:gridCol w="5158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8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9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dùng ở miền 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xmlns="" id="{42EA427A-B766-4C12-B2F4-9CCA45E5F087}"/>
              </a:ext>
            </a:extLst>
          </p:cNvPr>
          <p:cNvSpPr/>
          <p:nvPr/>
        </p:nvSpPr>
        <p:spPr>
          <a:xfrm>
            <a:off x="1256180" y="280367"/>
            <a:ext cx="9923600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824060" y="4064485"/>
            <a:ext cx="2054461" cy="279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1790FC0-C38F-4AD5-B5DB-578A27EAF4CF}"/>
              </a:ext>
            </a:extLst>
          </p:cNvPr>
          <p:cNvSpPr/>
          <p:nvPr/>
        </p:nvSpPr>
        <p:spPr>
          <a:xfrm>
            <a:off x="2672466" y="2334203"/>
            <a:ext cx="1604047" cy="4064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 "/>
              </a:rPr>
              <a:t>b</a:t>
            </a:r>
            <a:r>
              <a:rPr lang="en-US" sz="2800" b="1" dirty="0" err="1" smtClean="0">
                <a:latin typeface="Arial "/>
              </a:rPr>
              <a:t>ố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mẹ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anh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cả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quả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hoa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dứa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sắn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ngan</a:t>
            </a:r>
            <a:endParaRPr lang="en-US" sz="2800" b="1" dirty="0">
              <a:latin typeface="Arial 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1732086" y="1446605"/>
            <a:ext cx="919828" cy="15835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graphicFrame>
        <p:nvGraphicFramePr>
          <p:cNvPr id="3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57592"/>
              </p:ext>
            </p:extLst>
          </p:nvPr>
        </p:nvGraphicFramePr>
        <p:xfrm>
          <a:off x="553371" y="1134449"/>
          <a:ext cx="11279729" cy="5384883"/>
        </p:xfrm>
        <a:graphic>
          <a:graphicData uri="http://schemas.openxmlformats.org/drawingml/2006/table">
            <a:tbl>
              <a:tblPr/>
              <a:tblGrid>
                <a:gridCol w="5484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5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7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7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: Rounded Corners 25">
            <a:extLst>
              <a:ext uri="{FF2B5EF4-FFF2-40B4-BE49-F238E27FC236}">
                <a16:creationId xmlns:a16="http://schemas.microsoft.com/office/drawing/2014/main" xmlns="" id="{91790FC0-C38F-4AD5-B5DB-578A27EAF4CF}"/>
              </a:ext>
            </a:extLst>
          </p:cNvPr>
          <p:cNvSpPr/>
          <p:nvPr/>
        </p:nvSpPr>
        <p:spPr>
          <a:xfrm>
            <a:off x="7538869" y="2164870"/>
            <a:ext cx="2697476" cy="42333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 "/>
              </a:rPr>
              <a:t>ba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err="1" smtClean="0">
                <a:latin typeface="Arial "/>
              </a:rPr>
              <a:t>má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anh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hai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trái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bông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thơm</a:t>
            </a:r>
            <a:r>
              <a:rPr lang="en-US" sz="2800" b="1" dirty="0" smtClean="0">
                <a:latin typeface="Arial "/>
              </a:rPr>
              <a:t>, </a:t>
            </a:r>
            <a:r>
              <a:rPr lang="en-US" sz="2800" b="1" dirty="0" err="1" smtClean="0">
                <a:latin typeface="Arial "/>
              </a:rPr>
              <a:t>khóm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mì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vịt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xiêm</a:t>
            </a:r>
            <a:endParaRPr lang="en-US" sz="28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734276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611736" y="309601"/>
            <a:ext cx="750008" cy="735007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6" descr="Dkrs2R9EyCM09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457200"/>
            <a:ext cx="30480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uWhyOZf31IuJ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4" y="3429000"/>
            <a:ext cx="28956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o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4" y="533400"/>
            <a:ext cx="2895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red_rose_h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3505200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0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xmlns="" id="{42EA427A-B766-4C12-B2F4-9CCA45E5F087}"/>
              </a:ext>
            </a:extLst>
          </p:cNvPr>
          <p:cNvSpPr/>
          <p:nvPr/>
        </p:nvSpPr>
        <p:spPr>
          <a:xfrm>
            <a:off x="1256179" y="280367"/>
            <a:ext cx="10512487" cy="156536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 err="1">
                <a:solidFill>
                  <a:schemeClr val="bg1"/>
                </a:solidFill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in </a:t>
            </a:r>
            <a:r>
              <a:rPr lang="en-US" altLang="en-US" sz="3200" dirty="0" err="1">
                <a:solidFill>
                  <a:schemeClr val="bg1"/>
                </a:solidFill>
              </a:rPr>
              <a:t>đậm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đoạn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thơ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sau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thường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được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dùng</a:t>
            </a:r>
            <a:r>
              <a:rPr lang="en-US" altLang="en-US" sz="3200" dirty="0">
                <a:solidFill>
                  <a:schemeClr val="bg1"/>
                </a:solidFill>
              </a:rPr>
              <a:t> ở </a:t>
            </a:r>
            <a:r>
              <a:rPr lang="en-US" altLang="en-US" sz="3200" dirty="0" err="1">
                <a:solidFill>
                  <a:schemeClr val="bg1"/>
                </a:solidFill>
              </a:rPr>
              <a:t>một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tỉnh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miền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Trung</a:t>
            </a:r>
            <a:r>
              <a:rPr lang="en-US" altLang="en-US" sz="3200" dirty="0">
                <a:solidFill>
                  <a:schemeClr val="bg1"/>
                </a:solidFill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</a:rPr>
              <a:t>Em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hãy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tìm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những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ngoặc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đơn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cùng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nghĩa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ấy</a:t>
            </a:r>
            <a:r>
              <a:rPr lang="en-US" alt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681416" y="1704615"/>
            <a:ext cx="3021167" cy="410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1062850" y="1652122"/>
            <a:ext cx="993230" cy="17098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328184" y="1602531"/>
            <a:ext cx="7620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       </a:t>
            </a:r>
            <a:r>
              <a:rPr lang="en-US" altLang="en-US" sz="3600" dirty="0" err="1"/>
              <a:t>Gan</a:t>
            </a:r>
            <a:r>
              <a:rPr lang="en-US" altLang="en-US" sz="3600" dirty="0"/>
              <a:t> </a:t>
            </a:r>
            <a:r>
              <a:rPr lang="en-US" altLang="en-US" sz="3600" b="1" i="1" dirty="0"/>
              <a:t>chi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gan</a:t>
            </a:r>
            <a:r>
              <a:rPr lang="en-US" altLang="en-US" sz="3600" dirty="0"/>
              <a:t> </a:t>
            </a:r>
            <a:r>
              <a:rPr lang="en-US" altLang="en-US" sz="3600" b="1" i="1" dirty="0" err="1"/>
              <a:t>rứa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mẹ</a:t>
            </a:r>
            <a:r>
              <a:rPr lang="en-US" altLang="en-US" sz="3600" dirty="0"/>
              <a:t> </a:t>
            </a:r>
            <a:r>
              <a:rPr lang="en-US" altLang="en-US" sz="3600" b="1" i="1" dirty="0" err="1"/>
              <a:t>nờ</a:t>
            </a:r>
            <a:r>
              <a:rPr lang="en-US" altLang="en-US" sz="3600" dirty="0"/>
              <a:t> ?</a:t>
            </a:r>
            <a:br>
              <a:rPr lang="en-US" altLang="en-US" sz="3600" dirty="0"/>
            </a:br>
            <a:r>
              <a:rPr lang="en-US" altLang="en-US" sz="3600" dirty="0" err="1"/>
              <a:t>Mẹ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rằng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Cứu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chờ</a:t>
            </a:r>
            <a:r>
              <a:rPr lang="en-US" altLang="en-US" sz="3600" dirty="0"/>
              <a:t> </a:t>
            </a:r>
            <a:r>
              <a:rPr lang="en-US" altLang="en-US" sz="3600" b="1" i="1" dirty="0"/>
              <a:t>chi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ai</a:t>
            </a:r>
            <a:r>
              <a:rPr lang="en-US" altLang="en-US" sz="3600" dirty="0"/>
              <a:t> ?</a:t>
            </a:r>
            <a:br>
              <a:rPr lang="en-US" altLang="en-US" sz="3600" dirty="0"/>
            </a:br>
            <a:r>
              <a:rPr lang="en-US" altLang="en-US" sz="3600" dirty="0"/>
              <a:t>      </a:t>
            </a:r>
            <a:r>
              <a:rPr lang="en-US" altLang="en-US" sz="3600" dirty="0" err="1"/>
              <a:t>Chẳng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con </a:t>
            </a:r>
            <a:r>
              <a:rPr lang="en-US" altLang="en-US" sz="3600" dirty="0" err="1"/>
              <a:t>gái</a:t>
            </a:r>
            <a:r>
              <a:rPr lang="en-US" altLang="en-US" sz="3600" dirty="0"/>
              <a:t>, con </a:t>
            </a:r>
            <a:r>
              <a:rPr lang="en-US" altLang="en-US" sz="3600" dirty="0" err="1"/>
              <a:t>trai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err="1"/>
              <a:t>Sáu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đò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đưa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      </a:t>
            </a:r>
            <a:r>
              <a:rPr lang="en-US" altLang="en-US" sz="3600" dirty="0" err="1"/>
              <a:t>Tàu</a:t>
            </a:r>
            <a:r>
              <a:rPr lang="en-US" altLang="en-US" sz="3600" dirty="0"/>
              <a:t> bay </a:t>
            </a:r>
            <a:r>
              <a:rPr lang="en-US" altLang="en-US" sz="3600" b="1" i="1" dirty="0" err="1"/>
              <a:t>hắn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bắn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sớm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trưa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err="1"/>
              <a:t>Thì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tui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cứ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đò</a:t>
            </a:r>
            <a:r>
              <a:rPr lang="en-US" altLang="en-US" sz="3600" dirty="0"/>
              <a:t>. </a:t>
            </a:r>
            <a:br>
              <a:rPr lang="en-US" altLang="en-US" sz="3600" dirty="0"/>
            </a:br>
            <a:r>
              <a:rPr lang="en-US" altLang="en-US" sz="3600" dirty="0"/>
              <a:t>                                               </a:t>
            </a:r>
            <a:r>
              <a:rPr lang="en-US" altLang="en-US" sz="2000" b="1" dirty="0"/>
              <a:t>TỐ HỮU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756367" y="5436591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/>
              <a:t>chi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799230" y="56935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rứa </a:t>
            </a:r>
            <a:r>
              <a:rPr lang="en-US" altLang="en-US"/>
              <a:t>cùng nghĩa với …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873990" y="5783182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hắn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933205" y="6207879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tui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756367" y="612691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nờ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…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6940665" y="5355391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/>
              <a:t>Chi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278111" y="4939107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>
                <a:solidFill>
                  <a:srgbClr val="0000FF"/>
                </a:solidFill>
              </a:rPr>
              <a:t>thế, nó, gì, tôi, à</a:t>
            </a:r>
            <a:r>
              <a:rPr lang="en-US" altLang="en-US"/>
              <a:t>)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382886" y="493910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thế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6216449" y="494387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à</a:t>
            </a:r>
            <a:endParaRPr lang="en-US" altLang="en-US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5721149" y="493434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tôi</a:t>
            </a:r>
            <a:endParaRPr lang="en-US" altLang="en-US" dirty="0"/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901999" y="493910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nó</a:t>
            </a:r>
            <a:endParaRPr lang="en-US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5330624" y="493434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gì</a:t>
            </a:r>
            <a:endParaRPr lang="en-US" altLang="en-US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5344911" y="493910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gì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97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6784 0.0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5 0.01783 L -0.02644 0.128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17149 0.171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01783 L 0.33945 0.060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.01783 L 0.37773 0.1300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9414 0.179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7" grpId="2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412468" y="2711870"/>
            <a:ext cx="2163950" cy="2942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0591997" y="2865690"/>
            <a:ext cx="673383" cy="11592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791859" y="830266"/>
            <a:ext cx="723900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       Gan </a:t>
            </a:r>
            <a:r>
              <a:rPr lang="en-US" altLang="en-US" sz="3600" b="1" i="1">
                <a:solidFill>
                  <a:srgbClr val="0000FF"/>
                </a:solidFill>
              </a:rPr>
              <a:t>gì</a:t>
            </a:r>
            <a:r>
              <a:rPr lang="en-US" altLang="en-US" sz="3600" b="1" i="1"/>
              <a:t> </a:t>
            </a:r>
            <a:r>
              <a:rPr lang="en-US" altLang="en-US" sz="3600"/>
              <a:t>gan </a:t>
            </a:r>
            <a:r>
              <a:rPr lang="en-US" altLang="en-US" sz="3600" b="1" i="1">
                <a:solidFill>
                  <a:srgbClr val="0000FF"/>
                </a:solidFill>
              </a:rPr>
              <a:t>thế</a:t>
            </a:r>
            <a:r>
              <a:rPr lang="en-US" altLang="en-US" sz="3600"/>
              <a:t>, mẹ </a:t>
            </a:r>
            <a:r>
              <a:rPr lang="en-US" altLang="en-US" sz="3600" b="1" i="1">
                <a:solidFill>
                  <a:srgbClr val="0000FF"/>
                </a:solidFill>
              </a:rPr>
              <a:t>à</a:t>
            </a:r>
            <a:r>
              <a:rPr lang="en-US" altLang="en-US" sz="3600"/>
              <a:t> ?</a:t>
            </a:r>
            <a:br>
              <a:rPr lang="en-US" altLang="en-US" sz="3600"/>
            </a:br>
            <a:r>
              <a:rPr lang="en-US" altLang="en-US" sz="3600"/>
              <a:t>Mẹ rằng: Cứu nước, mình chờ </a:t>
            </a:r>
            <a:r>
              <a:rPr lang="en-US" altLang="en-US" sz="3600" b="1" i="1">
                <a:solidFill>
                  <a:srgbClr val="0000FF"/>
                </a:solidFill>
              </a:rPr>
              <a:t>gì</a:t>
            </a:r>
            <a:r>
              <a:rPr lang="en-US" altLang="en-US" sz="3600"/>
              <a:t> ai ?</a:t>
            </a:r>
            <a:br>
              <a:rPr lang="en-US" altLang="en-US" sz="3600"/>
            </a:br>
            <a:r>
              <a:rPr lang="en-US" altLang="en-US" sz="3600"/>
              <a:t>      Chẳng bằng con gái, con trai</a:t>
            </a:r>
            <a:br>
              <a:rPr lang="en-US" altLang="en-US" sz="3600"/>
            </a:br>
            <a:r>
              <a:rPr lang="en-US" altLang="en-US" sz="3600"/>
              <a:t>Sáu mươi còn một chút tài đò đưa</a:t>
            </a:r>
            <a:br>
              <a:rPr lang="en-US" altLang="en-US" sz="3600"/>
            </a:br>
            <a:r>
              <a:rPr lang="en-US" altLang="en-US" sz="3600"/>
              <a:t>      Tàu bay </a:t>
            </a:r>
            <a:r>
              <a:rPr lang="en-US" altLang="en-US" sz="3600" b="1" i="1">
                <a:solidFill>
                  <a:srgbClr val="0000FF"/>
                </a:solidFill>
              </a:rPr>
              <a:t>nó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/>
              <a:t>bắn sớm trưa</a:t>
            </a:r>
            <a:br>
              <a:rPr lang="en-US" altLang="en-US" sz="3600"/>
            </a:br>
            <a:r>
              <a:rPr lang="en-US" altLang="en-US" sz="3600"/>
              <a:t>Thì</a:t>
            </a:r>
            <a:r>
              <a:rPr lang="en-US" altLang="en-US" sz="3600" b="1" i="1"/>
              <a:t> </a:t>
            </a:r>
            <a:r>
              <a:rPr lang="en-US" altLang="en-US" sz="3600" b="1" i="1">
                <a:solidFill>
                  <a:srgbClr val="0000FF"/>
                </a:solidFill>
              </a:rPr>
              <a:t>tôi</a:t>
            </a:r>
            <a:r>
              <a:rPr lang="en-US" altLang="en-US" sz="3600" b="1" i="1"/>
              <a:t> </a:t>
            </a:r>
            <a:r>
              <a:rPr lang="en-US" altLang="en-US" sz="3600"/>
              <a:t>cứ việc nắng mưa đưa đò.</a:t>
            </a:r>
            <a:r>
              <a:rPr lang="en-US" altLang="en-US" sz="3200"/>
              <a:t> </a:t>
            </a:r>
            <a:br>
              <a:rPr lang="en-US" altLang="en-US" sz="3200"/>
            </a:br>
            <a:endParaRPr lang="en-US" altLang="en-US" sz="2000" b="1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239659" y="4183066"/>
            <a:ext cx="3509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(</a:t>
            </a:r>
            <a:r>
              <a:rPr lang="en-US" altLang="en-US" sz="3200">
                <a:solidFill>
                  <a:srgbClr val="0000FF"/>
                </a:solidFill>
              </a:rPr>
              <a:t>thế, nó, gì, tôi, à</a:t>
            </a:r>
            <a:r>
              <a:rPr lang="en-US" altLang="en-US" sz="3200"/>
              <a:t>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44109" y="5478466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chi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gì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744109" y="5859466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rứa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thế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906659" y="5868991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hắn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nó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873322" y="6230941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tui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tôi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744109" y="62452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nờ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à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982859" y="548799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chi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gì</a:t>
            </a:r>
          </a:p>
        </p:txBody>
      </p:sp>
    </p:spTree>
    <p:extLst>
      <p:ext uri="{BB962C8B-B14F-4D97-AF65-F5344CB8AC3E}">
        <p14:creationId xmlns:p14="http://schemas.microsoft.com/office/powerpoint/2010/main" val="1141775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5198649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369</Words>
  <Application>Microsoft Office PowerPoint</Application>
  <PresentationFormat>Custom</PresentationFormat>
  <Paragraphs>72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239</cp:revision>
  <dcterms:created xsi:type="dcterms:W3CDTF">2021-02-20T02:56:00Z</dcterms:created>
  <dcterms:modified xsi:type="dcterms:W3CDTF">2021-12-02T01:14:14Z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