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7" r:id="rId8"/>
    <p:sldId id="265" r:id="rId9"/>
    <p:sldId id="266" r:id="rId10"/>
    <p:sldId id="273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Schoolbell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378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Box 6"/>
          <p:cNvSpPr txBox="1"/>
          <p:nvPr userDrawn="1"/>
        </p:nvSpPr>
        <p:spPr>
          <a:xfrm>
            <a:off x="17297400" y="9791700"/>
            <a:ext cx="8108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  <a:latin typeface="UTM Tam Le" panose="02040603050506020204" charset="0"/>
                <a:cs typeface="UTM Tam Le" panose="02040603050506020204" charset="0"/>
              </a:rPr>
              <a:t>KTUTS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4.svg"/><Relationship Id="rId5" Type="http://schemas.openxmlformats.org/officeDocument/2006/relationships/image" Target="../media/image38.svg"/><Relationship Id="rId10" Type="http://schemas.openxmlformats.org/officeDocument/2006/relationships/image" Target="../media/image33.png"/><Relationship Id="rId4" Type="http://schemas.openxmlformats.org/officeDocument/2006/relationships/image" Target="../media/image37.png"/><Relationship Id="rId9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8.svg"/><Relationship Id="rId5" Type="http://schemas.openxmlformats.org/officeDocument/2006/relationships/image" Target="../media/image24.svg"/><Relationship Id="rId10" Type="http://schemas.openxmlformats.org/officeDocument/2006/relationships/image" Target="../media/image7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svg"/><Relationship Id="rId7" Type="http://schemas.openxmlformats.org/officeDocument/2006/relationships/image" Target="../media/image28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8.svg"/><Relationship Id="rId5" Type="http://schemas.openxmlformats.org/officeDocument/2006/relationships/image" Target="../media/image34.sv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3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svg"/><Relationship Id="rId7" Type="http://schemas.openxmlformats.org/officeDocument/2006/relationships/image" Target="../media/image1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4.svg"/><Relationship Id="rId5" Type="http://schemas.openxmlformats.org/officeDocument/2006/relationships/image" Target="../media/image40.sv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0.gif"/><Relationship Id="rId3" Type="http://schemas.openxmlformats.org/officeDocument/2006/relationships/image" Target="../media/image46.svg"/><Relationship Id="rId7" Type="http://schemas.openxmlformats.org/officeDocument/2006/relationships/image" Target="../media/image28.svg"/><Relationship Id="rId12" Type="http://schemas.openxmlformats.org/officeDocument/2006/relationships/image" Target="../media/image49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8.svg"/><Relationship Id="rId5" Type="http://schemas.openxmlformats.org/officeDocument/2006/relationships/image" Target="../media/image20.svg"/><Relationship Id="rId15" Type="http://schemas.openxmlformats.org/officeDocument/2006/relationships/image" Target="../media/image52.jpeg"/><Relationship Id="rId10" Type="http://schemas.openxmlformats.org/officeDocument/2006/relationships/image" Target="../media/image37.png"/><Relationship Id="rId4" Type="http://schemas.openxmlformats.org/officeDocument/2006/relationships/image" Target="../media/image19.png"/><Relationship Id="rId9" Type="http://schemas.openxmlformats.org/officeDocument/2006/relationships/image" Target="../media/image48.svg"/><Relationship Id="rId14" Type="http://schemas.openxmlformats.org/officeDocument/2006/relationships/image" Target="../media/image5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8.jpeg"/><Relationship Id="rId3" Type="http://schemas.openxmlformats.org/officeDocument/2006/relationships/image" Target="../media/image54.svg"/><Relationship Id="rId7" Type="http://schemas.openxmlformats.org/officeDocument/2006/relationships/image" Target="../media/image10.svg"/><Relationship Id="rId12" Type="http://schemas.openxmlformats.org/officeDocument/2006/relationships/image" Target="../media/image57.jpeg"/><Relationship Id="rId2" Type="http://schemas.openxmlformats.org/officeDocument/2006/relationships/image" Target="../media/image53.png"/><Relationship Id="rId16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8.svg"/><Relationship Id="rId5" Type="http://schemas.openxmlformats.org/officeDocument/2006/relationships/image" Target="../media/image28.svg"/><Relationship Id="rId15" Type="http://schemas.openxmlformats.org/officeDocument/2006/relationships/image" Target="../media/image60.jpeg"/><Relationship Id="rId10" Type="http://schemas.openxmlformats.org/officeDocument/2006/relationships/image" Target="../media/image17.png"/><Relationship Id="rId4" Type="http://schemas.openxmlformats.org/officeDocument/2006/relationships/image" Target="../media/image27.png"/><Relationship Id="rId9" Type="http://schemas.openxmlformats.org/officeDocument/2006/relationships/image" Target="../media/image56.svg"/><Relationship Id="rId14" Type="http://schemas.openxmlformats.org/officeDocument/2006/relationships/image" Target="../media/image5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36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7" Type="http://schemas.openxmlformats.org/officeDocument/2006/relationships/image" Target="../media/image67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B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5419">
            <a:off x="-441924" y="-581785"/>
            <a:ext cx="19171848" cy="776459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142769" y="3300514"/>
            <a:ext cx="9408795" cy="413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15"/>
              </a:lnSpc>
            </a:pPr>
            <a:r>
              <a:rPr lang="en-US" sz="72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72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72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72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HK I</a:t>
            </a:r>
          </a:p>
          <a:p>
            <a:pPr algn="ctr">
              <a:lnSpc>
                <a:spcPts val="17515"/>
              </a:lnSpc>
            </a:pPr>
            <a:r>
              <a:rPr lang="en-US" sz="72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72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72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 </a:t>
            </a:r>
            <a:r>
              <a:rPr lang="en-US" sz="72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72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6)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82866">
            <a:off x="1568406" y="3509786"/>
            <a:ext cx="5304147" cy="51594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669403" y="604303"/>
            <a:ext cx="2192744" cy="13754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71250" y="2539324"/>
            <a:ext cx="2165109" cy="11258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5385" b="6586"/>
          <a:stretch>
            <a:fillRect/>
          </a:stretch>
        </p:blipFill>
        <p:spPr>
          <a:xfrm>
            <a:off x="0" y="8045255"/>
            <a:ext cx="1594316" cy="22460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5385" b="6586"/>
          <a:stretch>
            <a:fillRect/>
          </a:stretch>
        </p:blipFill>
        <p:spPr>
          <a:xfrm flipH="1">
            <a:off x="16693684" y="8040996"/>
            <a:ext cx="1594316" cy="22460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451396" y="1406289"/>
            <a:ext cx="1385209" cy="11469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B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43002" y="3157912"/>
            <a:ext cx="13201996" cy="2430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 spc="144" dirty="0" err="1">
                <a:solidFill>
                  <a:srgbClr val="FFFFFF"/>
                </a:solidFill>
                <a:latin typeface="Stella"/>
              </a:rPr>
              <a:t>Chào</a:t>
            </a:r>
            <a:r>
              <a:rPr lang="en-US" sz="14400" spc="144" dirty="0">
                <a:solidFill>
                  <a:srgbClr val="FFFFFF"/>
                </a:solidFill>
                <a:latin typeface="Stella"/>
              </a:rPr>
              <a:t> </a:t>
            </a:r>
            <a:r>
              <a:rPr lang="en-US" sz="14400" spc="144" dirty="0" err="1">
                <a:solidFill>
                  <a:srgbClr val="FFFFFF"/>
                </a:solidFill>
                <a:latin typeface="Stella"/>
              </a:rPr>
              <a:t>tạm</a:t>
            </a:r>
            <a:r>
              <a:rPr lang="en-US" sz="14400" spc="144" dirty="0">
                <a:solidFill>
                  <a:srgbClr val="FFFFFF"/>
                </a:solidFill>
                <a:latin typeface="Stella"/>
              </a:rPr>
              <a:t> </a:t>
            </a:r>
            <a:r>
              <a:rPr lang="en-US" sz="14400" spc="144" dirty="0" err="1">
                <a:solidFill>
                  <a:srgbClr val="FFFFFF"/>
                </a:solidFill>
                <a:latin typeface="Stella"/>
              </a:rPr>
              <a:t>biệt</a:t>
            </a:r>
            <a:endParaRPr lang="en-US" sz="14400" spc="144" dirty="0">
              <a:solidFill>
                <a:srgbClr val="FFFFFF"/>
              </a:solidFill>
              <a:latin typeface="Stella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920" b="22209"/>
          <a:stretch>
            <a:fillRect/>
          </a:stretch>
        </p:blipFill>
        <p:spPr>
          <a:xfrm rot="5400000">
            <a:off x="-1392298" y="4911872"/>
            <a:ext cx="6191838" cy="45584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920" b="22209"/>
          <a:stretch>
            <a:fillRect/>
          </a:stretch>
        </p:blipFill>
        <p:spPr>
          <a:xfrm rot="5400000" flipV="1">
            <a:off x="13455097" y="4911872"/>
            <a:ext cx="6191838" cy="455841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3177863" y="409505"/>
            <a:ext cx="2671667" cy="23742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3975" y="5717828"/>
            <a:ext cx="2679292" cy="27441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503561" y="1028700"/>
            <a:ext cx="1447903" cy="11988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245523" y="9258300"/>
            <a:ext cx="2137714" cy="134093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851537" y="3802570"/>
            <a:ext cx="2137714" cy="13409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B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920" b="22209"/>
          <a:stretch>
            <a:fillRect/>
          </a:stretch>
        </p:blipFill>
        <p:spPr>
          <a:xfrm>
            <a:off x="4383299" y="0"/>
            <a:ext cx="13973145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681459" y="510578"/>
            <a:ext cx="4135110" cy="423521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73484" y="-258037"/>
            <a:ext cx="8058895" cy="250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160"/>
              </a:lnSpc>
            </a:pPr>
            <a:r>
              <a:rPr lang="en-US" sz="14400" dirty="0" err="1">
                <a:solidFill>
                  <a:srgbClr val="FFFFFF"/>
                </a:solidFill>
                <a:latin typeface="Stella"/>
              </a:rPr>
              <a:t>Mục</a:t>
            </a:r>
            <a:r>
              <a:rPr lang="en-US" sz="14400" dirty="0">
                <a:solidFill>
                  <a:srgbClr val="FFFFFF"/>
                </a:solidFill>
                <a:latin typeface="Stella"/>
              </a:rPr>
              <a:t> </a:t>
            </a:r>
            <a:r>
              <a:rPr lang="en-US" sz="14400" dirty="0" err="1">
                <a:solidFill>
                  <a:srgbClr val="FFFFFF"/>
                </a:solidFill>
                <a:latin typeface="Stella"/>
              </a:rPr>
              <a:t>tiêu</a:t>
            </a:r>
            <a:r>
              <a:rPr lang="en-US" sz="14400" dirty="0">
                <a:solidFill>
                  <a:srgbClr val="FFFFFF"/>
                </a:solidFill>
                <a:latin typeface="Stella"/>
              </a:rPr>
              <a:t>: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5184" y="5143500"/>
            <a:ext cx="5017039" cy="4338131"/>
            <a:chOff x="0" y="0"/>
            <a:chExt cx="1105876" cy="14674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05876" cy="1467466"/>
            </a:xfrm>
            <a:custGeom>
              <a:avLst/>
              <a:gdLst/>
              <a:ahLst/>
              <a:cxnLst/>
              <a:rect l="l" t="t" r="r" b="b"/>
              <a:pathLst>
                <a:path w="1105876" h="1467466">
                  <a:moveTo>
                    <a:pt x="0" y="0"/>
                  </a:moveTo>
                  <a:lnTo>
                    <a:pt x="1105876" y="0"/>
                  </a:lnTo>
                  <a:lnTo>
                    <a:pt x="1105876" y="1467466"/>
                  </a:lnTo>
                  <a:lnTo>
                    <a:pt x="0" y="1467466"/>
                  </a:lnTo>
                  <a:close/>
                </a:path>
              </a:pathLst>
            </a:custGeom>
            <a:solidFill>
              <a:srgbClr val="D15FCB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705600" y="5143499"/>
            <a:ext cx="5017039" cy="4338131"/>
            <a:chOff x="0" y="0"/>
            <a:chExt cx="1105876" cy="146746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05876" cy="1467466"/>
            </a:xfrm>
            <a:custGeom>
              <a:avLst/>
              <a:gdLst/>
              <a:ahLst/>
              <a:cxnLst/>
              <a:rect l="l" t="t" r="r" b="b"/>
              <a:pathLst>
                <a:path w="1105876" h="1467466">
                  <a:moveTo>
                    <a:pt x="0" y="0"/>
                  </a:moveTo>
                  <a:lnTo>
                    <a:pt x="1105876" y="0"/>
                  </a:lnTo>
                  <a:lnTo>
                    <a:pt x="1105876" y="1467466"/>
                  </a:lnTo>
                  <a:lnTo>
                    <a:pt x="0" y="1467466"/>
                  </a:lnTo>
                  <a:close/>
                </a:path>
              </a:pathLst>
            </a:custGeom>
            <a:solidFill>
              <a:srgbClr val="0668CD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4895507" y="5468489"/>
            <a:ext cx="1669856" cy="1113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>
                <a:solidFill>
                  <a:srgbClr val="FFFFFF"/>
                </a:solidFill>
                <a:latin typeface="Schoolbell Bold"/>
              </a:rPr>
              <a:t>02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3237612" y="5143500"/>
            <a:ext cx="5017039" cy="4338131"/>
            <a:chOff x="0" y="0"/>
            <a:chExt cx="1105876" cy="146746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05876" cy="1467466"/>
            </a:xfrm>
            <a:custGeom>
              <a:avLst/>
              <a:gdLst/>
              <a:ahLst/>
              <a:cxnLst/>
              <a:rect l="l" t="t" r="r" b="b"/>
              <a:pathLst>
                <a:path w="1105876" h="1467466">
                  <a:moveTo>
                    <a:pt x="0" y="0"/>
                  </a:moveTo>
                  <a:lnTo>
                    <a:pt x="1105876" y="0"/>
                  </a:lnTo>
                  <a:lnTo>
                    <a:pt x="1105876" y="1467466"/>
                  </a:lnTo>
                  <a:lnTo>
                    <a:pt x="0" y="1467466"/>
                  </a:lnTo>
                  <a:close/>
                </a:path>
              </a:pathLst>
            </a:custGeom>
            <a:solidFill>
              <a:srgbClr val="D15FCB"/>
            </a:solidFill>
          </p:spPr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324138" y="178254"/>
            <a:ext cx="1927179" cy="1595664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60594" y="1821639"/>
            <a:ext cx="2167798" cy="1127255"/>
          </a:xfrm>
          <a:prstGeom prst="rect">
            <a:avLst/>
          </a:prstGeom>
        </p:spPr>
      </p:pic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B364FD15-183D-400E-BC8D-BA0929F7ABFF}"/>
              </a:ext>
            </a:extLst>
          </p:cNvPr>
          <p:cNvSpPr txBox="1"/>
          <p:nvPr/>
        </p:nvSpPr>
        <p:spPr>
          <a:xfrm>
            <a:off x="279427" y="6582279"/>
            <a:ext cx="544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34A5CB03-6CF7-40F9-A776-7547B3A72854}"/>
              </a:ext>
            </a:extLst>
          </p:cNvPr>
          <p:cNvSpPr txBox="1"/>
          <p:nvPr/>
        </p:nvSpPr>
        <p:spPr>
          <a:xfrm>
            <a:off x="6643976" y="5986343"/>
            <a:ext cx="54487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4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4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</a:t>
            </a:r>
            <a:r>
              <a:rPr lang="en-US" sz="4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4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vốn</a:t>
            </a:r>
            <a:r>
              <a:rPr lang="en-US" sz="4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bổ</a:t>
            </a:r>
            <a:r>
              <a:rPr lang="en-US" sz="4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sung ý </a:t>
            </a:r>
            <a:r>
              <a:rPr lang="en-US" sz="4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4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4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44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44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F7F1B105-BE4E-4158-8D9A-50773BCE86D7}"/>
              </a:ext>
            </a:extLst>
          </p:cNvPr>
          <p:cNvSpPr txBox="1"/>
          <p:nvPr/>
        </p:nvSpPr>
        <p:spPr>
          <a:xfrm>
            <a:off x="13500266" y="6582279"/>
            <a:ext cx="544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B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19200" y="3208701"/>
            <a:ext cx="17444397" cy="27457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500"/>
              </a:lnSpc>
            </a:pPr>
            <a:r>
              <a:rPr lang="en-US" sz="11500" dirty="0">
                <a:solidFill>
                  <a:srgbClr val="FFFFFF"/>
                </a:solidFill>
                <a:latin typeface="Stella"/>
              </a:rPr>
              <a:t>1. </a:t>
            </a:r>
            <a:r>
              <a:rPr lang="en-US" sz="11500" dirty="0" err="1">
                <a:solidFill>
                  <a:srgbClr val="FFFFFF"/>
                </a:solidFill>
                <a:latin typeface="Stella"/>
              </a:rPr>
              <a:t>Kiểm</a:t>
            </a:r>
            <a:r>
              <a:rPr lang="en-US" sz="11500" dirty="0">
                <a:solidFill>
                  <a:srgbClr val="FFFFFF"/>
                </a:solidFill>
                <a:latin typeface="Stella"/>
              </a:rPr>
              <a:t> </a:t>
            </a:r>
            <a:r>
              <a:rPr lang="en-US" sz="11500" dirty="0" err="1">
                <a:solidFill>
                  <a:srgbClr val="FFFFFF"/>
                </a:solidFill>
                <a:latin typeface="Stella"/>
              </a:rPr>
              <a:t>tra</a:t>
            </a:r>
            <a:r>
              <a:rPr lang="en-US" sz="11500" dirty="0">
                <a:solidFill>
                  <a:srgbClr val="FFFFFF"/>
                </a:solidFill>
                <a:latin typeface="Stella"/>
              </a:rPr>
              <a:t> </a:t>
            </a:r>
            <a:r>
              <a:rPr lang="en-US" sz="11500" dirty="0" err="1">
                <a:solidFill>
                  <a:srgbClr val="FFFFFF"/>
                </a:solidFill>
                <a:latin typeface="Stella"/>
              </a:rPr>
              <a:t>học</a:t>
            </a:r>
            <a:r>
              <a:rPr lang="en-US" sz="11500" dirty="0">
                <a:solidFill>
                  <a:srgbClr val="FFFFFF"/>
                </a:solidFill>
                <a:latin typeface="Stella"/>
              </a:rPr>
              <a:t> </a:t>
            </a:r>
            <a:r>
              <a:rPr lang="en-US" sz="11500" dirty="0" err="1">
                <a:solidFill>
                  <a:srgbClr val="FFFFFF"/>
                </a:solidFill>
                <a:latin typeface="Stella"/>
              </a:rPr>
              <a:t>thuộc</a:t>
            </a:r>
            <a:r>
              <a:rPr lang="en-US" sz="11500" dirty="0">
                <a:solidFill>
                  <a:srgbClr val="FFFFFF"/>
                </a:solidFill>
                <a:latin typeface="Stella"/>
              </a:rPr>
              <a:t> </a:t>
            </a:r>
            <a:r>
              <a:rPr lang="en-US" sz="11500" dirty="0" err="1">
                <a:solidFill>
                  <a:srgbClr val="FFFFFF"/>
                </a:solidFill>
                <a:latin typeface="Stella"/>
              </a:rPr>
              <a:t>lòng</a:t>
            </a:r>
            <a:endParaRPr lang="en-US" sz="11500" dirty="0">
              <a:solidFill>
                <a:srgbClr val="FFFFFF"/>
              </a:solidFill>
              <a:latin typeface="Stell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111312" y="2920655"/>
            <a:ext cx="4313257" cy="73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FFFFFF"/>
                </a:solidFill>
                <a:latin typeface="Schoolbell" panose="02000000000000000000"/>
              </a:rPr>
              <a:t>1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238"/>
          <a:stretch>
            <a:fillRect/>
          </a:stretch>
        </p:blipFill>
        <p:spPr>
          <a:xfrm flipH="1">
            <a:off x="8993097" y="7660065"/>
            <a:ext cx="9294903" cy="26269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238"/>
          <a:stretch>
            <a:fillRect/>
          </a:stretch>
        </p:blipFill>
        <p:spPr>
          <a:xfrm>
            <a:off x="0" y="7660065"/>
            <a:ext cx="9294903" cy="26269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73060" y="7205052"/>
            <a:ext cx="3741880" cy="30819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2868" b="34499"/>
          <a:stretch>
            <a:fillRect/>
          </a:stretch>
        </p:blipFill>
        <p:spPr>
          <a:xfrm rot="-10800000">
            <a:off x="0" y="0"/>
            <a:ext cx="6843444" cy="480755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776986" y="2939153"/>
            <a:ext cx="3176380" cy="12359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760889" y="-97157"/>
            <a:ext cx="2165109" cy="11258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258872">
            <a:off x="14619887" y="1428906"/>
            <a:ext cx="2945778" cy="23842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B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54" b="45743"/>
          <a:stretch>
            <a:fillRect/>
          </a:stretch>
        </p:blipFill>
        <p:spPr>
          <a:xfrm>
            <a:off x="0" y="6068550"/>
            <a:ext cx="18288000" cy="41971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2552" b="13634"/>
          <a:stretch>
            <a:fillRect/>
          </a:stretch>
        </p:blipFill>
        <p:spPr>
          <a:xfrm>
            <a:off x="14968424" y="7995664"/>
            <a:ext cx="3365012" cy="2353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2552" b="15302"/>
          <a:stretch>
            <a:fillRect/>
          </a:stretch>
        </p:blipFill>
        <p:spPr>
          <a:xfrm>
            <a:off x="-45436" y="7995664"/>
            <a:ext cx="3365012" cy="23083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93847" y="-31684"/>
            <a:ext cx="3139070" cy="12213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63757" y="2568213"/>
            <a:ext cx="2591930" cy="10084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762999" y="-324159"/>
            <a:ext cx="1104425" cy="13528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23476" y="3790641"/>
            <a:ext cx="1104425" cy="135285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843444" y="5427905"/>
            <a:ext cx="4601112" cy="4088974"/>
          </a:xfrm>
          <a:prstGeom prst="rect">
            <a:avLst/>
          </a:prstGeom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57485CC4-6BFF-481C-8905-CC468C98BB78}"/>
              </a:ext>
            </a:extLst>
          </p:cNvPr>
          <p:cNvSpPr txBox="1"/>
          <p:nvPr/>
        </p:nvSpPr>
        <p:spPr>
          <a:xfrm>
            <a:off x="896473" y="2359241"/>
            <a:ext cx="17444397" cy="27457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500"/>
              </a:lnSpc>
            </a:pPr>
            <a:r>
              <a:rPr lang="en-US" sz="11500" dirty="0">
                <a:solidFill>
                  <a:srgbClr val="FFFFFF"/>
                </a:solidFill>
                <a:latin typeface="Stella"/>
              </a:rPr>
              <a:t>2. </a:t>
            </a:r>
            <a:r>
              <a:rPr lang="en-US" sz="11500" dirty="0" err="1">
                <a:solidFill>
                  <a:srgbClr val="FFFFFF"/>
                </a:solidFill>
                <a:latin typeface="Stella"/>
              </a:rPr>
              <a:t>Ôn</a:t>
            </a:r>
            <a:r>
              <a:rPr lang="en-US" sz="11500" dirty="0">
                <a:solidFill>
                  <a:srgbClr val="FFFFFF"/>
                </a:solidFill>
                <a:latin typeface="Stella"/>
              </a:rPr>
              <a:t> </a:t>
            </a:r>
            <a:r>
              <a:rPr lang="en-US" sz="11500" dirty="0" err="1">
                <a:solidFill>
                  <a:srgbClr val="FFFFFF"/>
                </a:solidFill>
                <a:latin typeface="Stella"/>
              </a:rPr>
              <a:t>luyện</a:t>
            </a:r>
            <a:r>
              <a:rPr lang="en-US" sz="11500" dirty="0">
                <a:solidFill>
                  <a:srgbClr val="FFFFFF"/>
                </a:solidFill>
                <a:latin typeface="Stella"/>
              </a:rPr>
              <a:t>, </a:t>
            </a:r>
            <a:r>
              <a:rPr lang="en-US" sz="11500" dirty="0" err="1">
                <a:solidFill>
                  <a:srgbClr val="FFFFFF"/>
                </a:solidFill>
                <a:latin typeface="Stella"/>
              </a:rPr>
              <a:t>củng</a:t>
            </a:r>
            <a:r>
              <a:rPr lang="en-US" sz="11500" dirty="0">
                <a:solidFill>
                  <a:srgbClr val="FFFFFF"/>
                </a:solidFill>
                <a:latin typeface="Stella"/>
              </a:rPr>
              <a:t> </a:t>
            </a:r>
            <a:r>
              <a:rPr lang="en-US" sz="11500" dirty="0" err="1">
                <a:solidFill>
                  <a:srgbClr val="FFFFFF"/>
                </a:solidFill>
                <a:latin typeface="Stella"/>
              </a:rPr>
              <a:t>cố</a:t>
            </a:r>
            <a:r>
              <a:rPr lang="en-US" sz="11500" dirty="0">
                <a:solidFill>
                  <a:srgbClr val="FFFFFF"/>
                </a:solidFill>
                <a:latin typeface="Stella"/>
              </a:rPr>
              <a:t> </a:t>
            </a:r>
            <a:r>
              <a:rPr lang="en-US" sz="11500" dirty="0" err="1">
                <a:solidFill>
                  <a:srgbClr val="FFFFFF"/>
                </a:solidFill>
                <a:latin typeface="Stella"/>
              </a:rPr>
              <a:t>vốn</a:t>
            </a:r>
            <a:r>
              <a:rPr lang="en-US" sz="11500" dirty="0">
                <a:solidFill>
                  <a:srgbClr val="FFFFFF"/>
                </a:solidFill>
                <a:latin typeface="Stella"/>
              </a:rPr>
              <a:t> </a:t>
            </a:r>
            <a:r>
              <a:rPr lang="en-US" sz="11500" dirty="0" err="1">
                <a:solidFill>
                  <a:srgbClr val="FFFFFF"/>
                </a:solidFill>
                <a:latin typeface="Stella"/>
              </a:rPr>
              <a:t>từ</a:t>
            </a:r>
            <a:endParaRPr lang="en-US" sz="11500" dirty="0">
              <a:solidFill>
                <a:srgbClr val="FFFFFF"/>
              </a:solidFill>
              <a:latin typeface="Stel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B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0" y="8248270"/>
            <a:ext cx="18288000" cy="2820010"/>
            <a:chOff x="0" y="0"/>
            <a:chExt cx="6350000" cy="979170"/>
          </a:xfrm>
        </p:grpSpPr>
        <p:sp>
          <p:nvSpPr>
            <p:cNvPr id="14" name="Freeform 14"/>
            <p:cNvSpPr/>
            <p:nvPr/>
          </p:nvSpPr>
          <p:spPr>
            <a:xfrm>
              <a:off x="0" y="-55880"/>
              <a:ext cx="6350000" cy="1035050"/>
            </a:xfrm>
            <a:custGeom>
              <a:avLst/>
              <a:gdLst/>
              <a:ahLst/>
              <a:cxnLst/>
              <a:rect l="l" t="t" r="r" b="b"/>
              <a:pathLst>
                <a:path w="6350000" h="1035050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035050"/>
                  </a:lnTo>
                  <a:lnTo>
                    <a:pt x="6350000" y="1035050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A9E0F4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905000" y="1566453"/>
            <a:ext cx="15544800" cy="148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dirty="0" err="1">
                <a:solidFill>
                  <a:srgbClr val="002060"/>
                </a:solidFill>
                <a:latin typeface="Schoolbell" panose="02000000000000000000"/>
              </a:rPr>
              <a:t>Chọn</a:t>
            </a:r>
            <a:r>
              <a:rPr lang="en-US" sz="4200" dirty="0">
                <a:solidFill>
                  <a:srgbClr val="002060"/>
                </a:solidFill>
                <a:latin typeface="Schoolbell" panose="0200000000000000000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Schoolbell" panose="02000000000000000000"/>
              </a:rPr>
              <a:t>từ</a:t>
            </a:r>
            <a:r>
              <a:rPr lang="en-US" sz="4200" dirty="0">
                <a:solidFill>
                  <a:srgbClr val="002060"/>
                </a:solidFill>
                <a:latin typeface="Schoolbell" panose="0200000000000000000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Schoolbell" panose="02000000000000000000"/>
              </a:rPr>
              <a:t>ngữ</a:t>
            </a:r>
            <a:r>
              <a:rPr lang="en-US" sz="4200" dirty="0">
                <a:solidFill>
                  <a:srgbClr val="002060"/>
                </a:solidFill>
                <a:latin typeface="Schoolbell" panose="0200000000000000000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Schoolbell" panose="02000000000000000000"/>
              </a:rPr>
              <a:t>thích</a:t>
            </a:r>
            <a:r>
              <a:rPr lang="en-US" sz="4200" dirty="0">
                <a:solidFill>
                  <a:srgbClr val="002060"/>
                </a:solidFill>
                <a:latin typeface="Schoolbell" panose="0200000000000000000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Schoolbell" panose="02000000000000000000"/>
              </a:rPr>
              <a:t>hợp</a:t>
            </a:r>
            <a:r>
              <a:rPr lang="en-US" sz="4200" dirty="0">
                <a:solidFill>
                  <a:srgbClr val="002060"/>
                </a:solidFill>
                <a:latin typeface="Schoolbell" panose="0200000000000000000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Schoolbell" panose="02000000000000000000"/>
              </a:rPr>
              <a:t>trong</a:t>
            </a:r>
            <a:r>
              <a:rPr lang="en-US" sz="4200" dirty="0">
                <a:solidFill>
                  <a:srgbClr val="002060"/>
                </a:solidFill>
                <a:latin typeface="Schoolbell" panose="0200000000000000000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Schoolbell" panose="02000000000000000000"/>
              </a:rPr>
              <a:t>ngoặc</a:t>
            </a:r>
            <a:r>
              <a:rPr lang="en-US" sz="4200" dirty="0">
                <a:solidFill>
                  <a:srgbClr val="002060"/>
                </a:solidFill>
                <a:latin typeface="Schoolbell" panose="0200000000000000000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Schoolbell" panose="02000000000000000000"/>
              </a:rPr>
              <a:t>đơn</a:t>
            </a:r>
            <a:r>
              <a:rPr lang="en-US" sz="4200" dirty="0">
                <a:solidFill>
                  <a:srgbClr val="002060"/>
                </a:solidFill>
                <a:latin typeface="Schoolbell" panose="0200000000000000000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Schoolbell" panose="02000000000000000000"/>
              </a:rPr>
              <a:t>để</a:t>
            </a:r>
            <a:r>
              <a:rPr lang="en-US" sz="4200" dirty="0">
                <a:solidFill>
                  <a:srgbClr val="002060"/>
                </a:solidFill>
                <a:latin typeface="Schoolbell" panose="0200000000000000000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Schoolbell" panose="02000000000000000000"/>
              </a:rPr>
              <a:t>bổ</a:t>
            </a:r>
            <a:r>
              <a:rPr lang="en-US" sz="4200" dirty="0">
                <a:solidFill>
                  <a:srgbClr val="002060"/>
                </a:solidFill>
                <a:latin typeface="Schoolbell" panose="02000000000000000000"/>
              </a:rPr>
              <a:t> sung ý </a:t>
            </a:r>
            <a:r>
              <a:rPr lang="en-US" sz="4200" dirty="0" err="1">
                <a:solidFill>
                  <a:srgbClr val="002060"/>
                </a:solidFill>
                <a:latin typeface="Schoolbell" panose="02000000000000000000"/>
              </a:rPr>
              <a:t>nghĩa</a:t>
            </a:r>
            <a:r>
              <a:rPr lang="en-US" sz="4200" dirty="0">
                <a:solidFill>
                  <a:srgbClr val="002060"/>
                </a:solidFill>
                <a:latin typeface="Schoolbell" panose="0200000000000000000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Schoolbell" panose="02000000000000000000"/>
              </a:rPr>
              <a:t>cho</a:t>
            </a:r>
            <a:r>
              <a:rPr lang="en-US" sz="4200" dirty="0">
                <a:solidFill>
                  <a:srgbClr val="002060"/>
                </a:solidFill>
                <a:latin typeface="Schoolbell" panose="0200000000000000000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Schoolbell" panose="02000000000000000000"/>
              </a:rPr>
              <a:t>các</a:t>
            </a:r>
            <a:r>
              <a:rPr lang="en-US" sz="4200" dirty="0">
                <a:solidFill>
                  <a:srgbClr val="002060"/>
                </a:solidFill>
                <a:latin typeface="Schoolbell" panose="0200000000000000000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Schoolbell" panose="02000000000000000000"/>
              </a:rPr>
              <a:t>từ</a:t>
            </a:r>
            <a:r>
              <a:rPr lang="en-US" sz="4200" dirty="0">
                <a:solidFill>
                  <a:srgbClr val="002060"/>
                </a:solidFill>
                <a:latin typeface="Schoolbell" panose="0200000000000000000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Schoolbell" panose="02000000000000000000"/>
              </a:rPr>
              <a:t>ngữ</a:t>
            </a:r>
            <a:r>
              <a:rPr lang="en-US" sz="4200" dirty="0">
                <a:solidFill>
                  <a:srgbClr val="002060"/>
                </a:solidFill>
                <a:latin typeface="Schoolbell" panose="02000000000000000000"/>
              </a:rPr>
              <a:t> in </a:t>
            </a:r>
            <a:r>
              <a:rPr lang="en-US" sz="4200" dirty="0" err="1">
                <a:solidFill>
                  <a:srgbClr val="002060"/>
                </a:solidFill>
                <a:latin typeface="Schoolbell" panose="02000000000000000000"/>
              </a:rPr>
              <a:t>đậm</a:t>
            </a:r>
            <a:r>
              <a:rPr lang="en-US" sz="4200" dirty="0">
                <a:solidFill>
                  <a:srgbClr val="002060"/>
                </a:solidFill>
                <a:latin typeface="Schoolbell" panose="02000000000000000000"/>
              </a:rPr>
              <a:t>: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0" y="8749830"/>
            <a:ext cx="18288000" cy="2820010"/>
            <a:chOff x="0" y="0"/>
            <a:chExt cx="6350000" cy="979170"/>
          </a:xfrm>
        </p:grpSpPr>
        <p:sp>
          <p:nvSpPr>
            <p:cNvPr id="19" name="Freeform 19"/>
            <p:cNvSpPr/>
            <p:nvPr/>
          </p:nvSpPr>
          <p:spPr>
            <a:xfrm>
              <a:off x="0" y="-55880"/>
              <a:ext cx="6350000" cy="1035050"/>
            </a:xfrm>
            <a:custGeom>
              <a:avLst/>
              <a:gdLst/>
              <a:ahLst/>
              <a:cxnLst/>
              <a:rect l="l" t="t" r="r" b="b"/>
              <a:pathLst>
                <a:path w="6350000" h="1035050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035050"/>
                  </a:lnTo>
                  <a:lnTo>
                    <a:pt x="6350000" y="1035050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AFE2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0" y="9251389"/>
            <a:ext cx="18288000" cy="2820010"/>
            <a:chOff x="0" y="0"/>
            <a:chExt cx="6350000" cy="979170"/>
          </a:xfrm>
        </p:grpSpPr>
        <p:sp>
          <p:nvSpPr>
            <p:cNvPr id="21" name="Freeform 21"/>
            <p:cNvSpPr/>
            <p:nvPr/>
          </p:nvSpPr>
          <p:spPr>
            <a:xfrm>
              <a:off x="0" y="-55880"/>
              <a:ext cx="6350000" cy="1035050"/>
            </a:xfrm>
            <a:custGeom>
              <a:avLst/>
              <a:gdLst/>
              <a:ahLst/>
              <a:cxnLst/>
              <a:rect l="l" t="t" r="r" b="b"/>
              <a:pathLst>
                <a:path w="6350000" h="1035050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035050"/>
                  </a:lnTo>
                  <a:lnTo>
                    <a:pt x="6350000" y="1035050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BE051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0" y="9752949"/>
            <a:ext cx="18288000" cy="2820010"/>
            <a:chOff x="0" y="0"/>
            <a:chExt cx="6350000" cy="979170"/>
          </a:xfrm>
        </p:grpSpPr>
        <p:sp>
          <p:nvSpPr>
            <p:cNvPr id="23" name="Freeform 23"/>
            <p:cNvSpPr/>
            <p:nvPr/>
          </p:nvSpPr>
          <p:spPr>
            <a:xfrm>
              <a:off x="0" y="-55880"/>
              <a:ext cx="6350000" cy="1035050"/>
            </a:xfrm>
            <a:custGeom>
              <a:avLst/>
              <a:gdLst/>
              <a:ahLst/>
              <a:cxnLst/>
              <a:rect l="l" t="t" r="r" b="b"/>
              <a:pathLst>
                <a:path w="6350000" h="1035050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035050"/>
                  </a:lnTo>
                  <a:lnTo>
                    <a:pt x="6350000" y="1035050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52B6DB"/>
            </a:solidFill>
          </p:spPr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21340" y="6522957"/>
            <a:ext cx="3166660" cy="30802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11543" y="285065"/>
            <a:ext cx="2345906" cy="118148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39595" y="230306"/>
            <a:ext cx="1927179" cy="1595664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230551" y="467639"/>
            <a:ext cx="1917790" cy="1610943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109529" y="2285110"/>
            <a:ext cx="734096" cy="2057400"/>
          </a:xfrm>
          <a:prstGeom prst="rect">
            <a:avLst/>
          </a:prstGeom>
        </p:spPr>
      </p:pic>
      <p:sp>
        <p:nvSpPr>
          <p:cNvPr id="33" name="TextBox 15">
            <a:extLst>
              <a:ext uri="{FF2B5EF4-FFF2-40B4-BE49-F238E27FC236}">
                <a16:creationId xmlns:a16="http://schemas.microsoft.com/office/drawing/2014/main" id="{416F9529-C5C7-4C46-B5EB-E51162AE4A3C}"/>
              </a:ext>
            </a:extLst>
          </p:cNvPr>
          <p:cNvSpPr txBox="1"/>
          <p:nvPr/>
        </p:nvSpPr>
        <p:spPr>
          <a:xfrm>
            <a:off x="230551" y="3660009"/>
            <a:ext cx="17219249" cy="3716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Xuân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,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           …         .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đua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khoe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huệ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		…		,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cúc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		…		,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hồng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	…   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vi – ô –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lét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tím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nhạt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ts val="5880"/>
              </a:lnSpc>
            </a:pP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xuân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…</a:t>
            </a:r>
          </a:p>
          <a:p>
            <a:pPr>
              <a:lnSpc>
                <a:spcPts val="5880"/>
              </a:lnSpc>
            </a:pP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4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4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4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thắm</a:t>
            </a:r>
            <a:r>
              <a:rPr lang="en-US" sz="4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US" sz="4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sz="4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4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non, </a:t>
            </a:r>
            <a:r>
              <a:rPr lang="en-US" sz="4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r>
              <a:rPr lang="en-US" sz="4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4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rỡ</a:t>
            </a:r>
            <a:r>
              <a:rPr lang="en-US" sz="4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B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67992" y="8220296"/>
            <a:ext cx="4152016" cy="20760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244"/>
          <a:stretch>
            <a:fillRect/>
          </a:stretch>
        </p:blipFill>
        <p:spPr>
          <a:xfrm rot="-5400000">
            <a:off x="16196299" y="15693"/>
            <a:ext cx="2107394" cy="20760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75021" y="861114"/>
            <a:ext cx="2165109" cy="112585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17434" y="9167743"/>
            <a:ext cx="2460542" cy="9573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410024" y="9167743"/>
            <a:ext cx="2460542" cy="95737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35765"/>
          <a:stretch>
            <a:fillRect/>
          </a:stretch>
        </p:blipFill>
        <p:spPr>
          <a:xfrm>
            <a:off x="1170248" y="-79513"/>
            <a:ext cx="3333817" cy="143282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700000">
            <a:off x="-252846" y="-479779"/>
            <a:ext cx="2846188" cy="2529386"/>
          </a:xfrm>
          <a:prstGeom prst="rect">
            <a:avLst/>
          </a:prstGeom>
        </p:spPr>
      </p:pic>
      <p:pic>
        <p:nvPicPr>
          <p:cNvPr id="1026" name="Picture 2" descr="Màu đỏ là gì, ý nghĩa và các loại màu cơ bản">
            <a:extLst>
              <a:ext uri="{FF2B5EF4-FFF2-40B4-BE49-F238E27FC236}">
                <a16:creationId xmlns:a16="http://schemas.microsoft.com/office/drawing/2014/main" id="{EE6934C8-B992-4F08-8E15-C0A11F942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734" y="2667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0+ hình nền màu trắng tinh - hinhanhsieudep.net">
            <a:extLst>
              <a:ext uri="{FF2B5EF4-FFF2-40B4-BE49-F238E27FC236}">
                <a16:creationId xmlns:a16="http://schemas.microsoft.com/office/drawing/2014/main" id="{6C06FA2D-2150-4596-B0F7-A6DD75CE3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163" y="266700"/>
            <a:ext cx="5715000" cy="379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cal Màu Nõn Chuối Khổ 0,60cm">
            <a:extLst>
              <a:ext uri="{FF2B5EF4-FFF2-40B4-BE49-F238E27FC236}">
                <a16:creationId xmlns:a16="http://schemas.microsoft.com/office/drawing/2014/main" id="{689DDD32-DC09-4C33-BE73-8E31A4462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76" y="5313603"/>
            <a:ext cx="5715000" cy="347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ệnh thổ hợp màu gì nhất? 20 màu sắc hợp mệnh thổ mang lại vận may - KHBVPTR">
            <a:extLst>
              <a:ext uri="{FF2B5EF4-FFF2-40B4-BE49-F238E27FC236}">
                <a16:creationId xmlns:a16="http://schemas.microsoft.com/office/drawing/2014/main" id="{592E0DA0-D047-435B-89FB-D5047ED62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163" y="5313603"/>
            <a:ext cx="5715000" cy="347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C4DEFE5-6662-4053-A727-4F8AA14CE919}"/>
              </a:ext>
            </a:extLst>
          </p:cNvPr>
          <p:cNvSpPr txBox="1"/>
          <p:nvPr/>
        </p:nvSpPr>
        <p:spPr>
          <a:xfrm>
            <a:off x="12232424" y="1680977"/>
            <a:ext cx="373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7DA9B950-9EEA-484F-A2E4-3877887E2007}"/>
              </a:ext>
            </a:extLst>
          </p:cNvPr>
          <p:cNvSpPr txBox="1"/>
          <p:nvPr/>
        </p:nvSpPr>
        <p:spPr>
          <a:xfrm>
            <a:off x="3527926" y="6704836"/>
            <a:ext cx="373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non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80FADE3A-B7A1-4F23-B27F-4C81C346C02E}"/>
              </a:ext>
            </a:extLst>
          </p:cNvPr>
          <p:cNvSpPr txBox="1"/>
          <p:nvPr/>
        </p:nvSpPr>
        <p:spPr>
          <a:xfrm>
            <a:off x="11811000" y="6704835"/>
            <a:ext cx="373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B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4198" y="315741"/>
            <a:ext cx="4394520" cy="958270"/>
            <a:chOff x="0" y="0"/>
            <a:chExt cx="3892384" cy="8487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92385" cy="848774"/>
            </a:xfrm>
            <a:custGeom>
              <a:avLst/>
              <a:gdLst/>
              <a:ahLst/>
              <a:cxnLst/>
              <a:rect l="l" t="t" r="r" b="b"/>
              <a:pathLst>
                <a:path w="3892385" h="848774">
                  <a:moveTo>
                    <a:pt x="3767924" y="848774"/>
                  </a:moveTo>
                  <a:lnTo>
                    <a:pt x="124460" y="848774"/>
                  </a:lnTo>
                  <a:cubicBezTo>
                    <a:pt x="55880" y="848774"/>
                    <a:pt x="0" y="792894"/>
                    <a:pt x="0" y="7243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67924" y="0"/>
                  </a:lnTo>
                  <a:cubicBezTo>
                    <a:pt x="3836505" y="0"/>
                    <a:pt x="3892385" y="55880"/>
                    <a:pt x="3892385" y="124460"/>
                  </a:cubicBezTo>
                  <a:lnTo>
                    <a:pt x="3892385" y="724314"/>
                  </a:lnTo>
                  <a:cubicBezTo>
                    <a:pt x="3892385" y="792894"/>
                    <a:pt x="3836505" y="848774"/>
                    <a:pt x="3767924" y="848774"/>
                  </a:cubicBezTo>
                  <a:close/>
                </a:path>
              </a:pathLst>
            </a:custGeom>
            <a:solidFill>
              <a:srgbClr val="D15FCB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855766" y="1589752"/>
            <a:ext cx="15432233" cy="8697248"/>
            <a:chOff x="0" y="0"/>
            <a:chExt cx="11289030" cy="6350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</p:sp>
      </p:grpSp>
      <p:sp>
        <p:nvSpPr>
          <p:cNvPr id="6" name="TextBox 6"/>
          <p:cNvSpPr txBox="1"/>
          <p:nvPr/>
        </p:nvSpPr>
        <p:spPr>
          <a:xfrm>
            <a:off x="952828" y="399484"/>
            <a:ext cx="3597260" cy="73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 err="1">
                <a:solidFill>
                  <a:srgbClr val="FFFFFF"/>
                </a:solidFill>
                <a:latin typeface="Schoolbell" panose="02000000000000000000"/>
              </a:rPr>
              <a:t>Chữa</a:t>
            </a:r>
            <a:r>
              <a:rPr lang="en-US" sz="4200" dirty="0">
                <a:solidFill>
                  <a:srgbClr val="FFFFFF"/>
                </a:solidFill>
                <a:latin typeface="Schoolbell" panose="02000000000000000000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Schoolbell" panose="02000000000000000000"/>
              </a:rPr>
              <a:t>bài</a:t>
            </a:r>
            <a:endParaRPr lang="en-US" sz="4200" dirty="0">
              <a:solidFill>
                <a:srgbClr val="FFFFFF"/>
              </a:solidFill>
              <a:latin typeface="Schoolbell" panose="0200000000000000000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057" r="6198" b="23952"/>
          <a:stretch>
            <a:fillRect/>
          </a:stretch>
        </p:blipFill>
        <p:spPr>
          <a:xfrm>
            <a:off x="-68154" y="5520200"/>
            <a:ext cx="5889523" cy="48477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48140" y="8786424"/>
            <a:ext cx="4965364" cy="193197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1143" b="6763"/>
          <a:stretch>
            <a:fillRect/>
          </a:stretch>
        </p:blipFill>
        <p:spPr>
          <a:xfrm>
            <a:off x="-68154" y="7840981"/>
            <a:ext cx="2923920" cy="252695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58872">
            <a:off x="442264" y="3802446"/>
            <a:ext cx="2945778" cy="238422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017556" y="0"/>
            <a:ext cx="2205333" cy="1825970"/>
          </a:xfrm>
          <a:prstGeom prst="rect">
            <a:avLst/>
          </a:prstGeom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id="{E7900ACC-9F12-45B8-B82B-468D6BF24F70}"/>
              </a:ext>
            </a:extLst>
          </p:cNvPr>
          <p:cNvSpPr txBox="1"/>
          <p:nvPr/>
        </p:nvSpPr>
        <p:spPr>
          <a:xfrm>
            <a:off x="2855766" y="2682034"/>
            <a:ext cx="15367123" cy="4473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Xuân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,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           …         .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đua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khoe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huệ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		…		,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cúc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		…		,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hồng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	…            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vi – ô –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lét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tím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nhạt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ts val="5880"/>
              </a:lnSpc>
            </a:pP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xuân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…</a:t>
            </a:r>
          </a:p>
          <a:p>
            <a:pPr>
              <a:lnSpc>
                <a:spcPts val="5880"/>
              </a:lnSpc>
            </a:pP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endParaRPr lang="en-US" sz="4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C9F11A4-C304-4D97-AE8C-20DF32689961}"/>
              </a:ext>
            </a:extLst>
          </p:cNvPr>
          <p:cNvSpPr txBox="1"/>
          <p:nvPr/>
        </p:nvSpPr>
        <p:spPr>
          <a:xfrm>
            <a:off x="10571015" y="2670923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4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F307B33-C813-422E-AEAC-A7A855DFD809}"/>
              </a:ext>
            </a:extLst>
          </p:cNvPr>
          <p:cNvSpPr txBox="1"/>
          <p:nvPr/>
        </p:nvSpPr>
        <p:spPr>
          <a:xfrm>
            <a:off x="9151361" y="3420699"/>
            <a:ext cx="312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US" sz="4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endParaRPr lang="en-US" sz="4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AA4130DB-1117-45AA-AADD-B7AD10CB2850}"/>
              </a:ext>
            </a:extLst>
          </p:cNvPr>
          <p:cNvSpPr txBox="1"/>
          <p:nvPr/>
        </p:nvSpPr>
        <p:spPr>
          <a:xfrm>
            <a:off x="15163800" y="3420698"/>
            <a:ext cx="312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2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endParaRPr lang="en-US" sz="420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36E8446D-2052-4920-93A4-E1721066F737}"/>
              </a:ext>
            </a:extLst>
          </p:cNvPr>
          <p:cNvSpPr txBox="1"/>
          <p:nvPr/>
        </p:nvSpPr>
        <p:spPr>
          <a:xfrm>
            <a:off x="5920842" y="4149066"/>
            <a:ext cx="312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4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thắm</a:t>
            </a:r>
            <a:endParaRPr lang="en-US" sz="4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DFDF7D5-B1AC-46C2-8EE4-E6446DD9311C}"/>
              </a:ext>
            </a:extLst>
          </p:cNvPr>
          <p:cNvSpPr txBox="1"/>
          <p:nvPr/>
        </p:nvSpPr>
        <p:spPr>
          <a:xfrm>
            <a:off x="11383937" y="5716515"/>
            <a:ext cx="312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4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rỡ</a:t>
            </a:r>
            <a:r>
              <a:rPr lang="en-US" sz="4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050" name="Picture 2" descr="Cỏ bợ là gì và tác dụng của cây cỏ bợ với cách dùng cây cỏ bợ hiệu quả">
            <a:extLst>
              <a:ext uri="{FF2B5EF4-FFF2-40B4-BE49-F238E27FC236}">
                <a16:creationId xmlns:a16="http://schemas.microsoft.com/office/drawing/2014/main" id="{012965DC-B9A5-442C-A63C-29E20FBC2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5" y="6306588"/>
            <a:ext cx="326993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a huệ trắng - Hoa Đà Lạt">
            <a:extLst>
              <a:ext uri="{FF2B5EF4-FFF2-40B4-BE49-F238E27FC236}">
                <a16:creationId xmlns:a16="http://schemas.microsoft.com/office/drawing/2014/main" id="{B9479090-F6A1-4978-BFB4-2A91A2E06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63" y="6348001"/>
            <a:ext cx="3429000" cy="376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ả hoa cúc lớp 4 hay nhất - 3 bài văn miêu tả hoa cúc vàng cúc họa mi">
            <a:extLst>
              <a:ext uri="{FF2B5EF4-FFF2-40B4-BE49-F238E27FC236}">
                <a16:creationId xmlns:a16="http://schemas.microsoft.com/office/drawing/2014/main" id="{A0DF1822-D0F3-4117-8913-FE9A1BD54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947" y="6354761"/>
            <a:ext cx="3124200" cy="382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iểu rõ ý nghĩa hoa hồng giúp bạn chinh phục nàng trong ngày Valentine">
            <a:extLst>
              <a:ext uri="{FF2B5EF4-FFF2-40B4-BE49-F238E27FC236}">
                <a16:creationId xmlns:a16="http://schemas.microsoft.com/office/drawing/2014/main" id="{CE5B55F8-5FC9-4A24-BA64-08B7A021E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336" y="6423101"/>
            <a:ext cx="3292965" cy="38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ườn hoa Bích Câu Đà Lạt - Dalat Flower Garden | Yeudulich">
            <a:extLst>
              <a:ext uri="{FF2B5EF4-FFF2-40B4-BE49-F238E27FC236}">
                <a16:creationId xmlns:a16="http://schemas.microsoft.com/office/drawing/2014/main" id="{2C8A7CAF-9755-4F38-8BB2-52691D81D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9629" y="6417667"/>
            <a:ext cx="3594216" cy="388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B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0165" y="-1822710"/>
            <a:ext cx="14227669" cy="13932420"/>
            <a:chOff x="0" y="0"/>
            <a:chExt cx="18970226" cy="18576560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18970226" cy="18576560"/>
              <a:chOff x="-72390" y="7620"/>
              <a:chExt cx="6487160" cy="635254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72390" y="7620"/>
                <a:ext cx="6487160" cy="6352540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A9E0F4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545299" y="533984"/>
              <a:ext cx="17879627" cy="17508593"/>
              <a:chOff x="-72390" y="7620"/>
              <a:chExt cx="6487160" cy="635254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72390" y="7620"/>
                <a:ext cx="6487160" cy="6352540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FFAFE2"/>
              </a:solidFill>
            </p:spPr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1161806" y="1137697"/>
              <a:ext cx="16646614" cy="16301167"/>
              <a:chOff x="-72390" y="7620"/>
              <a:chExt cx="6487160" cy="635254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72390" y="7620"/>
                <a:ext cx="6487160" cy="6352540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FBE051"/>
              </a:solidFill>
            </p:spPr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1773639" y="1736833"/>
              <a:ext cx="15422948" cy="15102894"/>
              <a:chOff x="-72390" y="7620"/>
              <a:chExt cx="6487160" cy="635254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72390" y="7620"/>
                <a:ext cx="6487160" cy="6352540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A9E0F4"/>
              </a:solidFill>
            </p:spPr>
          </p:sp>
        </p:grp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105976" y="7670171"/>
            <a:ext cx="3153324" cy="158812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80832">
            <a:off x="7017165" y="6312241"/>
            <a:ext cx="3853944" cy="399184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3153324" cy="158812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53150" y="7740181"/>
            <a:ext cx="1104425" cy="1352859"/>
          </a:xfrm>
          <a:prstGeom prst="rect">
            <a:avLst/>
          </a:prstGeom>
        </p:spPr>
      </p:pic>
      <p:sp>
        <p:nvSpPr>
          <p:cNvPr id="19" name="TextBox 2">
            <a:extLst>
              <a:ext uri="{FF2B5EF4-FFF2-40B4-BE49-F238E27FC236}">
                <a16:creationId xmlns:a16="http://schemas.microsoft.com/office/drawing/2014/main" id="{4E42C277-E044-474B-BC1B-9AB755E1496F}"/>
              </a:ext>
            </a:extLst>
          </p:cNvPr>
          <p:cNvSpPr txBox="1"/>
          <p:nvPr/>
        </p:nvSpPr>
        <p:spPr>
          <a:xfrm>
            <a:off x="609600" y="2359241"/>
            <a:ext cx="17444397" cy="2681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500"/>
              </a:lnSpc>
            </a:pPr>
            <a:r>
              <a:rPr lang="en-US" sz="9600" dirty="0">
                <a:solidFill>
                  <a:srgbClr val="FFFFFF"/>
                </a:solidFill>
                <a:latin typeface="Stella"/>
              </a:rPr>
              <a:t>3. </a:t>
            </a:r>
            <a:r>
              <a:rPr lang="en-US" sz="9600" dirty="0" err="1">
                <a:solidFill>
                  <a:srgbClr val="FFFFFF"/>
                </a:solidFill>
                <a:latin typeface="Stella"/>
              </a:rPr>
              <a:t>Ôn</a:t>
            </a:r>
            <a:r>
              <a:rPr lang="en-US" sz="9600" dirty="0">
                <a:solidFill>
                  <a:srgbClr val="FFFFFF"/>
                </a:solidFill>
                <a:latin typeface="Stella"/>
              </a:rPr>
              <a:t> </a:t>
            </a:r>
            <a:r>
              <a:rPr lang="en-US" sz="9600" dirty="0" err="1">
                <a:solidFill>
                  <a:srgbClr val="FFFFFF"/>
                </a:solidFill>
                <a:latin typeface="Stella"/>
              </a:rPr>
              <a:t>luyện</a:t>
            </a:r>
            <a:r>
              <a:rPr lang="en-US" sz="9600" dirty="0">
                <a:solidFill>
                  <a:srgbClr val="FFFFFF"/>
                </a:solidFill>
                <a:latin typeface="Stella"/>
              </a:rPr>
              <a:t> </a:t>
            </a:r>
            <a:r>
              <a:rPr lang="en-US" sz="9600" dirty="0" err="1">
                <a:solidFill>
                  <a:srgbClr val="FFFFFF"/>
                </a:solidFill>
                <a:latin typeface="Stella"/>
              </a:rPr>
              <a:t>về</a:t>
            </a:r>
            <a:r>
              <a:rPr lang="en-US" sz="9600" dirty="0">
                <a:solidFill>
                  <a:srgbClr val="FFFFFF"/>
                </a:solidFill>
                <a:latin typeface="Stella"/>
              </a:rPr>
              <a:t> </a:t>
            </a:r>
            <a:r>
              <a:rPr lang="en-US" sz="9600" dirty="0" err="1">
                <a:solidFill>
                  <a:srgbClr val="FFFFFF"/>
                </a:solidFill>
                <a:latin typeface="Stella"/>
              </a:rPr>
              <a:t>cách</a:t>
            </a:r>
            <a:r>
              <a:rPr lang="en-US" sz="9600" dirty="0">
                <a:solidFill>
                  <a:srgbClr val="FFFFFF"/>
                </a:solidFill>
                <a:latin typeface="Stella"/>
              </a:rPr>
              <a:t> </a:t>
            </a:r>
            <a:r>
              <a:rPr lang="en-US" sz="9600" dirty="0" err="1">
                <a:solidFill>
                  <a:srgbClr val="FFFFFF"/>
                </a:solidFill>
                <a:latin typeface="Stella"/>
              </a:rPr>
              <a:t>dùng</a:t>
            </a:r>
            <a:r>
              <a:rPr lang="en-US" sz="9600" dirty="0">
                <a:solidFill>
                  <a:srgbClr val="FFFFFF"/>
                </a:solidFill>
                <a:latin typeface="Stella"/>
              </a:rPr>
              <a:t> </a:t>
            </a:r>
            <a:r>
              <a:rPr lang="en-US" sz="9600" dirty="0" err="1">
                <a:solidFill>
                  <a:srgbClr val="FFFFFF"/>
                </a:solidFill>
                <a:latin typeface="Stella"/>
              </a:rPr>
              <a:t>dấu</a:t>
            </a:r>
            <a:r>
              <a:rPr lang="en-US" sz="9600" dirty="0">
                <a:solidFill>
                  <a:srgbClr val="FFFFFF"/>
                </a:solidFill>
                <a:latin typeface="Stella"/>
              </a:rPr>
              <a:t> </a:t>
            </a:r>
            <a:r>
              <a:rPr lang="en-US" sz="9600" dirty="0" err="1">
                <a:solidFill>
                  <a:srgbClr val="FFFFFF"/>
                </a:solidFill>
                <a:latin typeface="Stella"/>
              </a:rPr>
              <a:t>phẩy</a:t>
            </a:r>
            <a:endParaRPr lang="en-US" sz="9600" dirty="0">
              <a:solidFill>
                <a:srgbClr val="FFFFFF"/>
              </a:solidFill>
              <a:latin typeface="Stel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B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770842" y="0"/>
            <a:ext cx="398771" cy="10287000"/>
            <a:chOff x="0" y="0"/>
            <a:chExt cx="192482" cy="496539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2482" cy="4965399"/>
            </a:xfrm>
            <a:custGeom>
              <a:avLst/>
              <a:gdLst/>
              <a:ahLst/>
              <a:cxnLst/>
              <a:rect l="l" t="t" r="r" b="b"/>
              <a:pathLst>
                <a:path w="192482" h="4965399">
                  <a:moveTo>
                    <a:pt x="0" y="0"/>
                  </a:moveTo>
                  <a:lnTo>
                    <a:pt x="192482" y="0"/>
                  </a:lnTo>
                  <a:lnTo>
                    <a:pt x="192482" y="4965399"/>
                  </a:lnTo>
                  <a:lnTo>
                    <a:pt x="0" y="4965399"/>
                  </a:lnTo>
                  <a:close/>
                </a:path>
              </a:pathLst>
            </a:custGeom>
            <a:solidFill>
              <a:srgbClr val="A9E0F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395434" y="0"/>
            <a:ext cx="398771" cy="10287000"/>
            <a:chOff x="0" y="0"/>
            <a:chExt cx="192482" cy="496539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92482" cy="4965399"/>
            </a:xfrm>
            <a:custGeom>
              <a:avLst/>
              <a:gdLst/>
              <a:ahLst/>
              <a:cxnLst/>
              <a:rect l="l" t="t" r="r" b="b"/>
              <a:pathLst>
                <a:path w="192482" h="4965399">
                  <a:moveTo>
                    <a:pt x="0" y="0"/>
                  </a:moveTo>
                  <a:lnTo>
                    <a:pt x="192482" y="0"/>
                  </a:lnTo>
                  <a:lnTo>
                    <a:pt x="192482" y="4965399"/>
                  </a:lnTo>
                  <a:lnTo>
                    <a:pt x="0" y="4965399"/>
                  </a:lnTo>
                  <a:close/>
                </a:path>
              </a:pathLst>
            </a:custGeom>
            <a:solidFill>
              <a:srgbClr val="FBE051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-23363" y="0"/>
            <a:ext cx="418797" cy="10287000"/>
            <a:chOff x="0" y="0"/>
            <a:chExt cx="202148" cy="496539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02148" cy="4965399"/>
            </a:xfrm>
            <a:custGeom>
              <a:avLst/>
              <a:gdLst/>
              <a:ahLst/>
              <a:cxnLst/>
              <a:rect l="l" t="t" r="r" b="b"/>
              <a:pathLst>
                <a:path w="202148" h="4965399">
                  <a:moveTo>
                    <a:pt x="0" y="0"/>
                  </a:moveTo>
                  <a:lnTo>
                    <a:pt x="202148" y="0"/>
                  </a:lnTo>
                  <a:lnTo>
                    <a:pt x="202148" y="4965399"/>
                  </a:lnTo>
                  <a:lnTo>
                    <a:pt x="0" y="4965399"/>
                  </a:lnTo>
                  <a:close/>
                </a:path>
              </a:pathLst>
            </a:custGeom>
            <a:solidFill>
              <a:srgbClr val="FFAFE2"/>
            </a:solidFill>
          </p:spPr>
        </p:sp>
      </p:grpSp>
      <p:grpSp>
        <p:nvGrpSpPr>
          <p:cNvPr id="29" name="Group 29"/>
          <p:cNvGrpSpPr/>
          <p:nvPr/>
        </p:nvGrpSpPr>
        <p:grpSpPr>
          <a:xfrm rot="-10800000">
            <a:off x="17118387" y="0"/>
            <a:ext cx="398771" cy="10287000"/>
            <a:chOff x="0" y="0"/>
            <a:chExt cx="192482" cy="496539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92482" cy="4965399"/>
            </a:xfrm>
            <a:custGeom>
              <a:avLst/>
              <a:gdLst/>
              <a:ahLst/>
              <a:cxnLst/>
              <a:rect l="l" t="t" r="r" b="b"/>
              <a:pathLst>
                <a:path w="192482" h="4965399">
                  <a:moveTo>
                    <a:pt x="0" y="0"/>
                  </a:moveTo>
                  <a:lnTo>
                    <a:pt x="192482" y="0"/>
                  </a:lnTo>
                  <a:lnTo>
                    <a:pt x="192482" y="4965399"/>
                  </a:lnTo>
                  <a:lnTo>
                    <a:pt x="0" y="4965399"/>
                  </a:lnTo>
                  <a:close/>
                </a:path>
              </a:pathLst>
            </a:custGeom>
            <a:solidFill>
              <a:srgbClr val="A9E0F4"/>
            </a:solidFill>
          </p:spPr>
        </p:sp>
      </p:grpSp>
      <p:grpSp>
        <p:nvGrpSpPr>
          <p:cNvPr id="31" name="Group 31"/>
          <p:cNvGrpSpPr/>
          <p:nvPr/>
        </p:nvGrpSpPr>
        <p:grpSpPr>
          <a:xfrm rot="-10800000">
            <a:off x="17493795" y="0"/>
            <a:ext cx="398771" cy="10287000"/>
            <a:chOff x="0" y="0"/>
            <a:chExt cx="192482" cy="496539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92482" cy="4965399"/>
            </a:xfrm>
            <a:custGeom>
              <a:avLst/>
              <a:gdLst/>
              <a:ahLst/>
              <a:cxnLst/>
              <a:rect l="l" t="t" r="r" b="b"/>
              <a:pathLst>
                <a:path w="192482" h="4965399">
                  <a:moveTo>
                    <a:pt x="0" y="0"/>
                  </a:moveTo>
                  <a:lnTo>
                    <a:pt x="192482" y="0"/>
                  </a:lnTo>
                  <a:lnTo>
                    <a:pt x="192482" y="4965399"/>
                  </a:lnTo>
                  <a:lnTo>
                    <a:pt x="0" y="4965399"/>
                  </a:lnTo>
                  <a:close/>
                </a:path>
              </a:pathLst>
            </a:custGeom>
            <a:solidFill>
              <a:srgbClr val="FBE051"/>
            </a:solidFill>
          </p:spPr>
        </p:sp>
      </p:grpSp>
      <p:grpSp>
        <p:nvGrpSpPr>
          <p:cNvPr id="33" name="Group 33"/>
          <p:cNvGrpSpPr/>
          <p:nvPr/>
        </p:nvGrpSpPr>
        <p:grpSpPr>
          <a:xfrm rot="-10800000">
            <a:off x="17892566" y="0"/>
            <a:ext cx="418797" cy="10287000"/>
            <a:chOff x="0" y="0"/>
            <a:chExt cx="202148" cy="496539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02148" cy="4965399"/>
            </a:xfrm>
            <a:custGeom>
              <a:avLst/>
              <a:gdLst/>
              <a:ahLst/>
              <a:cxnLst/>
              <a:rect l="l" t="t" r="r" b="b"/>
              <a:pathLst>
                <a:path w="202148" h="4965399">
                  <a:moveTo>
                    <a:pt x="0" y="0"/>
                  </a:moveTo>
                  <a:lnTo>
                    <a:pt x="202148" y="0"/>
                  </a:lnTo>
                  <a:lnTo>
                    <a:pt x="202148" y="4965399"/>
                  </a:lnTo>
                  <a:lnTo>
                    <a:pt x="0" y="4965399"/>
                  </a:lnTo>
                  <a:close/>
                </a:path>
              </a:pathLst>
            </a:custGeom>
            <a:solidFill>
              <a:srgbClr val="FFAFE2"/>
            </a:solidFill>
          </p:spPr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2825">
            <a:off x="15865919" y="181461"/>
            <a:ext cx="2181160" cy="2969401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53667" y="8505186"/>
            <a:ext cx="3080256" cy="193216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21303">
            <a:off x="264310" y="7773563"/>
            <a:ext cx="2055496" cy="3097323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A7B9103A-4FF3-4AAE-9F00-77E70B02D1D0}"/>
              </a:ext>
            </a:extLst>
          </p:cNvPr>
          <p:cNvSpPr txBox="1"/>
          <p:nvPr/>
        </p:nvSpPr>
        <p:spPr>
          <a:xfrm>
            <a:off x="2671497" y="2066422"/>
            <a:ext cx="12794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af-ZA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a) Hằng năm cứ vào đầu tháng 9 các trường lại khai giảng năm học mới.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E2A01141-84E3-4DD3-A93A-BECDA48C8E77}"/>
              </a:ext>
            </a:extLst>
          </p:cNvPr>
          <p:cNvSpPr txBox="1"/>
          <p:nvPr/>
        </p:nvSpPr>
        <p:spPr>
          <a:xfrm>
            <a:off x="2671497" y="3554106"/>
            <a:ext cx="126799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af-ZA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b) Sau ba tháng hè tạm xa trường chúng em náo nức tới trường gặp thầy gặp bạn.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9A284D74-B58D-46B2-AD2E-425EF7A78CA3}"/>
              </a:ext>
            </a:extLst>
          </p:cNvPr>
          <p:cNvSpPr txBox="1"/>
          <p:nvPr/>
        </p:nvSpPr>
        <p:spPr>
          <a:xfrm>
            <a:off x="2653660" y="5000957"/>
            <a:ext cx="12565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af-ZA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c) Đúng 8 giờ trong tiếng Quốc ca hùng tráng lá cờ đỏ sao vàng được kéo lên cột cờ.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89214480-9300-477A-BB57-1A8F48A0A8D6}"/>
              </a:ext>
            </a:extLst>
          </p:cNvPr>
          <p:cNvSpPr txBox="1"/>
          <p:nvPr/>
        </p:nvSpPr>
        <p:spPr>
          <a:xfrm>
            <a:off x="2671497" y="578738"/>
            <a:ext cx="12908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f-ZA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 3: Em có thể đặt dấu phẩy vào chỗ nào trong những câu sau?</a:t>
            </a: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1892AFAA-9812-4023-AF26-BAEA4CCA9228}"/>
              </a:ext>
            </a:extLst>
          </p:cNvPr>
          <p:cNvSpPr txBox="1"/>
          <p:nvPr/>
        </p:nvSpPr>
        <p:spPr>
          <a:xfrm>
            <a:off x="5753563" y="2095500"/>
            <a:ext cx="799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8CD8EF3E-40E8-47E1-9E56-06C3AD2FC6DF}"/>
              </a:ext>
            </a:extLst>
          </p:cNvPr>
          <p:cNvSpPr txBox="1"/>
          <p:nvPr/>
        </p:nvSpPr>
        <p:spPr>
          <a:xfrm>
            <a:off x="10490723" y="2040672"/>
            <a:ext cx="799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38" name="TextBox 12">
            <a:extLst>
              <a:ext uri="{FF2B5EF4-FFF2-40B4-BE49-F238E27FC236}">
                <a16:creationId xmlns:a16="http://schemas.microsoft.com/office/drawing/2014/main" id="{D41F86A9-C4E4-440B-8BDB-286E58BA5F44}"/>
              </a:ext>
            </a:extLst>
          </p:cNvPr>
          <p:cNvSpPr txBox="1"/>
          <p:nvPr/>
        </p:nvSpPr>
        <p:spPr>
          <a:xfrm>
            <a:off x="7696200" y="4169659"/>
            <a:ext cx="799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39" name="TextBox 13">
            <a:extLst>
              <a:ext uri="{FF2B5EF4-FFF2-40B4-BE49-F238E27FC236}">
                <a16:creationId xmlns:a16="http://schemas.microsoft.com/office/drawing/2014/main" id="{43009717-9C5C-4A17-9C0F-B5CC83140CDD}"/>
              </a:ext>
            </a:extLst>
          </p:cNvPr>
          <p:cNvSpPr txBox="1"/>
          <p:nvPr/>
        </p:nvSpPr>
        <p:spPr>
          <a:xfrm>
            <a:off x="10698149" y="3555722"/>
            <a:ext cx="799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40" name="TextBox 14">
            <a:extLst>
              <a:ext uri="{FF2B5EF4-FFF2-40B4-BE49-F238E27FC236}">
                <a16:creationId xmlns:a16="http://schemas.microsoft.com/office/drawing/2014/main" id="{2385FCFE-6677-4FF9-8DB6-F7B6E6D801A5}"/>
              </a:ext>
            </a:extLst>
          </p:cNvPr>
          <p:cNvSpPr txBox="1"/>
          <p:nvPr/>
        </p:nvSpPr>
        <p:spPr>
          <a:xfrm>
            <a:off x="13106400" y="5041931"/>
            <a:ext cx="799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41" name="TextBox 15">
            <a:extLst>
              <a:ext uri="{FF2B5EF4-FFF2-40B4-BE49-F238E27FC236}">
                <a16:creationId xmlns:a16="http://schemas.microsoft.com/office/drawing/2014/main" id="{7FB53167-680E-4586-B742-437B67567F16}"/>
              </a:ext>
            </a:extLst>
          </p:cNvPr>
          <p:cNvSpPr txBox="1"/>
          <p:nvPr/>
        </p:nvSpPr>
        <p:spPr>
          <a:xfrm>
            <a:off x="5718386" y="5041931"/>
            <a:ext cx="799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69961FA-6D92-4647-8CE1-D35F9CDF002B}"/>
              </a:ext>
            </a:extLst>
          </p:cNvPr>
          <p:cNvSpPr txBox="1"/>
          <p:nvPr/>
        </p:nvSpPr>
        <p:spPr>
          <a:xfrm>
            <a:off x="2657206" y="7470070"/>
            <a:ext cx="14103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ngăn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38" grpId="0"/>
      <p:bldP spid="39" grpId="0"/>
      <p:bldP spid="40" grpId="0"/>
      <p:bldP spid="41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384</Words>
  <Application>Microsoft Office PowerPoint</Application>
  <PresentationFormat>Tùy chỉnh</PresentationFormat>
  <Paragraphs>39</Paragraphs>
  <Slides>10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8" baseType="lpstr">
      <vt:lpstr>Arial</vt:lpstr>
      <vt:lpstr>Schoolbell</vt:lpstr>
      <vt:lpstr>UTM Tam Le</vt:lpstr>
      <vt:lpstr>Schoolbell Bold</vt:lpstr>
      <vt:lpstr>Cambria</vt:lpstr>
      <vt:lpstr>Calibri</vt:lpstr>
      <vt:lpstr>Stella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Playful Blue Unicorn Quiz Time Presentation</dc:title>
  <dc:creator>HIEN</dc:creator>
  <cp:lastModifiedBy>HIEN</cp:lastModifiedBy>
  <cp:revision>6</cp:revision>
  <dcterms:created xsi:type="dcterms:W3CDTF">2006-08-16T00:00:00Z</dcterms:created>
  <dcterms:modified xsi:type="dcterms:W3CDTF">2021-10-29T02:41:31Z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A0D726F0E57249EEB873711C8D4DEADD</vt:lpwstr>
  </property>
  <property fmtid="{D5CDD505-2E9C-101B-9397-08002B2CF9AE}" pid="3" name="KSOProductBuildVer">
    <vt:lpwstr>1033-11.2.0.10323</vt:lpwstr>
  </property>
</Properties>
</file>