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57" r:id="rId4"/>
    <p:sldId id="276" r:id="rId5"/>
    <p:sldId id="352" r:id="rId6"/>
    <p:sldId id="368" r:id="rId7"/>
    <p:sldId id="369" r:id="rId8"/>
    <p:sldId id="371" r:id="rId9"/>
    <p:sldId id="370" r:id="rId10"/>
    <p:sldId id="372" r:id="rId11"/>
    <p:sldId id="373" r:id="rId12"/>
    <p:sldId id="381" r:id="rId13"/>
    <p:sldId id="374" r:id="rId14"/>
    <p:sldId id="375" r:id="rId15"/>
    <p:sldId id="376" r:id="rId16"/>
    <p:sldId id="377" r:id="rId17"/>
    <p:sldId id="378" r:id="rId18"/>
    <p:sldId id="379" r:id="rId19"/>
    <p:sldId id="281" r:id="rId20"/>
    <p:sldId id="317" r:id="rId21"/>
    <p:sldId id="316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DFF"/>
    <a:srgbClr val="00FF00"/>
    <a:srgbClr val="E2F4FD"/>
    <a:srgbClr val="FFFF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492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6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65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4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94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53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35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60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9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5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34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07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9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93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4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2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5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36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80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04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47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5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87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0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40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81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932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08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2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39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87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54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6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68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3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31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732" r:id="rId13"/>
    <p:sldLayoutId id="214748373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2" r:id="rId3"/>
    <p:sldLayoutId id="2147483721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87" r:id="rId15"/>
    <p:sldLayoutId id="2147483665" r:id="rId16"/>
    <p:sldLayoutId id="2147483733" r:id="rId17"/>
    <p:sldLayoutId id="2147483728" r:id="rId18"/>
    <p:sldLayoutId id="2147483727" r:id="rId19"/>
    <p:sldLayoutId id="2147483731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711" r:id="rId28"/>
    <p:sldLayoutId id="2147483710" r:id="rId29"/>
    <p:sldLayoutId id="2147483709" r:id="rId30"/>
    <p:sldLayoutId id="2147483708" r:id="rId31"/>
    <p:sldLayoutId id="2147483707" r:id="rId32"/>
    <p:sldLayoutId id="2147483706" r:id="rId33"/>
    <p:sldLayoutId id="2147483705" r:id="rId34"/>
    <p:sldLayoutId id="2147483704" r:id="rId35"/>
    <p:sldLayoutId id="2147483703" r:id="rId36"/>
    <p:sldLayoutId id="2147483697" r:id="rId37"/>
    <p:sldLayoutId id="2147483695" r:id="rId38"/>
    <p:sldLayoutId id="2147483689" r:id="rId39"/>
    <p:sldLayoutId id="2147483688" r:id="rId40"/>
    <p:sldLayoutId id="2147483686" r:id="rId41"/>
    <p:sldLayoutId id="2147483685" r:id="rId42"/>
    <p:sldLayoutId id="2147483684" r:id="rId43"/>
    <p:sldLayoutId id="2147483683" r:id="rId44"/>
    <p:sldLayoutId id="2147483682" r:id="rId45"/>
    <p:sldLayoutId id="2147483681" r:id="rId46"/>
    <p:sldLayoutId id="2147483680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17041" y="1613582"/>
            <a:ext cx="702327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So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 strike="noStrike" dirty="0" err="1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</a:t>
            </a: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68090"/>
              </p:ext>
            </p:extLst>
          </p:nvPr>
        </p:nvGraphicFramePr>
        <p:xfrm>
          <a:off x="2368550" y="4508500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xuồng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đậu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húc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húc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như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như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nằm</a:t>
                      </a:r>
                      <a:endParaRPr lang="en-US" sz="32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</a:rPr>
                        <a:t>đòi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bú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</a:rPr>
                        <a:t>tí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pic>
        <p:nvPicPr>
          <p:cNvPr id="15" name="Picture 179" descr="ANd9GcTkRmv5mgxKlSKflCx99KAvzFkEYGMuk9lTR3gkGzP0ZQUbH4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03" y="2589143"/>
            <a:ext cx="4580653" cy="180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70987" y="161698"/>
            <a:ext cx="9484783" cy="230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2: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đoạn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trích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so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sánh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với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?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c)	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giống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nằm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bụng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két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rên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rỉ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đám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đòi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bú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tí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                                                             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Võ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Quảng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68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01BF3F2-D114-4998-BA24-94DEB072780C}"/>
              </a:ext>
            </a:extLst>
          </p:cNvPr>
          <p:cNvSpPr/>
          <p:nvPr/>
        </p:nvSpPr>
        <p:spPr>
          <a:xfrm>
            <a:off x="3567796" y="715318"/>
            <a:ext cx="5206683" cy="58428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PHÉP SO SÁNH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067D1-8C7E-4CD3-B086-35B2EA649A3C}"/>
              </a:ext>
            </a:extLst>
          </p:cNvPr>
          <p:cNvGrpSpPr/>
          <p:nvPr/>
        </p:nvGrpSpPr>
        <p:grpSpPr>
          <a:xfrm>
            <a:off x="3567796" y="1532160"/>
            <a:ext cx="3830854" cy="2190337"/>
            <a:chOff x="851825" y="1218247"/>
            <a:chExt cx="2656793" cy="2190337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AFC2D388-B9C2-4A4E-8253-DBC8EC1E2F6B}"/>
                </a:ext>
              </a:extLst>
            </p:cNvPr>
            <p:cNvSpPr/>
            <p:nvPr/>
          </p:nvSpPr>
          <p:spPr>
            <a:xfrm>
              <a:off x="1306041" y="1547700"/>
              <a:ext cx="2202577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513EA6-6C14-40B7-8597-AC2325230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1825" y="1218247"/>
              <a:ext cx="908427" cy="96154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9C603B-C966-4D4E-A22F-8A96F693F2F7}"/>
              </a:ext>
            </a:extLst>
          </p:cNvPr>
          <p:cNvGrpSpPr/>
          <p:nvPr/>
        </p:nvGrpSpPr>
        <p:grpSpPr>
          <a:xfrm>
            <a:off x="7300446" y="1397729"/>
            <a:ext cx="3458970" cy="2324768"/>
            <a:chOff x="8388403" y="931473"/>
            <a:chExt cx="2493122" cy="2324768"/>
          </a:xfrm>
        </p:grpSpPr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1B73343E-AFA2-4102-8914-3E0CDBC45AC1}"/>
                </a:ext>
              </a:extLst>
            </p:cNvPr>
            <p:cNvSpPr/>
            <p:nvPr/>
          </p:nvSpPr>
          <p:spPr>
            <a:xfrm>
              <a:off x="8592420" y="1395357"/>
              <a:ext cx="2289105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E8B3C1-4513-4BA7-B501-6CE2F359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403" y="931473"/>
              <a:ext cx="835806" cy="117429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418071" y="2325902"/>
            <a:ext cx="2785242" cy="11817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B51ED6-8F7C-4582-B819-5ABA3AEA81A4}"/>
              </a:ext>
            </a:extLst>
          </p:cNvPr>
          <p:cNvGrpSpPr/>
          <p:nvPr/>
        </p:nvGrpSpPr>
        <p:grpSpPr>
          <a:xfrm>
            <a:off x="350458" y="1285516"/>
            <a:ext cx="3682470" cy="2443467"/>
            <a:chOff x="4559499" y="736014"/>
            <a:chExt cx="2717941" cy="2443467"/>
          </a:xfrm>
        </p:grpSpPr>
        <p:sp>
          <p:nvSpPr>
            <p:cNvPr id="26" name="Rounded Rectangle 33">
              <a:extLst>
                <a:ext uri="{FF2B5EF4-FFF2-40B4-BE49-F238E27FC236}">
                  <a16:creationId xmlns:a16="http://schemas.microsoft.com/office/drawing/2014/main" id="{627F573F-3C4E-4500-A884-FBE2E3B29D9E}"/>
                </a:ext>
              </a:extLst>
            </p:cNvPr>
            <p:cNvSpPr/>
            <p:nvPr/>
          </p:nvSpPr>
          <p:spPr>
            <a:xfrm>
              <a:off x="5114326" y="1318597"/>
              <a:ext cx="2163114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4386A70-145F-43C9-9865-2569A74E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99" y="736014"/>
              <a:ext cx="1085039" cy="1127112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290546" y="2264155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– Con </a:t>
            </a:r>
            <a:r>
              <a:rPr lang="en-US" sz="2000" b="1" dirty="0" err="1" smtClean="0"/>
              <a:t>người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7880246" y="2247732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Âm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thanh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Âm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thanh</a:t>
            </a:r>
            <a:endParaRPr lang="en-US" sz="18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9C603B-C966-4D4E-A22F-8A96F693F2F7}"/>
              </a:ext>
            </a:extLst>
          </p:cNvPr>
          <p:cNvGrpSpPr/>
          <p:nvPr/>
        </p:nvGrpSpPr>
        <p:grpSpPr>
          <a:xfrm>
            <a:off x="3888828" y="3703884"/>
            <a:ext cx="3458970" cy="2324768"/>
            <a:chOff x="8388403" y="931473"/>
            <a:chExt cx="2493122" cy="232476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B73343E-AFA2-4102-8914-3E0CDBC45AC1}"/>
                </a:ext>
              </a:extLst>
            </p:cNvPr>
            <p:cNvSpPr/>
            <p:nvPr/>
          </p:nvSpPr>
          <p:spPr>
            <a:xfrm>
              <a:off x="8592420" y="1395357"/>
              <a:ext cx="2289105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3E8B3C1-4513-4BA7-B501-6CE2F359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403" y="931473"/>
              <a:ext cx="835806" cy="1174298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4468628" y="4553887"/>
            <a:ext cx="2598282" cy="1088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Hoạt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động</a:t>
            </a:r>
            <a:r>
              <a:rPr lang="en-US" sz="1600" b="1" dirty="0" smtClean="0"/>
              <a:t> – </a:t>
            </a:r>
            <a:r>
              <a:rPr lang="en-US" sz="1600" b="1" dirty="0" err="1" smtClean="0"/>
              <a:t>Hoạt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động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123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916755" y="202324"/>
            <a:ext cx="10040140" cy="890335"/>
            <a:chOff x="780068" y="432195"/>
            <a:chExt cx="9949941" cy="804658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1231065" y="540561"/>
              <a:ext cx="949894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Chän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tõ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ng÷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thÝch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hîp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ë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hai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cét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A vµ B ®Ó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ghÐp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thµnh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.VnTime" panose="020B7200000000000000" pitchFamily="34" charset="0"/>
                </a:rPr>
                <a:t>c©u</a:t>
              </a:r>
              <a:r>
                <a:rPr lang="en-US" altLang="en-US" sz="2800" b="1" dirty="0">
                  <a:solidFill>
                    <a:schemeClr val="bg1"/>
                  </a:solidFill>
                  <a:latin typeface=".VnTime" panose="020B7200000000000000" pitchFamily="34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780068" y="432195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894" y="231003"/>
            <a:ext cx="1474677" cy="2278045"/>
          </a:xfrm>
          <a:prstGeom prst="rect">
            <a:avLst/>
          </a:prstGeom>
        </p:spPr>
      </p:pic>
      <p:graphicFrame>
        <p:nvGraphicFramePr>
          <p:cNvPr id="13" name="Group 1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44856"/>
              </p:ext>
            </p:extLst>
          </p:nvPr>
        </p:nvGraphicFramePr>
        <p:xfrm>
          <a:off x="7056967" y="2319997"/>
          <a:ext cx="3899926" cy="2779970"/>
        </p:xfrm>
        <a:graphic>
          <a:graphicData uri="http://schemas.openxmlformats.org/drawingml/2006/table">
            <a:tbl>
              <a:tblPr/>
              <a:tblGrid>
                <a:gridCol w="389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Line 73"/>
          <p:cNvSpPr>
            <a:spLocks noChangeShapeType="1"/>
          </p:cNvSpPr>
          <p:nvPr/>
        </p:nvSpPr>
        <p:spPr bwMode="auto">
          <a:xfrm flipV="1">
            <a:off x="5545667" y="4061355"/>
            <a:ext cx="1511300" cy="576262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Line 76"/>
          <p:cNvSpPr>
            <a:spLocks noChangeShapeType="1"/>
          </p:cNvSpPr>
          <p:nvPr/>
        </p:nvSpPr>
        <p:spPr bwMode="auto">
          <a:xfrm flipV="1">
            <a:off x="5545667" y="2908830"/>
            <a:ext cx="1511300" cy="577850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5545667" y="4061355"/>
            <a:ext cx="1511300" cy="576262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Line 80"/>
          <p:cNvSpPr>
            <a:spLocks noChangeShapeType="1"/>
          </p:cNvSpPr>
          <p:nvPr/>
        </p:nvSpPr>
        <p:spPr bwMode="auto">
          <a:xfrm>
            <a:off x="5545667" y="2980267"/>
            <a:ext cx="1511300" cy="503238"/>
          </a:xfrm>
          <a:prstGeom prst="line">
            <a:avLst/>
          </a:prstGeom>
          <a:noFill/>
          <a:ln w="57150">
            <a:solidFill>
              <a:srgbClr val="FF0000">
                <a:alpha val="98822"/>
              </a:srgbClr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" name="Line 150"/>
          <p:cNvSpPr>
            <a:spLocks noChangeShapeType="1"/>
          </p:cNvSpPr>
          <p:nvPr/>
        </p:nvSpPr>
        <p:spPr bwMode="auto">
          <a:xfrm>
            <a:off x="6914092" y="2404005"/>
            <a:ext cx="0" cy="0"/>
          </a:xfrm>
          <a:prstGeom prst="line">
            <a:avLst/>
          </a:prstGeom>
          <a:noFill/>
          <a:ln w="9525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Line 151"/>
          <p:cNvSpPr>
            <a:spLocks noChangeShapeType="1"/>
          </p:cNvSpPr>
          <p:nvPr/>
        </p:nvSpPr>
        <p:spPr bwMode="auto">
          <a:xfrm>
            <a:off x="6698192" y="2404005"/>
            <a:ext cx="0" cy="0"/>
          </a:xfrm>
          <a:prstGeom prst="line">
            <a:avLst/>
          </a:prstGeom>
          <a:noFill/>
          <a:ln w="76200">
            <a:solidFill>
              <a:schemeClr val="tx1">
                <a:alpha val="63136"/>
              </a:schemeClr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Line 152"/>
          <p:cNvSpPr>
            <a:spLocks noChangeShapeType="1"/>
          </p:cNvSpPr>
          <p:nvPr/>
        </p:nvSpPr>
        <p:spPr bwMode="auto">
          <a:xfrm>
            <a:off x="6121930" y="2404005"/>
            <a:ext cx="0" cy="0"/>
          </a:xfrm>
          <a:prstGeom prst="line">
            <a:avLst/>
          </a:prstGeom>
          <a:noFill/>
          <a:ln w="9525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53"/>
          <p:cNvSpPr>
            <a:spLocks noChangeShapeType="1"/>
          </p:cNvSpPr>
          <p:nvPr/>
        </p:nvSpPr>
        <p:spPr bwMode="auto">
          <a:xfrm>
            <a:off x="6048905" y="2404005"/>
            <a:ext cx="0" cy="0"/>
          </a:xfrm>
          <a:prstGeom prst="line">
            <a:avLst/>
          </a:prstGeom>
          <a:noFill/>
          <a:ln w="76200">
            <a:solidFill>
              <a:schemeClr val="tx1">
                <a:alpha val="63136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aphicFrame>
        <p:nvGraphicFramePr>
          <p:cNvPr id="23" name="Group 1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942765"/>
              </p:ext>
            </p:extLst>
          </p:nvPr>
        </p:nvGraphicFramePr>
        <p:xfrm>
          <a:off x="1549639" y="2319997"/>
          <a:ext cx="3996027" cy="2657474"/>
        </p:xfrm>
        <a:graphic>
          <a:graphicData uri="http://schemas.openxmlformats.org/drawingml/2006/table">
            <a:tbl>
              <a:tblPr/>
              <a:tblGrid>
                <a:gridCol w="399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18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34041" y="5979659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ruộng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lúa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cấy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sớm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trổ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bông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38715" y="207509"/>
            <a:ext cx="9144001" cy="5699125"/>
            <a:chOff x="113" y="119"/>
            <a:chExt cx="5534" cy="299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2767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9"/>
              <a:ext cx="2767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66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590005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 Những chú voi thắng cuộc huơ vòi chào khán giả.</a:t>
            </a:r>
          </a:p>
        </p:txBody>
      </p:sp>
      <p:pic>
        <p:nvPicPr>
          <p:cNvPr id="3" name="Picture 3" descr="Elephant_P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6057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46931" y="589620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Cây cầu làm bằng thân dừa bắc ngang dòng kênh.</a:t>
            </a:r>
          </a:p>
        </p:txBody>
      </p:sp>
      <p:pic>
        <p:nvPicPr>
          <p:cNvPr id="3" name="Picture 3" descr="P101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522514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N%2030_6%20%20-%20DUA%20THUYEN%20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03" y="356507"/>
            <a:ext cx="9144000" cy="513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50901" y="5746206"/>
            <a:ext cx="8374782" cy="792163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660066"/>
                </a:solidFill>
              </a:rPr>
              <a:t>Con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thuyền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cắm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cờ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đỏ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lao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trên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</a:rPr>
              <a:t>sông</a:t>
            </a:r>
            <a:r>
              <a:rPr lang="en-US" altLang="en-US" sz="2800" b="1" dirty="0" smtClean="0">
                <a:solidFill>
                  <a:srgbClr val="660066"/>
                </a:solidFill>
              </a:rPr>
              <a:t>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2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5180B546-A725-42F2-951E-7AE85BF65FA2}"/>
              </a:ext>
            </a:extLst>
          </p:cNvPr>
          <p:cNvSpPr/>
          <p:nvPr/>
        </p:nvSpPr>
        <p:spPr>
          <a:xfrm>
            <a:off x="1285583" y="118820"/>
            <a:ext cx="910171" cy="890335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2289319" y="298561"/>
            <a:ext cx="7692763" cy="328990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3018971" y="4273530"/>
            <a:ext cx="7157961" cy="1212870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85924" y="888212"/>
            <a:ext cx="8928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Những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ruộng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lúa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cấy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sớm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đã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trổ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bông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Những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chú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voi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thắng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cuộc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huơ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vòi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chào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khán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giả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err="1" smtClean="0">
                <a:solidFill>
                  <a:srgbClr val="660066"/>
                </a:solidFill>
              </a:rPr>
              <a:t>Cây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cầu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làm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bằng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thân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dừa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bắc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ngang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dòng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kênh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kern="0" dirty="0" smtClean="0">
                <a:solidFill>
                  <a:srgbClr val="660066"/>
                </a:solidFill>
              </a:rPr>
              <a:t>Con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thuyền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cắm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cờ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đỏ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lao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băng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trên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660066"/>
                </a:solidFill>
              </a:rPr>
              <a:t>đồng</a:t>
            </a:r>
            <a:r>
              <a:rPr lang="en-US" altLang="en-US" sz="2400" b="1" kern="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49234" y="4597043"/>
            <a:ext cx="7823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b="1" kern="0" dirty="0" err="1" smtClean="0">
                <a:solidFill>
                  <a:srgbClr val="002060"/>
                </a:solidFill>
              </a:rPr>
              <a:t>Các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câu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trên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thuộc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kiểu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câu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kern="0" dirty="0" err="1" smtClean="0">
                <a:solidFill>
                  <a:srgbClr val="002060"/>
                </a:solidFill>
              </a:rPr>
              <a:t>gì</a:t>
            </a:r>
            <a:r>
              <a:rPr lang="en-US" altLang="en-US" sz="2800" b="1" kern="0" dirty="0" smtClean="0">
                <a:solidFill>
                  <a:srgbClr val="002060"/>
                </a:solidFill>
              </a:rPr>
              <a:t>?</a:t>
            </a:r>
            <a:endParaRPr lang="en-US" altLang="en-US" sz="28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60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936" y="182785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CỦNG CỐ - DẶN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CC414-95A6-4B78-8F9C-9B5E347ADCE3}"/>
              </a:ext>
            </a:extLst>
          </p:cNvPr>
          <p:cNvSpPr/>
          <p:nvPr/>
        </p:nvSpPr>
        <p:spPr>
          <a:xfrm>
            <a:off x="1084483" y="335603"/>
            <a:ext cx="669851" cy="638175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10F26A-F432-46DA-B644-D3D5B045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" y="5385950"/>
            <a:ext cx="1190625" cy="13939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19A9EEB-2859-4815-9790-1900BACC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3380">
            <a:off x="464279" y="5385950"/>
            <a:ext cx="1190625" cy="13939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2357A57-6386-485A-A205-06A78B2C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8591">
            <a:off x="-30944" y="5405323"/>
            <a:ext cx="1190625" cy="13939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8ED15A-5923-4039-91C6-E0CEAABA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7936">
            <a:off x="10139281" y="5043864"/>
            <a:ext cx="1480016" cy="17060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24BA24-48B4-48B7-8A87-572E3E009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3234">
            <a:off x="10621973" y="5043864"/>
            <a:ext cx="1480016" cy="17060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D144E12-60B9-4DBE-93B4-A45AC52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643" y="4995762"/>
            <a:ext cx="1480016" cy="17060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1C548B7-17FC-471D-87DC-FEDDE7F2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2724" y="4731479"/>
            <a:ext cx="1182453" cy="9861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B7420C-6160-4C59-B932-F5A4C9415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209" y="-381426"/>
            <a:ext cx="2760665" cy="23465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D2ECECA-E84C-4547-94DC-B3B006BEC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112" y="13789"/>
            <a:ext cx="1502089" cy="11724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20465" y="2612571"/>
            <a:ext cx="6537117" cy="9576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</a:p>
          <a:p>
            <a:pPr algn="ctr"/>
            <a:r>
              <a:rPr lang="en-US" sz="3200" b="1" dirty="0" smtClean="0"/>
              <a:t>- </a:t>
            </a: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188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3C46639-2FFA-499B-9141-6AEC5B873E14}"/>
              </a:ext>
            </a:extLst>
          </p:cNvPr>
          <p:cNvGrpSpPr/>
          <p:nvPr/>
        </p:nvGrpSpPr>
        <p:grpSpPr>
          <a:xfrm>
            <a:off x="1407804" y="1517495"/>
            <a:ext cx="9916241" cy="2402496"/>
            <a:chOff x="-3901081" y="982742"/>
            <a:chExt cx="7722758" cy="240249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3067D1-8C7E-4CD3-B086-35B2EA649A3C}"/>
                </a:ext>
              </a:extLst>
            </p:cNvPr>
            <p:cNvGrpSpPr/>
            <p:nvPr/>
          </p:nvGrpSpPr>
          <p:grpSpPr>
            <a:xfrm>
              <a:off x="-3901081" y="982742"/>
              <a:ext cx="6522303" cy="2402496"/>
              <a:chOff x="-3553851" y="854406"/>
              <a:chExt cx="5808149" cy="2402496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:a16="http://schemas.microsoft.com/office/drawing/2014/main" id="{AFC2D388-B9C2-4A4E-8253-DBC8EC1E2F6B}"/>
                  </a:ext>
                </a:extLst>
              </p:cNvPr>
              <p:cNvSpPr/>
              <p:nvPr/>
            </p:nvSpPr>
            <p:spPr>
              <a:xfrm>
                <a:off x="-2919635" y="1396018"/>
                <a:ext cx="5173933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553851" y="854406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69EBF55D-D7DF-4D9A-96FC-C58D1B440A8D}"/>
                </a:ext>
              </a:extLst>
            </p:cNvPr>
            <p:cNvSpPr txBox="1"/>
            <p:nvPr/>
          </p:nvSpPr>
          <p:spPr>
            <a:xfrm>
              <a:off x="1796076" y="1944284"/>
              <a:ext cx="2025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23875" y="2301483"/>
            <a:ext cx="6472373" cy="1376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CHÚC CÁC CON CHĂM NGOAN, HỌC TỐT!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11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1834811" y="1156152"/>
            <a:ext cx="8138922" cy="200633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48;p5">
            <a:extLst>
              <a:ext uri="{FF2B5EF4-FFF2-40B4-BE49-F238E27FC236}">
                <a16:creationId xmlns:a16="http://schemas.microsoft.com/office/drawing/2014/main" id="{F9092383-EACA-49A5-9C01-552CF497C83F}"/>
              </a:ext>
            </a:extLst>
          </p:cNvPr>
          <p:cNvSpPr txBox="1"/>
          <p:nvPr/>
        </p:nvSpPr>
        <p:spPr>
          <a:xfrm>
            <a:off x="1920223" y="1251398"/>
            <a:ext cx="805351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“Ai ?”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?”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Cha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chổi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cọ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3674534" y="3485879"/>
            <a:ext cx="6299199" cy="1518300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48;p5">
            <a:extLst>
              <a:ext uri="{FF2B5EF4-FFF2-40B4-BE49-F238E27FC236}">
                <a16:creationId xmlns:a16="http://schemas.microsoft.com/office/drawing/2014/main" id="{892FF911-32D0-466D-B025-9092EE4B7170}"/>
              </a:ext>
            </a:extLst>
          </p:cNvPr>
          <p:cNvSpPr txBox="1"/>
          <p:nvPr/>
        </p:nvSpPr>
        <p:spPr>
          <a:xfrm>
            <a:off x="4300927" y="3798670"/>
            <a:ext cx="544189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343276" y="2091488"/>
            <a:ext cx="80105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467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1285583" y="118820"/>
            <a:ext cx="9082390" cy="890335"/>
            <a:chOff x="1145582" y="356727"/>
            <a:chExt cx="9000795" cy="804658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1757878" y="458115"/>
              <a:ext cx="8388499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4FA757-E4A7-454E-94C7-1E4BF72E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54" y="3981266"/>
            <a:ext cx="976313" cy="2102828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2381062E-93FC-4352-A460-9D88EDE2995A}"/>
              </a:ext>
            </a:extLst>
          </p:cNvPr>
          <p:cNvSpPr/>
          <p:nvPr/>
        </p:nvSpPr>
        <p:spPr>
          <a:xfrm>
            <a:off x="3011431" y="1009155"/>
            <a:ext cx="5850787" cy="2716178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39EB91EB-86B2-474F-B3F7-4721136B29EB}"/>
              </a:ext>
            </a:extLst>
          </p:cNvPr>
          <p:cNvSpPr/>
          <p:nvPr/>
        </p:nvSpPr>
        <p:spPr>
          <a:xfrm>
            <a:off x="1537467" y="4273530"/>
            <a:ext cx="8639465" cy="1810564"/>
          </a:xfrm>
          <a:prstGeom prst="wedgeRoundRectCallout">
            <a:avLst>
              <a:gd name="adj1" fmla="val 60897"/>
              <a:gd name="adj2" fmla="val -19682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315986" y="1051072"/>
            <a:ext cx="32416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đẹp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sao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hòn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tơ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nhỏ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Chạy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lăn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tròn</a:t>
            </a:r>
            <a:endParaRPr lang="en-US" altLang="en-US" sz="24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Trên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sân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trên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cỏ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                 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+mj-lt"/>
              </a:rPr>
              <a:t>Phạm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+mj-lt"/>
              </a:rPr>
              <a:t>Hổ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400" u="sng" dirty="0" smtClean="0">
              <a:solidFill>
                <a:srgbClr val="FF3300"/>
              </a:solidFill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103451" y="4273530"/>
            <a:ext cx="8064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2800" b="1" dirty="0" err="1">
                <a:solidFill>
                  <a:srgbClr val="FF0000"/>
                </a:solidFill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28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chạy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gà</a:t>
            </a:r>
            <a:r>
              <a:rPr lang="en-US" altLang="en-US" sz="2800" b="1" dirty="0">
                <a:solidFill>
                  <a:srgbClr val="FF0000"/>
                </a:solidFill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4417648" y="2471151"/>
            <a:ext cx="721911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5852310" y="2471151"/>
            <a:ext cx="506449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495676" y="1126288"/>
            <a:ext cx="801052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”của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2265" y="3506057"/>
            <a:ext cx="804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ngộ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nghĩnh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12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22A1F5A-1C53-48CB-9828-F261F6039640}"/>
              </a:ext>
            </a:extLst>
          </p:cNvPr>
          <p:cNvGrpSpPr/>
          <p:nvPr/>
        </p:nvGrpSpPr>
        <p:grpSpPr>
          <a:xfrm>
            <a:off x="1193280" y="396276"/>
            <a:ext cx="9510914" cy="1225759"/>
            <a:chOff x="1054108" y="607483"/>
            <a:chExt cx="9425469" cy="1107804"/>
          </a:xfrm>
        </p:grpSpPr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66B80826-5E00-4DF7-990D-0EB7AF1AA2A5}"/>
                </a:ext>
              </a:extLst>
            </p:cNvPr>
            <p:cNvSpPr/>
            <p:nvPr/>
          </p:nvSpPr>
          <p:spPr>
            <a:xfrm>
              <a:off x="2091078" y="607483"/>
              <a:ext cx="8388499" cy="110780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en-US" sz="2800" b="1" dirty="0" err="1">
                  <a:solidFill>
                    <a:schemeClr val="bg1"/>
                  </a:solidFill>
                </a:rPr>
                <a:t>Trong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đoạn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trích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những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hoạt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động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nào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so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sánh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</a:rPr>
                <a:t>nhau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0B546-A725-42F2-951E-7AE85BF65FA2}"/>
                </a:ext>
              </a:extLst>
            </p:cNvPr>
            <p:cNvSpPr/>
            <p:nvPr/>
          </p:nvSpPr>
          <p:spPr>
            <a:xfrm>
              <a:off x="1054108" y="73477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20749" y="1515413"/>
            <a:ext cx="10302346" cy="52629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 marL="457200" indent="-457200">
              <a:buFontTx/>
              <a:buAutoNum type="alphaLcParenR"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trâu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lông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mượt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sừng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đập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Trần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Đăng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Khoa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mãi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Tàu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vươn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trời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ai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vẫy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Hứng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mưa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Ngô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Viết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Dinh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c)	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giống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đàn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nằm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bụng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gió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cót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két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rên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rỉ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đám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xuồng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húc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mạn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thuyền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đòi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bú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tí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                                                                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Võ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Quảng</a:t>
            </a:r>
            <a:endParaRPr lang="en-US" altLang="en-US" sz="2400" i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94" y="298561"/>
            <a:ext cx="1474677" cy="2278045"/>
          </a:xfrm>
          <a:prstGeom prst="rect">
            <a:avLst/>
          </a:prstGeom>
        </p:spPr>
      </p:pic>
      <p:sp>
        <p:nvSpPr>
          <p:cNvPr id="14" name="Line 74"/>
          <p:cNvSpPr>
            <a:spLocks noChangeShapeType="1"/>
          </p:cNvSpPr>
          <p:nvPr/>
        </p:nvSpPr>
        <p:spPr bwMode="auto">
          <a:xfrm>
            <a:off x="8022696" y="1010213"/>
            <a:ext cx="2408237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4"/>
          <p:cNvSpPr>
            <a:spLocks noChangeShapeType="1"/>
          </p:cNvSpPr>
          <p:nvPr/>
        </p:nvSpPr>
        <p:spPr bwMode="auto">
          <a:xfrm>
            <a:off x="2400829" y="1515413"/>
            <a:ext cx="2408237" cy="0"/>
          </a:xfrm>
          <a:prstGeom prst="line">
            <a:avLst/>
          </a:prstGeom>
          <a:noFill/>
          <a:ln w="38100">
            <a:solidFill>
              <a:srgbClr val="FF0000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8" descr="small_12324592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36" y="1654197"/>
            <a:ext cx="4339260" cy="174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120907_360_Cay%20cau_Cucmoitruong"/>
          <p:cNvPicPr>
            <a:picLocks noChangeAspect="1" noChangeArrowheads="1"/>
          </p:cNvPicPr>
          <p:nvPr/>
        </p:nvPicPr>
        <p:blipFill>
          <a:blip r:embed="rId6">
            <a:lum bright="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93" y="3316307"/>
            <a:ext cx="2621280" cy="1767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8721" y="438680"/>
            <a:ext cx="8893175" cy="267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.VnAristot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2: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đoạn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trích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so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sánh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với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2400" b="1" dirty="0" smtClean="0">
                <a:solidFill>
                  <a:srgbClr val="0000FF"/>
                </a:solidFill>
                <a:latin typeface="+mj-lt"/>
              </a:rPr>
              <a:t>?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Con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trâu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đen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lông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mượt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sừng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vênh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Nó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lênh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khênh</a:t>
            </a:r>
            <a:endParaRPr lang="en-US" alt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đi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đập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+mj-lt"/>
              </a:rPr>
              <a:t>                      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Trần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Đăng</a:t>
            </a:r>
            <a:r>
              <a:rPr lang="en-US" altLang="en-US" sz="24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rgbClr val="0000FF"/>
                </a:solidFill>
                <a:latin typeface="+mj-lt"/>
              </a:rPr>
              <a:t>Khoa</a:t>
            </a:r>
            <a:endParaRPr lang="en-US" altLang="en-US" sz="2400" i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5" descr="IMG_38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22" y="1001713"/>
            <a:ext cx="4464050" cy="261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46049"/>
              </p:ext>
            </p:extLst>
          </p:nvPr>
        </p:nvGraphicFramePr>
        <p:xfrm>
          <a:off x="1947334" y="3972983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63234" y="5054071"/>
            <a:ext cx="17287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Con </a:t>
            </a:r>
            <a:r>
              <a:rPr lang="en-US" sz="2400" dirty="0" err="1">
                <a:latin typeface="+mj-lt"/>
              </a:rPr>
              <a:t>trâu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đen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6609" y="5093758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chân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đi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709" y="5054071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</a:rPr>
              <a:t>đập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đất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3084" y="5039783"/>
            <a:ext cx="1728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</a:rPr>
              <a:t>như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67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F8E9B8D-97CC-40DA-9B1F-34D7D8D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3" y="45418"/>
            <a:ext cx="1121404" cy="173231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69104"/>
              </p:ext>
            </p:extLst>
          </p:nvPr>
        </p:nvGraphicFramePr>
        <p:xfrm>
          <a:off x="1574799" y="4195234"/>
          <a:ext cx="813594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152736643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229105222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1288065741"/>
                    </a:ext>
                  </a:extLst>
                </a:gridCol>
                <a:gridCol w="2033985">
                  <a:extLst>
                    <a:ext uri="{9D8B030D-6E8A-4147-A177-3AD203B41FA5}">
                      <a16:colId xmlns:a16="http://schemas.microsoft.com/office/drawing/2014/main" val="468250947"/>
                    </a:ext>
                  </a:extLst>
                </a:gridCol>
              </a:tblGrid>
              <a:tr h="864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, con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so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động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4201232759"/>
                  </a:ext>
                </a:extLst>
              </a:tr>
              <a:tr h="12600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2166407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56569" y="1335617"/>
            <a:ext cx="4572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Cau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mãi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Tàu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vươn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giữa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trời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vẫy</a:t>
            </a:r>
            <a:endParaRPr lang="en-US" altLang="en-US" sz="2400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Hứng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làn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mưa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+mj-lt"/>
              </a:rPr>
              <a:t>rơi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                        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Ngô</a:t>
            </a:r>
            <a:r>
              <a:rPr lang="en-US" altLang="en-US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Viết</a:t>
            </a:r>
            <a:r>
              <a:rPr lang="en-US" altLang="en-US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+mj-lt"/>
              </a:rPr>
              <a:t>Dinh</a:t>
            </a:r>
            <a:endParaRPr lang="en-US" altLang="en-US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6569" y="5417078"/>
            <a:ext cx="17287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Tàu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cau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2519" y="5421841"/>
            <a:ext cx="172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vươn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2769" y="5417078"/>
            <a:ext cx="17287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j-lt"/>
              </a:rPr>
              <a:t>như</a:t>
            </a:r>
            <a:endParaRPr lang="en-US" sz="28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4607" y="5417078"/>
            <a:ext cx="1802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(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) </a:t>
            </a:r>
            <a:r>
              <a:rPr lang="en-US" sz="2800" dirty="0" err="1">
                <a:latin typeface="+mj-lt"/>
              </a:rPr>
              <a:t>vẫy</a:t>
            </a:r>
            <a:endParaRPr lang="en-US" sz="2800" dirty="0">
              <a:latin typeface="+mj-lt"/>
            </a:endParaRPr>
          </a:p>
        </p:txBody>
      </p:sp>
      <p:pic>
        <p:nvPicPr>
          <p:cNvPr id="21" name="Picture 60" descr="Beetle_palm_with_nut_bu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81" y="911577"/>
            <a:ext cx="4681538" cy="3011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69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49422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645</Words>
  <Application>Microsoft Office PowerPoint</Application>
  <PresentationFormat>Widescreen</PresentationFormat>
  <Paragraphs>117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.VnAristote</vt:lpstr>
      <vt:lpstr>.VnTime</vt:lpstr>
      <vt:lpstr>Arial</vt:lpstr>
      <vt:lpstr>Calibri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246</cp:revision>
  <dcterms:created xsi:type="dcterms:W3CDTF">2021-02-20T02:56:00Z</dcterms:created>
  <dcterms:modified xsi:type="dcterms:W3CDTF">2021-11-16T11:22:24Z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