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6" r:id="rId12"/>
    <p:sldId id="267" r:id="rId13"/>
    <p:sldId id="273" r:id="rId14"/>
  </p:sldIdLst>
  <p:sldSz cx="18288000" cy="10287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SimSun" panose="02010600030101010101" pitchFamily="2" charset="-122"/>
      <p:regular r:id="rId19"/>
    </p:embeddedFont>
    <p:embeddedFont>
      <p:font typeface="Mali" panose="020B0604020202020204" charset="-34"/>
      <p:regular r:id="rId20"/>
    </p:embeddedFont>
    <p:embeddedFont>
      <p:font typeface="HP001 Kieu 5H" panose="020B0603050302020204" pitchFamily="34" charset="0"/>
      <p:bold r:id="rId21"/>
    </p:embeddedFont>
    <p:embeddedFont>
      <p:font typeface="HP001 4H" panose="020B0603050302020204" pitchFamily="34" charset="-127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ali Bold" panose="020B0604020202020204" charset="-34"/>
      <p:regular r:id="rId28"/>
    </p:embeddedFont>
    <p:embeddedFont>
      <p:font typeface="SimSun" panose="02010600030101010101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2.svg"/><Relationship Id="rId3" Type="http://schemas.openxmlformats.org/officeDocument/2006/relationships/image" Target="../media/image46.svg"/><Relationship Id="rId7" Type="http://schemas.openxmlformats.org/officeDocument/2006/relationships/image" Target="../media/image64.svg"/><Relationship Id="rId12" Type="http://schemas.openxmlformats.org/officeDocument/2006/relationships/image" Target="../media/image50.png"/><Relationship Id="rId17" Type="http://schemas.openxmlformats.org/officeDocument/2006/relationships/image" Target="../media/image70.svg"/><Relationship Id="rId2" Type="http://schemas.openxmlformats.org/officeDocument/2006/relationships/image" Target="../media/image26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4.svg"/><Relationship Id="rId5" Type="http://schemas.openxmlformats.org/officeDocument/2006/relationships/image" Target="../media/image62.svg"/><Relationship Id="rId15" Type="http://schemas.openxmlformats.org/officeDocument/2006/relationships/image" Target="../media/image68.sv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66.sv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0.sv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10.png"/><Relationship Id="rId17" Type="http://schemas.openxmlformats.org/officeDocument/2006/relationships/image" Target="../media/image8.svg"/><Relationship Id="rId2" Type="http://schemas.openxmlformats.org/officeDocument/2006/relationships/image" Target="../media/image5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88.svg"/><Relationship Id="rId5" Type="http://schemas.openxmlformats.org/officeDocument/2006/relationships/image" Target="../media/image100.svg"/><Relationship Id="rId15" Type="http://schemas.openxmlformats.org/officeDocument/2006/relationships/image" Target="../media/image6.sv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104.sv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svg"/><Relationship Id="rId18" Type="http://schemas.openxmlformats.org/officeDocument/2006/relationships/image" Target="../media/image62.jpeg"/><Relationship Id="rId7" Type="http://schemas.openxmlformats.org/officeDocument/2006/relationships/image" Target="../media/image107.svg"/><Relationship Id="rId12" Type="http://schemas.openxmlformats.org/officeDocument/2006/relationships/image" Target="../media/image11.png"/><Relationship Id="rId17" Type="http://schemas.openxmlformats.org/officeDocument/2006/relationships/image" Target="../media/image109.svg"/><Relationship Id="rId2" Type="http://schemas.openxmlformats.org/officeDocument/2006/relationships/image" Target="../media/image16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2.svg"/><Relationship Id="rId5" Type="http://schemas.openxmlformats.org/officeDocument/2006/relationships/image" Target="../media/image32.svg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9" Type="http://schemas.openxmlformats.org/officeDocument/2006/relationships/image" Target="../media/image20.sv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0.svg"/><Relationship Id="rId3" Type="http://schemas.openxmlformats.org/officeDocument/2006/relationships/image" Target="../media/image140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svg"/><Relationship Id="rId5" Type="http://schemas.openxmlformats.org/officeDocument/2006/relationships/image" Target="../media/image16.svg"/><Relationship Id="rId1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10.png"/><Relationship Id="rId17" Type="http://schemas.openxmlformats.org/officeDocument/2006/relationships/image" Target="../media/image22.sv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0.svg"/><Relationship Id="rId12" Type="http://schemas.openxmlformats.org/officeDocument/2006/relationships/image" Target="../media/image15.png"/><Relationship Id="rId17" Type="http://schemas.openxmlformats.org/officeDocument/2006/relationships/image" Target="../media/image6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8.svg"/><Relationship Id="rId4" Type="http://schemas.openxmlformats.org/officeDocument/2006/relationships/image" Target="../media/image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svg"/><Relationship Id="rId18" Type="http://schemas.openxmlformats.org/officeDocument/2006/relationships/image" Target="../media/image28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17" Type="http://schemas.openxmlformats.org/officeDocument/2006/relationships/image" Target="../media/image48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24.png"/><Relationship Id="rId19" Type="http://schemas.openxmlformats.org/officeDocument/2006/relationships/image" Target="../media/image132.svg"/><Relationship Id="rId4" Type="http://schemas.openxmlformats.org/officeDocument/2006/relationships/image" Target="../media/image21.png"/><Relationship Id="rId9" Type="http://schemas.openxmlformats.org/officeDocument/2006/relationships/image" Target="../media/image40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sv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12" Type="http://schemas.openxmlformats.org/officeDocument/2006/relationships/image" Target="../media/image31.png"/><Relationship Id="rId17" Type="http://schemas.openxmlformats.org/officeDocument/2006/relationships/image" Target="../media/image44.svg"/><Relationship Id="rId2" Type="http://schemas.openxmlformats.org/officeDocument/2006/relationships/image" Target="../media/image2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svg"/><Relationship Id="rId15" Type="http://schemas.openxmlformats.org/officeDocument/2006/relationships/image" Target="../media/image20.svg"/><Relationship Id="rId10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30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svg"/><Relationship Id="rId18" Type="http://schemas.openxmlformats.org/officeDocument/2006/relationships/image" Target="../media/image35.png"/><Relationship Id="rId3" Type="http://schemas.openxmlformats.org/officeDocument/2006/relationships/image" Target="../media/image24.svg"/><Relationship Id="rId7" Type="http://schemas.openxmlformats.org/officeDocument/2006/relationships/image" Target="../media/image56.svg"/><Relationship Id="rId12" Type="http://schemas.openxmlformats.org/officeDocument/2006/relationships/image" Target="../media/image34.png"/><Relationship Id="rId17" Type="http://schemas.openxmlformats.org/officeDocument/2006/relationships/image" Target="../media/image30.svg"/><Relationship Id="rId2" Type="http://schemas.openxmlformats.org/officeDocument/2006/relationships/image" Target="../media/image2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8.svg"/><Relationship Id="rId15" Type="http://schemas.openxmlformats.org/officeDocument/2006/relationships/image" Target="../media/image2.svg"/><Relationship Id="rId10" Type="http://schemas.openxmlformats.org/officeDocument/2006/relationships/image" Target="../media/image33.png"/><Relationship Id="rId19" Type="http://schemas.openxmlformats.org/officeDocument/2006/relationships/image" Target="../media/image6.svg"/><Relationship Id="rId4" Type="http://schemas.openxmlformats.org/officeDocument/2006/relationships/image" Target="../media/image32.png"/><Relationship Id="rId9" Type="http://schemas.openxmlformats.org/officeDocument/2006/relationships/image" Target="../media/image20.sv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88.svg"/><Relationship Id="rId1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.svg"/><Relationship Id="rId12" Type="http://schemas.openxmlformats.org/officeDocument/2006/relationships/image" Target="../media/image38.png"/><Relationship Id="rId17" Type="http://schemas.openxmlformats.org/officeDocument/2006/relationships/image" Target="../media/image9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20.svg"/><Relationship Id="rId10" Type="http://schemas.openxmlformats.org/officeDocument/2006/relationships/image" Target="../media/image37.png"/><Relationship Id="rId9" Type="http://schemas.openxmlformats.org/officeDocument/2006/relationships/image" Target="../media/image84.sv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52.svg"/><Relationship Id="rId12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46.svg"/><Relationship Id="rId7" Type="http://schemas.openxmlformats.org/officeDocument/2006/relationships/image" Target="../media/image42.svg"/><Relationship Id="rId12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4.svg"/><Relationship Id="rId5" Type="http://schemas.openxmlformats.org/officeDocument/2006/relationships/image" Target="../media/image92.svg"/><Relationship Id="rId15" Type="http://schemas.openxmlformats.org/officeDocument/2006/relationships/image" Target="../media/image96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613443" y="-9376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71083" y="-131903"/>
            <a:ext cx="7614111" cy="837859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727855" y="6826089"/>
            <a:ext cx="4832291" cy="2917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2408080"/>
            <a:ext cx="5387946" cy="121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58639FF-DD85-475F-8284-1D000039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191" y="4540030"/>
            <a:ext cx="1126744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Các</a:t>
            </a:r>
            <a:r>
              <a:rPr lang="en-US" altLang="en-US" sz="80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80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em</a:t>
            </a:r>
            <a:r>
              <a:rPr lang="en-US" altLang="en-US" sz="80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80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nhỏ</a:t>
            </a:r>
            <a:r>
              <a:rPr lang="en-US" altLang="en-US" sz="80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80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lang="en-US" altLang="en-US" sz="80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80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cụ</a:t>
            </a:r>
            <a:r>
              <a:rPr lang="en-US" altLang="en-US" sz="80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80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già</a:t>
            </a:r>
            <a:endParaRPr lang="en-US" altLang="en-US" sz="8000" b="1" i="0" dirty="0">
              <a:solidFill>
                <a:srgbClr val="C00000"/>
              </a:solidFill>
              <a:latin typeface="HP001 Kieu 5H" panose="020B0603050302020204" pitchFamily="34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1973" y="3985810"/>
            <a:ext cx="88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Chính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tả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 (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Nghe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 –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viết</a:t>
            </a:r>
            <a:r>
              <a:rPr lang="en-US" sz="4800" b="1" dirty="0" smtClean="0">
                <a:latin typeface="HP001 Kieu 5H" panose="020B0603050302020204" pitchFamily="34" charset="0"/>
                <a:ea typeface="HP001 4H" panose="020B0603050302020204" pitchFamily="34" charset="-127"/>
              </a:rPr>
              <a:t>)</a:t>
            </a:r>
            <a:endParaRPr lang="en-US" sz="4800" b="1" dirty="0">
              <a:latin typeface="HP001 Kieu 5H" panose="020B0603050302020204" pitchFamily="34" charset="0"/>
              <a:ea typeface="HP001 4H" panose="020B0603050302020204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32219" y="2770297"/>
            <a:ext cx="14478000" cy="5736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7725"/>
          <a:stretch>
            <a:fillRect/>
          </a:stretch>
        </p:blipFill>
        <p:spPr>
          <a:xfrm>
            <a:off x="15702260" y="7857084"/>
            <a:ext cx="2585740" cy="2429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1741" t="12332"/>
          <a:stretch>
            <a:fillRect/>
          </a:stretch>
        </p:blipFill>
        <p:spPr>
          <a:xfrm>
            <a:off x="-6930" y="-22499"/>
            <a:ext cx="2868052" cy="30843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3007" y="8215662"/>
            <a:ext cx="1170308" cy="10426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051630" y="1320813"/>
            <a:ext cx="677333" cy="11431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20043">
            <a:off x="1855370" y="8759867"/>
            <a:ext cx="953698" cy="8917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702260" y="517270"/>
            <a:ext cx="1349370" cy="19276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52800" y="4587404"/>
            <a:ext cx="12152478" cy="2321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125"/>
              </a:lnSpc>
              <a:spcBef>
                <a:spcPct val="0"/>
              </a:spcBef>
            </a:pPr>
            <a:r>
              <a:rPr lang="en-US" sz="18125" dirty="0" err="1" smtClean="0">
                <a:solidFill>
                  <a:srgbClr val="F46E16"/>
                </a:solidFill>
                <a:latin typeface="Mali Bold"/>
              </a:rPr>
              <a:t>Bài</a:t>
            </a:r>
            <a:r>
              <a:rPr lang="en-US" sz="18125" dirty="0" smtClean="0">
                <a:solidFill>
                  <a:srgbClr val="F46E16"/>
                </a:solidFill>
                <a:latin typeface="Mali Bold"/>
              </a:rPr>
              <a:t> </a:t>
            </a:r>
            <a:r>
              <a:rPr lang="en-US" sz="18125" dirty="0" err="1" smtClean="0">
                <a:solidFill>
                  <a:srgbClr val="F46E16"/>
                </a:solidFill>
                <a:latin typeface="Mali Bold"/>
              </a:rPr>
              <a:t>tập</a:t>
            </a:r>
            <a:endParaRPr lang="en-US" sz="18125" dirty="0">
              <a:solidFill>
                <a:srgbClr val="F46E16"/>
              </a:solidFill>
              <a:latin typeface="Mali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41250">
            <a:off x="7086600" y="9244488"/>
            <a:ext cx="4114800" cy="31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06654" y="419100"/>
            <a:ext cx="4394520" cy="958270"/>
            <a:chOff x="0" y="0"/>
            <a:chExt cx="3892384" cy="8487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92385" cy="848774"/>
            </a:xfrm>
            <a:custGeom>
              <a:avLst/>
              <a:gdLst/>
              <a:ahLst/>
              <a:cxnLst/>
              <a:rect l="l" t="t" r="r" b="b"/>
              <a:pathLst>
                <a:path w="3892385" h="848774">
                  <a:moveTo>
                    <a:pt x="3767924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67924" y="0"/>
                  </a:lnTo>
                  <a:cubicBezTo>
                    <a:pt x="3836505" y="0"/>
                    <a:pt x="3892385" y="55880"/>
                    <a:pt x="3892385" y="124460"/>
                  </a:cubicBezTo>
                  <a:lnTo>
                    <a:pt x="3892385" y="724314"/>
                  </a:lnTo>
                  <a:cubicBezTo>
                    <a:pt x="3892385" y="792894"/>
                    <a:pt x="3836505" y="848774"/>
                    <a:pt x="3767924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934423" y="676407"/>
            <a:ext cx="6138983" cy="6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6000" b="1" spc="179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b="1" spc="179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spc="179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vi-VN" sz="6000" b="1" u="none" spc="179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372055">
            <a:off x="5262921" y="7713380"/>
            <a:ext cx="2993283" cy="30898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8730" y="7448716"/>
            <a:ext cx="3394866" cy="30121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22480">
            <a:off x="10933801" y="7630014"/>
            <a:ext cx="2324706" cy="34005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32376"/>
          <a:stretch>
            <a:fillRect/>
          </a:stretch>
        </p:blipFill>
        <p:spPr>
          <a:xfrm>
            <a:off x="15387896" y="7448716"/>
            <a:ext cx="2900104" cy="2838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28147" y="6244645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99684">
            <a:off x="8411602" y="8285021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97421" y="8954802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605585">
            <a:off x="14074208" y="8563289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594396" y="6016045"/>
            <a:ext cx="1006913" cy="941464"/>
          </a:xfrm>
          <a:prstGeom prst="rect">
            <a:avLst/>
          </a:prstGeom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58137" y="2008143"/>
            <a:ext cx="82047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046308" y="2679223"/>
            <a:ext cx="12286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r,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r>
              <a:rPr lang="en-US" altLang="en-US" sz="3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371328" y="4009376"/>
            <a:ext cx="8963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vò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chải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giũ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9390759" y="3286162"/>
            <a:ext cx="2377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347515" y="5459827"/>
            <a:ext cx="10038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da,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bỏng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356814" y="6217665"/>
            <a:ext cx="10038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200877" y="3299002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1982817" y="3286162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124700" y="549565"/>
            <a:ext cx="4038601" cy="920792"/>
            <a:chOff x="0" y="0"/>
            <a:chExt cx="4889165" cy="8487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89165" cy="848774"/>
            </a:xfrm>
            <a:custGeom>
              <a:avLst/>
              <a:gdLst/>
              <a:ahLst/>
              <a:cxnLst/>
              <a:rect l="l" t="t" r="r" b="b"/>
              <a:pathLst>
                <a:path w="4889165" h="848774">
                  <a:moveTo>
                    <a:pt x="476470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4705" y="0"/>
                  </a:lnTo>
                  <a:cubicBezTo>
                    <a:pt x="4833285" y="0"/>
                    <a:pt x="4889165" y="55880"/>
                    <a:pt x="4889165" y="124460"/>
                  </a:cubicBezTo>
                  <a:lnTo>
                    <a:pt x="4889165" y="724314"/>
                  </a:lnTo>
                  <a:cubicBezTo>
                    <a:pt x="4889165" y="792894"/>
                    <a:pt x="4833285" y="848774"/>
                    <a:pt x="476470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678064" y="687765"/>
            <a:ext cx="693187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400" b="1" spc="179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</a:t>
            </a:r>
            <a:endParaRPr lang="en-US" sz="4400" b="1" u="none" spc="179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37509"/>
          <a:stretch>
            <a:fillRect/>
          </a:stretch>
        </p:blipFill>
        <p:spPr>
          <a:xfrm rot="-8969610">
            <a:off x="-473920" y="170802"/>
            <a:ext cx="3955955" cy="12776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23743" y="5143500"/>
            <a:ext cx="2534343" cy="514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922401">
            <a:off x="-482230" y="2365689"/>
            <a:ext cx="2231749" cy="7303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40806" r="12133"/>
          <a:stretch>
            <a:fillRect/>
          </a:stretch>
        </p:blipFill>
        <p:spPr>
          <a:xfrm>
            <a:off x="15680910" y="0"/>
            <a:ext cx="2570434" cy="16623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56286" b="40806"/>
          <a:stretch>
            <a:fillRect/>
          </a:stretch>
        </p:blipFill>
        <p:spPr>
          <a:xfrm>
            <a:off x="17430750" y="1532885"/>
            <a:ext cx="1278806" cy="16623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6396921" y="1885730"/>
            <a:ext cx="756373" cy="12765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772758" y="5143500"/>
            <a:ext cx="1103930" cy="10321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522"/>
          <a:stretch>
            <a:fillRect/>
          </a:stretch>
        </p:blipFill>
        <p:spPr>
          <a:xfrm>
            <a:off x="0" y="8367774"/>
            <a:ext cx="3546575" cy="19228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-46394" y="7034797"/>
            <a:ext cx="756373" cy="12765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4313">
            <a:off x="16614658" y="7714838"/>
            <a:ext cx="596989" cy="568632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581450" y="2306080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74270" y="3016261"/>
            <a:ext cx="11984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r,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445241" y="4498315"/>
            <a:ext cx="86199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vò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chải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giũ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9800825" y="3601595"/>
            <a:ext cx="2377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71607" y="6730704"/>
            <a:ext cx="9167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da,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bỏng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371607" y="8162167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4626504" y="3578245"/>
            <a:ext cx="21031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2332735" y="3632437"/>
            <a:ext cx="17373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12493311" y="5458211"/>
            <a:ext cx="574100" cy="368066"/>
          </a:xfrm>
          <a:prstGeom prst="rightArrow">
            <a:avLst>
              <a:gd name="adj1" fmla="val 50000"/>
              <a:gd name="adj2" fmla="val 83333"/>
            </a:avLst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12430050" y="8598158"/>
            <a:ext cx="635177" cy="431542"/>
          </a:xfrm>
          <a:prstGeom prst="rightArrow">
            <a:avLst>
              <a:gd name="adj1" fmla="val 50000"/>
              <a:gd name="adj2" fmla="val 83333"/>
            </a:avLst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2493311" y="7202409"/>
            <a:ext cx="609600" cy="349249"/>
          </a:xfrm>
          <a:prstGeom prst="rightArrow">
            <a:avLst>
              <a:gd name="adj1" fmla="val 50000"/>
              <a:gd name="adj2" fmla="val 83333"/>
            </a:avLst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3231084" y="5319079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3226799" y="7053869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rát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3226799" y="8465493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dọc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710" r="17899" b="1293"/>
          <a:stretch/>
        </p:blipFill>
        <p:spPr>
          <a:xfrm>
            <a:off x="5980203" y="5826277"/>
            <a:ext cx="4506393" cy="432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6406"/>
          <a:stretch>
            <a:fillRect/>
          </a:stretch>
        </p:blipFill>
        <p:spPr>
          <a:xfrm>
            <a:off x="3992743" y="-384241"/>
            <a:ext cx="10302513" cy="82413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547">
            <a:off x="1955" y="2716871"/>
            <a:ext cx="2200006" cy="2424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9134"/>
          <a:stretch>
            <a:fillRect/>
          </a:stretch>
        </p:blipFill>
        <p:spPr>
          <a:xfrm>
            <a:off x="15744998" y="5133975"/>
            <a:ext cx="2562167" cy="31479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5457">
            <a:off x="788880" y="3209819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816711" y="7422676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05585">
            <a:off x="16226189" y="2439963"/>
            <a:ext cx="906118" cy="1529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5053731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</a:t>
            </a:r>
            <a:r>
              <a:rPr lang="vi-VN" sz="8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ỆT!</a:t>
            </a:r>
            <a:endParaRPr lang="en-US" sz="8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01" b="43136"/>
          <a:stretch>
            <a:fillRect/>
          </a:stretch>
        </p:blipFill>
        <p:spPr>
          <a:xfrm flipH="1">
            <a:off x="-815375" y="3499129"/>
            <a:ext cx="7593921" cy="67878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86675" y="3594379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rgbClr val="7B211E"/>
                </a:solidFill>
                <a:latin typeface="Mali Bold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55464" y="5944496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7B211E"/>
                </a:solidFill>
                <a:latin typeface="Mali Bold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33024" y="8167198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7B211E"/>
                </a:solidFill>
                <a:latin typeface="Mali Bold"/>
              </a:rPr>
              <a:t>3.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4188" y="3530690"/>
            <a:ext cx="9725455" cy="2239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Chép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chính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truyện: “Các em nhỏ và cụ già” </a:t>
            </a:r>
            <a:r>
              <a:rPr lang="en-US" altLang="zh-CN" sz="36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zh-CN" sz="36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Củng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văn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thoại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ts val="4480"/>
              </a:lnSpc>
            </a:pPr>
            <a:endParaRPr lang="en-US" sz="3600" dirty="0">
              <a:solidFill>
                <a:schemeClr val="accent6">
                  <a:lumMod val="50000"/>
                </a:schemeClr>
              </a:solidFill>
              <a:latin typeface="Mal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73533" y="0"/>
            <a:ext cx="18288000" cy="264795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412" r="45694"/>
          <a:stretch>
            <a:fillRect/>
          </a:stretch>
        </p:blipFill>
        <p:spPr>
          <a:xfrm>
            <a:off x="16802760" y="0"/>
            <a:ext cx="1472101" cy="314794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534035" y="859234"/>
            <a:ext cx="112199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 smtClean="0">
                <a:solidFill>
                  <a:srgbClr val="FFFFFF"/>
                </a:solidFill>
                <a:latin typeface="Mali Bold"/>
              </a:rPr>
              <a:t>MỤC TIÊU</a:t>
            </a:r>
            <a:endParaRPr lang="en-US" sz="8000" dirty="0">
              <a:solidFill>
                <a:srgbClr val="FFFFFF"/>
              </a:solidFill>
              <a:latin typeface="Mali Bold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3308">
            <a:off x="16013973" y="8037487"/>
            <a:ext cx="2021662" cy="22282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19134"/>
          <a:stretch>
            <a:fillRect/>
          </a:stretch>
        </p:blipFill>
        <p:spPr>
          <a:xfrm>
            <a:off x="0" y="0"/>
            <a:ext cx="2562167" cy="31479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297030" y="4079276"/>
            <a:ext cx="859735" cy="8038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9082">
            <a:off x="4635923" y="9142997"/>
            <a:ext cx="1656347" cy="5420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45468">
            <a:off x="16137925" y="521769"/>
            <a:ext cx="758111" cy="1279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4313">
            <a:off x="16817227" y="8501447"/>
            <a:ext cx="596989" cy="5686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061661" y="5833688"/>
            <a:ext cx="966290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045" algn="just">
              <a:lnSpc>
                <a:spcPct val="115000"/>
              </a:lnSpc>
            </a:pP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đúng 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 chính tả phân biệt </a:t>
            </a: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d/r/gi</a:t>
            </a: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it-IT" sz="36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59482" y="8044171"/>
            <a:ext cx="9720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Rèn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sạch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đẹp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Tiếng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8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39082">
            <a:off x="16460587" y="989380"/>
            <a:ext cx="2108060" cy="68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15458339" y="8070964"/>
            <a:ext cx="2829661" cy="2267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489966">
            <a:off x="-136939" y="120511"/>
            <a:ext cx="2125827" cy="1240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00000">
            <a:off x="-418062" y="7870907"/>
            <a:ext cx="2688074" cy="2774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-330919" y="2028862"/>
            <a:ext cx="1828605" cy="1927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55716"/>
          <a:stretch>
            <a:fillRect/>
          </a:stretch>
        </p:blipFill>
        <p:spPr>
          <a:xfrm rot="-7262247">
            <a:off x="1764472" y="-74727"/>
            <a:ext cx="1825488" cy="8319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2400" y="4752900"/>
            <a:ext cx="1258344" cy="1176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605585">
            <a:off x="16013401" y="2814333"/>
            <a:ext cx="786511" cy="1327444"/>
          </a:xfrm>
          <a:prstGeom prst="rect">
            <a:avLst/>
          </a:prstGeom>
        </p:spPr>
      </p:pic>
      <p:pic>
        <p:nvPicPr>
          <p:cNvPr id="25" name="Picture 5" descr="tải xuống.jpg">
            <a:extLst>
              <a:ext uri="{FF2B5EF4-FFF2-40B4-BE49-F238E27FC236}">
                <a16:creationId xmlns:a16="http://schemas.microsoft.com/office/drawing/2014/main" id="{78DB88A6-33E5-4C33-B2AD-B5D14DE32C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50" y="3194854"/>
            <a:ext cx="11250026" cy="655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358639FF-DD85-475F-8284-1D000039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160" y="1310339"/>
            <a:ext cx="1126744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Các</a:t>
            </a:r>
            <a:r>
              <a:rPr lang="en-US" altLang="en-US" sz="66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66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em</a:t>
            </a:r>
            <a:r>
              <a:rPr lang="en-US" altLang="en-US" sz="66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66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nhỏ</a:t>
            </a:r>
            <a:r>
              <a:rPr lang="en-US" altLang="en-US" sz="66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66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lang="en-US" altLang="en-US" sz="66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66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cụ</a:t>
            </a:r>
            <a:r>
              <a:rPr lang="en-US" altLang="en-US" sz="6600" b="1" i="0" dirty="0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6600" b="1" i="0" dirty="0" err="1">
                <a:solidFill>
                  <a:srgbClr val="C00000"/>
                </a:solidFill>
                <a:latin typeface="HP001 Kieu 5H" panose="020B0603050302020204" pitchFamily="34" charset="0"/>
                <a:ea typeface="HP001 4H" panose="020B0603050302020204" pitchFamily="34" charset="-127"/>
                <a:cs typeface="Times New Roman" panose="02020603050405020304" pitchFamily="18" charset="0"/>
              </a:rPr>
              <a:t>già</a:t>
            </a:r>
            <a:endParaRPr lang="en-US" altLang="en-US" sz="6600" b="1" i="0" dirty="0">
              <a:solidFill>
                <a:srgbClr val="C00000"/>
              </a:solidFill>
              <a:latin typeface="HP001 Kieu 5H" panose="020B0603050302020204" pitchFamily="34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3748" y="1140749"/>
            <a:ext cx="880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Chính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tả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 (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Nghe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 –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Kieu 5H" panose="020B0603050302020204" pitchFamily="34" charset="0"/>
                <a:ea typeface="HP001 4H" panose="020B0603050302020204" pitchFamily="34" charset="-127"/>
              </a:rPr>
              <a:t>viết</a:t>
            </a:r>
            <a:r>
              <a:rPr lang="en-US" sz="4800" b="1" dirty="0" smtClean="0">
                <a:latin typeface="HP001 Kieu 5H" panose="020B0603050302020204" pitchFamily="34" charset="0"/>
                <a:ea typeface="HP001 4H" panose="020B0603050302020204" pitchFamily="34" charset="-127"/>
              </a:rPr>
              <a:t>)</a:t>
            </a:r>
            <a:endParaRPr lang="en-US" sz="4800" b="1" dirty="0">
              <a:latin typeface="HP001 Kieu 5H" panose="020B0603050302020204" pitchFamily="34" charset="0"/>
              <a:ea typeface="HP001 4H" panose="020B06030503020202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05059">
            <a:off x="405222" y="7671255"/>
            <a:ext cx="2638689" cy="22905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7409"/>
          <a:stretch>
            <a:fillRect/>
          </a:stretch>
        </p:blipFill>
        <p:spPr>
          <a:xfrm>
            <a:off x="14888829" y="0"/>
            <a:ext cx="3399171" cy="1716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2101">
            <a:off x="3846072" y="776281"/>
            <a:ext cx="1958314" cy="6409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138084">
            <a:off x="16525147" y="8374845"/>
            <a:ext cx="1468306" cy="1891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57335" y="8265231"/>
            <a:ext cx="1097730" cy="102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7345368" y="4358905"/>
            <a:ext cx="614106" cy="1036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2912" y="1480436"/>
            <a:ext cx="14659478" cy="7620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38200" y="1029039"/>
            <a:ext cx="1113922" cy="992403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DA4CFA0-D7AE-4DE3-AA82-013B156B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62" y="3879380"/>
            <a:ext cx="1245517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ngừng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nghẹn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ngào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en-US" sz="4000" i="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i="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buýt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Dẫu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</a:t>
            </a:r>
            <a:endParaRPr lang="en-US" altLang="en-US" sz="4000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CEBF7AA-CD87-4A05-B4F9-58BE7B09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026" y="2461483"/>
            <a:ext cx="8463250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i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i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i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C5F690C-9146-4122-ABEA-7B15CCD2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351" y="1623168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i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i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i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i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i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i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i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472422" y="5788691"/>
            <a:ext cx="4849087" cy="465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3237283"/>
            <a:ext cx="14249400" cy="621066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57600" y="464676"/>
            <a:ext cx="10134600" cy="1289861"/>
            <a:chOff x="0" y="0"/>
            <a:chExt cx="3210117" cy="848774"/>
          </a:xfrm>
          <a:solidFill>
            <a:schemeClr val="accent6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210117" cy="848774"/>
            </a:xfrm>
            <a:custGeom>
              <a:avLst/>
              <a:gdLst/>
              <a:ahLst/>
              <a:cxnLst/>
              <a:rect l="l" t="t" r="r" b="b"/>
              <a:pathLst>
                <a:path w="3210117" h="848774">
                  <a:moveTo>
                    <a:pt x="3085657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58" y="0"/>
                  </a:lnTo>
                  <a:cubicBezTo>
                    <a:pt x="3154238" y="0"/>
                    <a:pt x="3210117" y="55880"/>
                    <a:pt x="3210117" y="124460"/>
                  </a:cubicBezTo>
                  <a:lnTo>
                    <a:pt x="3210117" y="724314"/>
                  </a:lnTo>
                  <a:cubicBezTo>
                    <a:pt x="3210117" y="792894"/>
                    <a:pt x="3154238" y="848774"/>
                    <a:pt x="3085658" y="848774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516610" y="1393757"/>
            <a:ext cx="1981353" cy="23435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-613189" y="407601"/>
            <a:ext cx="3522982" cy="3585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522"/>
          <a:stretch>
            <a:fillRect/>
          </a:stretch>
        </p:blipFill>
        <p:spPr>
          <a:xfrm>
            <a:off x="0" y="8713026"/>
            <a:ext cx="2909793" cy="15776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626355" y="139431"/>
            <a:ext cx="1097730" cy="10263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54289">
            <a:off x="12741668" y="8938983"/>
            <a:ext cx="2784816" cy="9113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605585">
            <a:off x="16711796" y="510467"/>
            <a:ext cx="614106" cy="10364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01990" y="740676"/>
            <a:ext cx="8845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方正汉真广标简体" panose="02000000000000000000" pitchFamily="2" charset="-122"/>
              </a:rPr>
              <a:t>HƯỚNG DẪN TÌM HIỂU NỘI DUNG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1097" y="4123130"/>
            <a:ext cx="5767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en-US" sz="4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7100" y="5778417"/>
            <a:ext cx="11239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96584" y="2749405"/>
            <a:ext cx="14094833" cy="721902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68424" y="442652"/>
            <a:ext cx="9067800" cy="1266778"/>
            <a:chOff x="0" y="0"/>
            <a:chExt cx="4194605" cy="848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5819"/>
          <a:stretch>
            <a:fillRect/>
          </a:stretch>
        </p:blipFill>
        <p:spPr>
          <a:xfrm>
            <a:off x="241217" y="5821617"/>
            <a:ext cx="3008566" cy="44653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9045">
            <a:off x="8600364" y="9064358"/>
            <a:ext cx="2574582" cy="842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2516" y="723131"/>
            <a:ext cx="3066438" cy="11652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402154" y="-804953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31514" y="723131"/>
            <a:ext cx="8032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方正汉真广标简体" panose="02000000000000000000" pitchFamily="2" charset="-122"/>
              </a:rPr>
              <a:t>HƯỚNG DẪN CÁCH TRÌNH BÀY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48337" y="4882738"/>
            <a:ext cx="4493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6153F228-1D81-4FC1-8197-C8AF8EA9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098" y="6467948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6308" y="4786283"/>
            <a:ext cx="8393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00CC99"/>
              </a:buClr>
              <a:defRPr/>
            </a:pP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5812" y="6900778"/>
            <a:ext cx="78963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7672" y="4512241"/>
            <a:ext cx="6850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928" y="6870940"/>
            <a:ext cx="10143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ô.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 build="allAtOnce"/>
      <p:bldP spid="21" grpId="0"/>
      <p:bldP spid="21" grpId="1"/>
      <p:bldP spid="22" grpId="0"/>
      <p:bldP spid="22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47409"/>
          <a:stretch>
            <a:fillRect/>
          </a:stretch>
        </p:blipFill>
        <p:spPr>
          <a:xfrm>
            <a:off x="14888829" y="-339"/>
            <a:ext cx="3399171" cy="17161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79156" y="4406847"/>
            <a:ext cx="1377783" cy="12274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69536">
            <a:off x="14200059" y="9347225"/>
            <a:ext cx="1571166" cy="514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259300" y="1712352"/>
            <a:ext cx="1085010" cy="1550014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3329580" y="3028867"/>
            <a:ext cx="11656062" cy="7079956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C3F5494A-AE05-4622-B1E0-6C1D849E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107" y="4102047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nghẹn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ngào</a:t>
            </a:r>
            <a:endParaRPr lang="en-US" altLang="en-US" sz="4000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047F579-7613-4F82-B1CC-38AD722B9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923" y="5280822"/>
            <a:ext cx="2292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endParaRPr lang="en-US" altLang="en-US" sz="4000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456981B-5A7D-42C0-B30C-B927A1D1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407" y="7705422"/>
            <a:ext cx="298228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buýt</a:t>
            </a:r>
            <a:endParaRPr lang="en-US" altLang="en-US" sz="4000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D00FC0F8-8441-4076-AE88-73A4A1C61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107" y="6546950"/>
            <a:ext cx="321088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altLang="en-US" sz="4000" i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i="0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endParaRPr lang="en-US" altLang="en-US" sz="4000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8"/>
          <p:cNvGrpSpPr/>
          <p:nvPr/>
        </p:nvGrpSpPr>
        <p:grpSpPr>
          <a:xfrm>
            <a:off x="5181600" y="396866"/>
            <a:ext cx="7848600" cy="1089034"/>
            <a:chOff x="0" y="0"/>
            <a:chExt cx="5491572" cy="848774"/>
          </a:xfrm>
        </p:grpSpPr>
        <p:sp>
          <p:nvSpPr>
            <p:cNvPr id="26" name="Freeform 9"/>
            <p:cNvSpPr/>
            <p:nvPr/>
          </p:nvSpPr>
          <p:spPr>
            <a:xfrm>
              <a:off x="0" y="0"/>
              <a:ext cx="5491572" cy="848774"/>
            </a:xfrm>
            <a:custGeom>
              <a:avLst/>
              <a:gdLst/>
              <a:ahLst/>
              <a:cxnLst/>
              <a:rect l="l" t="t" r="r" b="b"/>
              <a:pathLst>
                <a:path w="5491572" h="848774">
                  <a:moveTo>
                    <a:pt x="5367112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7112" y="0"/>
                  </a:lnTo>
                  <a:cubicBezTo>
                    <a:pt x="5435692" y="0"/>
                    <a:pt x="5491572" y="55880"/>
                    <a:pt x="5491572" y="124460"/>
                  </a:cubicBezTo>
                  <a:lnTo>
                    <a:pt x="5491572" y="724314"/>
                  </a:lnTo>
                  <a:cubicBezTo>
                    <a:pt x="5491572" y="792894"/>
                    <a:pt x="5435692" y="848774"/>
                    <a:pt x="5367112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5546208" y="540042"/>
            <a:ext cx="7119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方正汉真广标简体" panose="02000000000000000000" pitchFamily="2" charset="-122"/>
              </a:rPr>
              <a:t>HƯỚNG DẪN VIẾT TỪ KHÓ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69313" y="605863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32744" y="2093403"/>
            <a:ext cx="1163374" cy="10877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6C54030A-F9EB-479F-B16A-9E7FD5954FA7}"/>
              </a:ext>
            </a:extLst>
          </p:cNvPr>
          <p:cNvSpPr txBox="1"/>
          <p:nvPr/>
        </p:nvSpPr>
        <p:spPr>
          <a:xfrm>
            <a:off x="7772400" y="2637280"/>
            <a:ext cx="13423413" cy="7294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2" name="Picture 11" descr="chu hoa0005">
            <a:extLst>
              <a:ext uri="{FF2B5EF4-FFF2-40B4-BE49-F238E27FC236}">
                <a16:creationId xmlns:a16="http://schemas.microsoft.com/office/drawing/2014/main" id="{B0D92A05-8F8C-4D48-8BBC-F01A7AE9B92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1214431" y="2637280"/>
            <a:ext cx="5764962" cy="679107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4" name="Group 8"/>
          <p:cNvGrpSpPr/>
          <p:nvPr/>
        </p:nvGrpSpPr>
        <p:grpSpPr>
          <a:xfrm>
            <a:off x="6553200" y="396866"/>
            <a:ext cx="5370966" cy="1089034"/>
            <a:chOff x="0" y="0"/>
            <a:chExt cx="5491572" cy="848774"/>
          </a:xfrm>
        </p:grpSpPr>
        <p:sp>
          <p:nvSpPr>
            <p:cNvPr id="35" name="Freeform 9"/>
            <p:cNvSpPr/>
            <p:nvPr/>
          </p:nvSpPr>
          <p:spPr>
            <a:xfrm>
              <a:off x="0" y="0"/>
              <a:ext cx="5491572" cy="848774"/>
            </a:xfrm>
            <a:custGeom>
              <a:avLst/>
              <a:gdLst/>
              <a:ahLst/>
              <a:cxnLst/>
              <a:rect l="l" t="t" r="r" b="b"/>
              <a:pathLst>
                <a:path w="5491572" h="848774">
                  <a:moveTo>
                    <a:pt x="5367112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7112" y="0"/>
                  </a:lnTo>
                  <a:cubicBezTo>
                    <a:pt x="5435692" y="0"/>
                    <a:pt x="5491572" y="55880"/>
                    <a:pt x="5491572" y="124460"/>
                  </a:cubicBezTo>
                  <a:lnTo>
                    <a:pt x="5491572" y="724314"/>
                  </a:lnTo>
                  <a:cubicBezTo>
                    <a:pt x="5491572" y="792894"/>
                    <a:pt x="5435692" y="848774"/>
                    <a:pt x="5367112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36" name="Rectangle 35"/>
          <p:cNvSpPr/>
          <p:nvPr/>
        </p:nvSpPr>
        <p:spPr>
          <a:xfrm>
            <a:off x="7076497" y="540042"/>
            <a:ext cx="4058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方正汉真广标简体" panose="02000000000000000000" pitchFamily="2" charset="-122"/>
              </a:rPr>
              <a:t>VIẾT CHÍNH TẢ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09800" y="2705100"/>
            <a:ext cx="14419771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63388">
            <a:off x="1015304" y="8332419"/>
            <a:ext cx="1958314" cy="6409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463569" y="797639"/>
            <a:ext cx="1097730" cy="102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5767191" y="2500674"/>
            <a:ext cx="756373" cy="1276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7506" y="676402"/>
            <a:ext cx="2891627" cy="22952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45378" y="8265897"/>
            <a:ext cx="1113922" cy="992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183025">
            <a:off x="15249917" y="8246839"/>
            <a:ext cx="1970092" cy="224803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EDA4CFA0-D7AE-4DE3-AA82-013B156B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174" y="4360893"/>
            <a:ext cx="1354278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>
                <a:solidFill>
                  <a:srgbClr val="0000FF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 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Cụ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ngừng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lại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rồi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nghẹn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ngào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nói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tiếp</a:t>
            </a:r>
            <a:r>
              <a:rPr lang="en-US" altLang="en-US" sz="4000" b="1" i="0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-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Ông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đang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rất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buồn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Bà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lão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nhà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ông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nằm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bệnh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viện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mấy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tháng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nay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rồi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Bà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ốm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nặng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lắm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khó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mà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qua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khỏi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Ông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ngồi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đây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chờ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xe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buýt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để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đến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bệnh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viện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Ông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cảm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ơn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lòng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tốt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của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các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cháu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Dẫu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các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cháu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không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giúp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gì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được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ông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cũng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thấy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lòng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nhẹ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4000" b="1" i="0" dirty="0" err="1">
                <a:latin typeface="HP001 4H" panose="020B0603050302020204" pitchFamily="34" charset="-127"/>
                <a:ea typeface="HP001 4H" panose="020B0603050302020204" pitchFamily="34" charset="-127"/>
              </a:rPr>
              <a:t>hơn</a:t>
            </a:r>
            <a:r>
              <a:rPr lang="en-US" altLang="en-US" sz="4000" b="1" i="0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HP001 4H" panose="020B0603050302020204" pitchFamily="34" charset="-127"/>
                <a:ea typeface="HP001 4H" panose="020B0603050302020204" pitchFamily="34" charset="-127"/>
              </a:rPr>
              <a:t>                                               </a:t>
            </a:r>
            <a:endParaRPr lang="en-US" altLang="en-US" sz="4000" b="1" i="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CEBF7AA-CD87-4A05-B4F9-58BE7B09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60" y="1362351"/>
            <a:ext cx="8463250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Các</a:t>
            </a:r>
            <a:r>
              <a:rPr lang="en-US" sz="5400" b="1" i="0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em</a:t>
            </a:r>
            <a:r>
              <a:rPr lang="en-US" sz="5400" b="1" i="0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nhỏ</a:t>
            </a:r>
            <a:r>
              <a:rPr lang="en-US" sz="5400" b="1" i="0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lang="en-US" sz="5400" b="1" i="0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cụ</a:t>
            </a:r>
            <a:r>
              <a:rPr lang="en-US" sz="5400" b="1" i="0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già</a:t>
            </a:r>
            <a:r>
              <a:rPr lang="en-US" sz="5400" b="1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C5F690C-9146-4122-ABEA-7B15CCD2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54052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0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Chính</a:t>
            </a:r>
            <a:r>
              <a:rPr lang="en-US" altLang="en-US" sz="3600" b="1" i="0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tả</a:t>
            </a:r>
            <a:r>
              <a:rPr lang="en-US" altLang="en-US" sz="3600" b="1" i="0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(</a:t>
            </a:r>
            <a:r>
              <a:rPr lang="en-US" altLang="en-US" sz="3600" b="1" i="0" dirty="0" err="1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Nghe</a:t>
            </a:r>
            <a:r>
              <a:rPr lang="en-US" altLang="en-US" sz="3600" b="1" i="0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– </a:t>
            </a:r>
            <a:r>
              <a:rPr lang="en-US" altLang="en-US" sz="3600" b="1" i="0" dirty="0" err="1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viết</a:t>
            </a:r>
            <a:r>
              <a:rPr lang="en-US" altLang="en-US" sz="3600" b="1" i="0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)</a:t>
            </a:r>
            <a:endParaRPr lang="en-US" altLang="en-US" sz="3600" b="1" i="0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622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Cambria</vt:lpstr>
      <vt:lpstr>SimSun</vt:lpstr>
      <vt:lpstr>Mali</vt:lpstr>
      <vt:lpstr>HP001 Kieu 5H</vt:lpstr>
      <vt:lpstr>Wingdings</vt:lpstr>
      <vt:lpstr>HP001 4H</vt:lpstr>
      <vt:lpstr>Arial</vt:lpstr>
      <vt:lpstr>Calibri</vt:lpstr>
      <vt:lpstr>Times New Roman</vt:lpstr>
      <vt:lpstr>Mali Bold</vt:lpstr>
      <vt:lpstr>方正汉真广标简体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</cp:revision>
  <dcterms:created xsi:type="dcterms:W3CDTF">2006-08-16T00:00:00Z</dcterms:created>
  <dcterms:modified xsi:type="dcterms:W3CDTF">2021-10-24T12:12:10Z</dcterms:modified>
  <dc:identifier>DAEtoUdWEHs</dc:identifier>
</cp:coreProperties>
</file>