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90" r:id="rId2"/>
    <p:sldId id="291" r:id="rId3"/>
    <p:sldId id="293" r:id="rId4"/>
    <p:sldId id="299" r:id="rId5"/>
    <p:sldId id="298" r:id="rId6"/>
    <p:sldId id="302" r:id="rId7"/>
    <p:sldId id="301" r:id="rId8"/>
    <p:sldId id="309" r:id="rId9"/>
    <p:sldId id="314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宋体" pitchFamily="2" charset="-122"/>
      <p:regular r:id="rId16"/>
    </p:embeddedFont>
    <p:embeddedFont>
      <p:font typeface="Cambria" pitchFamily="18" charset="0"/>
      <p:regular r:id="rId17"/>
      <p:bold r:id="rId18"/>
      <p:italic r:id="rId19"/>
      <p:boldItalic r:id="rId20"/>
    </p:embeddedFont>
    <p:embeddedFont>
      <p:font typeface="微软雅黑" pitchFamily="3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E745F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66" d="100"/>
          <a:sy n="66" d="100"/>
        </p:scale>
        <p:origin x="-1482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42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1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16" y="3378221"/>
            <a:ext cx="6838950" cy="2733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7" y="1192619"/>
            <a:ext cx="3019373" cy="39508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4819" y="3378221"/>
            <a:ext cx="5645343" cy="6684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032801" y="1615341"/>
            <a:ext cx="1173892" cy="111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83968" y="1825536"/>
            <a:ext cx="2455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FE7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TUẦN 7</a:t>
            </a:r>
            <a:endParaRPr lang="en-US" sz="5400" b="0" cap="none" spc="0" dirty="0">
              <a:ln w="0"/>
              <a:solidFill>
                <a:srgbClr val="FE74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887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-11956" y="3723878"/>
            <a:ext cx="9144000" cy="1814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84" y="555526"/>
            <a:ext cx="56818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1. </a:t>
            </a:r>
            <a:r>
              <a:rPr lang="pt-BR" sz="40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Đặt tính rồi tính</a:t>
            </a:r>
            <a:r>
              <a:rPr lang="pt-BR" sz="4000" b="1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4000" b="1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华康方圆体W7(P)" pitchFamily="8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528" y="1401038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dirty="0"/>
              <a:t>28 x 5		96 : 3		</a:t>
            </a:r>
            <a:r>
              <a:rPr lang="en-US" sz="2800" dirty="0" smtClean="0"/>
              <a:t>52 </a:t>
            </a:r>
            <a:r>
              <a:rPr lang="en-US" sz="2800" dirty="0"/>
              <a:t>: 7	</a:t>
            </a:r>
            <a:r>
              <a:rPr lang="en-US" sz="2800" dirty="0" smtClean="0"/>
              <a:t>     85 </a:t>
            </a:r>
            <a:r>
              <a:rPr lang="en-US" sz="2800" dirty="0"/>
              <a:t>: 5	</a:t>
            </a:r>
            <a:r>
              <a:rPr lang="en-US" sz="2800" dirty="0" smtClean="0"/>
              <a:t>  </a:t>
            </a:r>
            <a:r>
              <a:rPr lang="en-US" sz="2800" dirty="0"/>
              <a:t>47 x 4</a:t>
            </a:r>
            <a:endParaRPr kumimoji="0" lang="zh-CN" altLang="en-US" sz="2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ambria" panose="02040503050406030204" pitchFamily="18" charset="0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75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60140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Times New Roman"/>
                <a:ea typeface="Calibri"/>
              </a:rPr>
              <a:t>Bài 2. Tính:</a:t>
            </a:r>
            <a:endParaRPr lang="en-US" sz="2000" b="1" dirty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Times New Roman"/>
                <a:ea typeface="Calibri"/>
              </a:rPr>
              <a:t>	a) 5m x 7 – 16m			b) 7kg x 4 : 2</a:t>
            </a:r>
            <a:endParaRPr lang="en-US" sz="2000" b="1" dirty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Times New Roman"/>
                <a:ea typeface="Calibri"/>
              </a:rPr>
              <a:t>	c) 9 ngày x 7 : 3			d) 9 x 8 + 226</a:t>
            </a:r>
            <a:endParaRPr lang="en-US" sz="2000" b="1" dirty="0">
              <a:effectLst/>
              <a:latin typeface="Times New Roman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097" y="25413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/>
                <a:ea typeface="Calibri"/>
              </a:rPr>
              <a:t>Bài 3. </a:t>
            </a:r>
            <a:r>
              <a:rPr lang="en-US" sz="2400" b="1" dirty="0" err="1">
                <a:latin typeface="Times New Roman"/>
                <a:ea typeface="Calibri"/>
              </a:rPr>
              <a:t>Đàn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gà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nhà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Lan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có</a:t>
            </a:r>
            <a:r>
              <a:rPr lang="en-US" sz="2400" b="1" dirty="0">
                <a:latin typeface="Times New Roman"/>
                <a:ea typeface="Calibri"/>
              </a:rPr>
              <a:t> 6 con </a:t>
            </a:r>
            <a:r>
              <a:rPr lang="en-US" sz="2400" b="1" dirty="0" err="1">
                <a:latin typeface="Times New Roman"/>
                <a:ea typeface="Calibri"/>
              </a:rPr>
              <a:t>gà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trống</a:t>
            </a:r>
            <a:r>
              <a:rPr lang="en-US" sz="2400" b="1" dirty="0">
                <a:latin typeface="Times New Roman"/>
                <a:ea typeface="Calibri"/>
              </a:rPr>
              <a:t>, </a:t>
            </a:r>
            <a:r>
              <a:rPr lang="en-US" sz="2400" b="1" dirty="0" err="1">
                <a:latin typeface="Times New Roman"/>
                <a:ea typeface="Calibri"/>
              </a:rPr>
              <a:t>số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gà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mái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gấp</a:t>
            </a:r>
            <a:r>
              <a:rPr lang="en-US" sz="2400" b="1" dirty="0">
                <a:latin typeface="Times New Roman"/>
                <a:ea typeface="Calibri"/>
              </a:rPr>
              <a:t> 4 </a:t>
            </a:r>
            <a:r>
              <a:rPr lang="en-US" sz="2400" b="1" dirty="0" err="1">
                <a:latin typeface="Times New Roman"/>
                <a:ea typeface="Calibri"/>
              </a:rPr>
              <a:t>lần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số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gà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trống</a:t>
            </a:r>
            <a:r>
              <a:rPr lang="en-US" sz="2400" b="1" dirty="0">
                <a:latin typeface="Times New Roman"/>
                <a:ea typeface="Calibri"/>
              </a:rPr>
              <a:t>. </a:t>
            </a:r>
            <a:r>
              <a:rPr lang="en-US" sz="2400" b="1" dirty="0" err="1">
                <a:latin typeface="Times New Roman"/>
                <a:ea typeface="Calibri"/>
              </a:rPr>
              <a:t>Hỏi</a:t>
            </a:r>
            <a:r>
              <a:rPr lang="en-US" sz="2400" b="1" dirty="0">
                <a:latin typeface="Times New Roman"/>
                <a:ea typeface="Calibri"/>
              </a:rPr>
              <a:t>:</a:t>
            </a:r>
            <a:endParaRPr lang="en-US" sz="2000" b="1" dirty="0">
              <a:latin typeface="Times New Roman"/>
              <a:ea typeface="Calibri"/>
            </a:endParaRPr>
          </a:p>
          <a:p>
            <a:r>
              <a:rPr lang="en-US" sz="2400" b="1" dirty="0">
                <a:latin typeface="Times New Roman"/>
                <a:ea typeface="Calibri"/>
              </a:rPr>
              <a:t>a) </a:t>
            </a:r>
            <a:r>
              <a:rPr lang="en-US" sz="2400" b="1" dirty="0" err="1">
                <a:latin typeface="Times New Roman"/>
                <a:ea typeface="Calibri"/>
              </a:rPr>
              <a:t>Nhà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Lan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nuôi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bao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nhiêu</a:t>
            </a:r>
            <a:r>
              <a:rPr lang="en-US" sz="2400" b="1" dirty="0">
                <a:latin typeface="Times New Roman"/>
                <a:ea typeface="Calibri"/>
              </a:rPr>
              <a:t> con </a:t>
            </a:r>
            <a:r>
              <a:rPr lang="en-US" sz="2400" b="1" dirty="0" err="1">
                <a:latin typeface="Times New Roman"/>
                <a:ea typeface="Calibri"/>
              </a:rPr>
              <a:t>gà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mái</a:t>
            </a:r>
            <a:r>
              <a:rPr lang="en-US" sz="2400" b="1" dirty="0">
                <a:latin typeface="Times New Roman"/>
                <a:ea typeface="Calibri"/>
              </a:rPr>
              <a:t>?</a:t>
            </a:r>
            <a:endParaRPr lang="en-US" sz="2000" b="1" dirty="0">
              <a:latin typeface="Times New Roman"/>
              <a:ea typeface="Calibri"/>
            </a:endParaRPr>
          </a:p>
          <a:p>
            <a:r>
              <a:rPr lang="en-US" sz="2400" b="1" dirty="0">
                <a:latin typeface="Times New Roman"/>
                <a:ea typeface="Calibri"/>
              </a:rPr>
              <a:t>b) </a:t>
            </a:r>
            <a:r>
              <a:rPr lang="en-US" sz="2400" b="1" dirty="0" err="1">
                <a:latin typeface="Times New Roman"/>
                <a:ea typeface="Calibri"/>
              </a:rPr>
              <a:t>Nhà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Lan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nuôi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tất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cả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bao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nhiêu</a:t>
            </a:r>
            <a:r>
              <a:rPr lang="en-US" sz="2400" b="1" dirty="0">
                <a:latin typeface="Times New Roman"/>
                <a:ea typeface="Calibri"/>
              </a:rPr>
              <a:t> con </a:t>
            </a:r>
            <a:r>
              <a:rPr lang="en-US" sz="2400" b="1" dirty="0" err="1">
                <a:latin typeface="Times New Roman"/>
                <a:ea typeface="Calibri"/>
              </a:rPr>
              <a:t>gà</a:t>
            </a:r>
            <a:r>
              <a:rPr lang="en-US" sz="2400" b="1" dirty="0">
                <a:latin typeface="Times New Roman"/>
                <a:ea typeface="Calibri"/>
              </a:rPr>
              <a:t>?</a:t>
            </a:r>
            <a:endParaRPr lang="en-US" sz="2000" b="1" dirty="0">
              <a:effectLst/>
              <a:latin typeface="Times New Roman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64" y="0"/>
            <a:ext cx="826236" cy="775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6" name="组合 75"/>
          <p:cNvGrpSpPr/>
          <p:nvPr/>
        </p:nvGrpSpPr>
        <p:grpSpPr>
          <a:xfrm rot="2427509">
            <a:off x="6246480" y="4515055"/>
            <a:ext cx="403877" cy="396399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64">
            <a:extLst>
              <a:ext uri="{FF2B5EF4-FFF2-40B4-BE49-F238E27FC236}">
                <a16:creationId xmlns:a16="http://schemas.microsoft.com/office/drawing/2014/main" xmlns="" id="{55F7FE9D-A007-48F6-8443-B4442F2F36BC}"/>
              </a:ext>
            </a:extLst>
          </p:cNvPr>
          <p:cNvGrpSpPr/>
          <p:nvPr/>
        </p:nvGrpSpPr>
        <p:grpSpPr>
          <a:xfrm>
            <a:off x="-14891" y="3167062"/>
            <a:ext cx="1041933" cy="1976438"/>
            <a:chOff x="2770361" y="3341751"/>
            <a:chExt cx="1389063" cy="2635250"/>
          </a:xfrm>
        </p:grpSpPr>
        <p:sp>
          <p:nvSpPr>
            <p:cNvPr id="37" name="MH_Other_2">
              <a:extLst>
                <a:ext uri="{FF2B5EF4-FFF2-40B4-BE49-F238E27FC236}">
                  <a16:creationId xmlns:a16="http://schemas.microsoft.com/office/drawing/2014/main" xmlns="" id="{BC521BCF-9F79-4873-9462-F315F8419F0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MH_Other_4">
              <a:extLst>
                <a:ext uri="{FF2B5EF4-FFF2-40B4-BE49-F238E27FC236}">
                  <a16:creationId xmlns:a16="http://schemas.microsoft.com/office/drawing/2014/main" xmlns="" id="{CDE7E8FC-8A3A-4CAC-8278-E2C43A25FA2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MH_SubTitle_2">
              <a:extLst>
                <a:ext uri="{FF2B5EF4-FFF2-40B4-BE49-F238E27FC236}">
                  <a16:creationId xmlns:a16="http://schemas.microsoft.com/office/drawing/2014/main" xmlns="" id="{717F221C-F36C-4D65-980E-C7DA48013C7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MH_Other_5">
              <a:extLst>
                <a:ext uri="{FF2B5EF4-FFF2-40B4-BE49-F238E27FC236}">
                  <a16:creationId xmlns:a16="http://schemas.microsoft.com/office/drawing/2014/main" xmlns="" id="{7B6E9A60-BCE8-4CDE-B7FF-34683158B08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69">
            <a:extLst>
              <a:ext uri="{FF2B5EF4-FFF2-40B4-BE49-F238E27FC236}">
                <a16:creationId xmlns:a16="http://schemas.microsoft.com/office/drawing/2014/main" xmlns="" id="{91337716-103E-4C9E-B940-12EB79B12AD7}"/>
              </a:ext>
            </a:extLst>
          </p:cNvPr>
          <p:cNvGrpSpPr/>
          <p:nvPr/>
        </p:nvGrpSpPr>
        <p:grpSpPr>
          <a:xfrm>
            <a:off x="604314" y="3911894"/>
            <a:ext cx="890703" cy="1560909"/>
            <a:chOff x="4608686" y="3741801"/>
            <a:chExt cx="1187450" cy="2081212"/>
          </a:xfrm>
        </p:grpSpPr>
        <p:sp>
          <p:nvSpPr>
            <p:cNvPr id="42" name="MH_Other_6">
              <a:extLst>
                <a:ext uri="{FF2B5EF4-FFF2-40B4-BE49-F238E27FC236}">
                  <a16:creationId xmlns:a16="http://schemas.microsoft.com/office/drawing/2014/main" xmlns="" id="{B1DDBD1F-0863-4569-9D98-6ABD58A5464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-1" fmla="*/ 73609 w 118265"/>
                <a:gd name="connsiteY0-2" fmla="*/ 0 h 696489"/>
                <a:gd name="connsiteX1-3" fmla="*/ 117507 w 118265"/>
                <a:gd name="connsiteY1-4" fmla="*/ 140864 h 696489"/>
                <a:gd name="connsiteX2-5" fmla="*/ 38132 w 118265"/>
                <a:gd name="connsiteY2-6" fmla="*/ 293264 h 696489"/>
                <a:gd name="connsiteX3-7" fmla="*/ 32 w 118265"/>
                <a:gd name="connsiteY3-8" fmla="*/ 429789 h 696489"/>
                <a:gd name="connsiteX4-9" fmla="*/ 31782 w 118265"/>
                <a:gd name="connsiteY4-10" fmla="*/ 594889 h 696489"/>
                <a:gd name="connsiteX5-11" fmla="*/ 47657 w 118265"/>
                <a:gd name="connsiteY5-12" fmla="*/ 696489 h 6964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MH_SubTitle_4">
              <a:extLst>
                <a:ext uri="{FF2B5EF4-FFF2-40B4-BE49-F238E27FC236}">
                  <a16:creationId xmlns:a16="http://schemas.microsoft.com/office/drawing/2014/main" xmlns="" id="{682B0B45-F1BC-48F6-B1EE-DA947A96E32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3462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55917" y="869366"/>
            <a:ext cx="4235450" cy="504190"/>
            <a:chOff x="0" y="0"/>
            <a:chExt cx="4235500" cy="504749"/>
          </a:xfrm>
        </p:grpSpPr>
        <p:sp>
          <p:nvSpPr>
            <p:cNvPr id="46" name="Rectangle 45"/>
            <p:cNvSpPr/>
            <p:nvPr/>
          </p:nvSpPr>
          <p:spPr>
            <a:xfrm>
              <a:off x="0" y="153620"/>
              <a:ext cx="351129" cy="3511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351129" y="321869"/>
              <a:ext cx="15727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31596" y="0"/>
              <a:ext cx="1308913" cy="3505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/>
                  <a:ea typeface="Calibri"/>
                </a:rPr>
                <a:t>thêm 4 đơn vị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60473" y="153620"/>
              <a:ext cx="351129" cy="3511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311603" y="314554"/>
              <a:ext cx="15727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2392070" y="0"/>
              <a:ext cx="1308913" cy="3505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/>
                  <a:ea typeface="Calibri"/>
                </a:rPr>
                <a:t>gấp lên 4 lần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84371" y="153620"/>
              <a:ext cx="351129" cy="3511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/>
                  <a:ea typeface="Calibri"/>
                </a:rPr>
                <a:t>40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8673" y="-164554"/>
            <a:ext cx="910666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ô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	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Gấp 2 lên...................lần được 68.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Trong một phép chia có thương là 8, số chia là 7, số dư là 6 thì số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 chia là......................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Trong phép chia có số chia là 7, số dư lớn nhất có thể là:................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Trong phép chia có số chia là 7, số dư nhỏ nhất có thể là:..............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288795" y="426637"/>
            <a:ext cx="633788" cy="674030"/>
            <a:chOff x="11050288" y="954351"/>
            <a:chExt cx="844941" cy="898707"/>
          </a:xfrm>
        </p:grpSpPr>
        <p:sp>
          <p:nvSpPr>
            <p:cNvPr id="30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Group 13"/>
          <p:cNvGrpSpPr>
            <a:grpSpLocks noChangeAspect="1"/>
          </p:cNvGrpSpPr>
          <p:nvPr/>
        </p:nvGrpSpPr>
        <p:grpSpPr bwMode="auto">
          <a:xfrm rot="20521541" flipH="1">
            <a:off x="7720968" y="338773"/>
            <a:ext cx="479262" cy="541403"/>
            <a:chOff x="2678" y="933"/>
            <a:chExt cx="2080" cy="2350"/>
          </a:xfrm>
          <a:solidFill>
            <a:srgbClr val="206F6F"/>
          </a:solidFill>
        </p:grpSpPr>
        <p:sp>
          <p:nvSpPr>
            <p:cNvPr id="71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829803" y="-308570"/>
            <a:ext cx="850407" cy="657141"/>
            <a:chOff x="550389" y="5845949"/>
            <a:chExt cx="1133729" cy="876188"/>
          </a:xfrm>
        </p:grpSpPr>
        <p:sp>
          <p:nvSpPr>
            <p:cNvPr id="81" name="Freeform 5"/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"/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76">
            <a:extLst>
              <a:ext uri="{FF2B5EF4-FFF2-40B4-BE49-F238E27FC236}">
                <a16:creationId xmlns:a16="http://schemas.microsoft.com/office/drawing/2014/main" xmlns="" id="{0B8C8DF7-63B0-4E99-9B2A-55E6A89042E7}"/>
              </a:ext>
            </a:extLst>
          </p:cNvPr>
          <p:cNvGrpSpPr/>
          <p:nvPr/>
        </p:nvGrpSpPr>
        <p:grpSpPr>
          <a:xfrm>
            <a:off x="240515" y="2000895"/>
            <a:ext cx="850407" cy="657141"/>
            <a:chOff x="550389" y="5845949"/>
            <a:chExt cx="1133729" cy="87618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52512BCC-576F-44CF-9F29-3216E441C1C5}"/>
                </a:ext>
              </a:extLst>
            </p:cNvPr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xmlns="" id="{AC21D179-FA41-4A3F-A487-A12DF8DFDB16}"/>
                </a:ext>
              </a:extLst>
            </p:cNvPr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358365" y="1734482"/>
            <a:ext cx="850407" cy="657141"/>
            <a:chOff x="550389" y="5845949"/>
            <a:chExt cx="1133729" cy="876188"/>
          </a:xfrm>
        </p:grpSpPr>
        <p:sp>
          <p:nvSpPr>
            <p:cNvPr id="78" name="Freeform 5"/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"/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47381" y="427407"/>
            <a:ext cx="8640960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BR" sz="2500" b="1" dirty="0">
                <a:latin typeface="Times New Roman"/>
                <a:ea typeface="Calibri"/>
              </a:rPr>
              <a:t>Bài 5. Trong một phép chia cho 7, Tú thấy có số dư là 5. Con hãy tìm cách giúp Tú để phép chia đó trở thành phép chia hết.</a:t>
            </a:r>
            <a:endParaRPr lang="en-US" sz="2500" b="1" dirty="0">
              <a:effectLst/>
              <a:latin typeface="Times New Roman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927943" y="1032669"/>
            <a:ext cx="586288" cy="505265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805303" flipH="1">
            <a:off x="4139743" y="1665882"/>
            <a:ext cx="586288" cy="505265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25" y="521904"/>
            <a:ext cx="2410959" cy="3700496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3" y="4267135"/>
            <a:ext cx="1122868" cy="75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33" y="4286997"/>
            <a:ext cx="2686050" cy="6572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21379380">
            <a:off x="965314" y="1196701"/>
            <a:ext cx="7505742" cy="2889609"/>
            <a:chOff x="3362757" y="1321210"/>
            <a:chExt cx="2416260" cy="257982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57" y="1321210"/>
              <a:ext cx="2416260" cy="2579829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529417" y="2154210"/>
              <a:ext cx="1997510" cy="530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</a:t>
              </a:r>
              <a:endParaRPr lang="zh-CN" altLang="en-US" sz="28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596601"/>
            <a:ext cx="9144000" cy="5740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5525"/>
            <a:ext cx="3763232" cy="253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059582"/>
            <a:ext cx="464261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  <a:endParaRPr lang="zh-CN" altLang="en-US" sz="4800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华康POP3体W12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139</Words>
  <Application>Microsoft Office PowerPoint</Application>
  <PresentationFormat>On-screen Show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宋体</vt:lpstr>
      <vt:lpstr>华康POP3体W12</vt:lpstr>
      <vt:lpstr>Cambria</vt:lpstr>
      <vt:lpstr>微软雅黑</vt:lpstr>
      <vt:lpstr>华康方圆体W7(P)</vt:lpstr>
      <vt:lpstr>Times New Roman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17</cp:revision>
  <dcterms:created xsi:type="dcterms:W3CDTF">2015-10-27T02:40:00Z</dcterms:created>
  <dcterms:modified xsi:type="dcterms:W3CDTF">2021-10-18T14:13:04Z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