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av" ContentType="audio/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media1.wav" ContentType="audio/x-wav"/>
  <Override PartName="/ppt/media/media2.wav" ContentType="audio/x-wav"/>
  <Override PartName="/ppt/media/media3.wav" ContentType="audio/x-wav"/>
  <Override PartName="/ppt/media/media4.wav" ContentType="audio/x-wav"/>
  <Override PartName="/ppt/media/media5.wav" ContentType="audio/x-wav"/>
  <Override PartName="/ppt/media/media6.wav" ContentType="audio/x-wav"/>
  <Override PartName="/ppt/media/media7.wav" ContentType="audio/x-wav"/>
  <Override PartName="/ppt/media/media8.wav" ContentType="audio/x-wav"/>
  <Override PartName="/ppt/media/audio2.wav" ContentType="audio/x-wav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7" r:id="rId2"/>
    <p:sldId id="329" r:id="rId3"/>
    <p:sldId id="258" r:id="rId4"/>
    <p:sldId id="259" r:id="rId5"/>
    <p:sldId id="263" r:id="rId6"/>
    <p:sldId id="261" r:id="rId7"/>
    <p:sldId id="290" r:id="rId8"/>
    <p:sldId id="260" r:id="rId9"/>
    <p:sldId id="262" r:id="rId10"/>
    <p:sldId id="264" r:id="rId11"/>
    <p:sldId id="266" r:id="rId12"/>
    <p:sldId id="265" r:id="rId13"/>
    <p:sldId id="267" r:id="rId14"/>
    <p:sldId id="268" r:id="rId15"/>
    <p:sldId id="269" r:id="rId16"/>
    <p:sldId id="287" r:id="rId17"/>
    <p:sldId id="288" r:id="rId18"/>
    <p:sldId id="270" r:id="rId19"/>
    <p:sldId id="271" r:id="rId20"/>
    <p:sldId id="272" r:id="rId21"/>
    <p:sldId id="275" r:id="rId22"/>
    <p:sldId id="277" r:id="rId23"/>
    <p:sldId id="280" r:id="rId24"/>
    <p:sldId id="289" r:id="rId25"/>
    <p:sldId id="319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E003CC-EFBA-47C7-B642-09C649ED6BC8}" type="datetimeFigureOut">
              <a:rPr lang="en-US" smtClean="0"/>
              <a:t>12/8/2020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600BC6-85A3-4466-8D95-5EC86F33F4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8615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9DCCAF3-9A39-493C-A403-75C890127077}" type="slidenum">
              <a:rPr lang="en-US" smtClean="0"/>
              <a:pPr>
                <a:spcBef>
                  <a:spcPct val="0"/>
                </a:spcBef>
              </a:pPr>
              <a:t>4</a:t>
            </a:fld>
            <a:endParaRPr lang="en-US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58566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9DCCAF3-9A39-493C-A403-75C890127077}" type="slidenum">
              <a:rPr lang="en-US" smtClean="0"/>
              <a:pPr>
                <a:spcBef>
                  <a:spcPct val="0"/>
                </a:spcBef>
              </a:pPr>
              <a:t>10</a:t>
            </a:fld>
            <a:endParaRPr lang="en-US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86193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9DCCAF3-9A39-493C-A403-75C890127077}" type="slidenum">
              <a:rPr lang="en-US" smtClean="0"/>
              <a:pPr>
                <a:spcBef>
                  <a:spcPct val="0"/>
                </a:spcBef>
              </a:pPr>
              <a:t>11</a:t>
            </a:fld>
            <a:endParaRPr lang="en-US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45390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9DCCAF3-9A39-493C-A403-75C890127077}" type="slidenum">
              <a:rPr lang="en-US" smtClean="0"/>
              <a:pPr>
                <a:spcBef>
                  <a:spcPct val="0"/>
                </a:spcBef>
              </a:pPr>
              <a:t>12</a:t>
            </a:fld>
            <a:endParaRPr lang="en-US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32618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9DCCAF3-9A39-493C-A403-75C890127077}" type="slidenum">
              <a:rPr lang="en-US" smtClean="0"/>
              <a:pPr>
                <a:spcBef>
                  <a:spcPct val="0"/>
                </a:spcBef>
              </a:pPr>
              <a:t>13</a:t>
            </a:fld>
            <a:endParaRPr lang="en-US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87631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D0B8B-7A7F-45EB-A28D-20070F83650B}" type="datetimeFigureOut">
              <a:rPr lang="en-US" smtClean="0"/>
              <a:t>12/8/2020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C103D-336B-4936-BEDA-D2EC5A260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5951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D0B8B-7A7F-45EB-A28D-20070F83650B}" type="datetimeFigureOut">
              <a:rPr lang="en-US" smtClean="0"/>
              <a:t>12/8/2020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C103D-336B-4936-BEDA-D2EC5A260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0713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D0B8B-7A7F-45EB-A28D-20070F83650B}" type="datetimeFigureOut">
              <a:rPr lang="en-US" smtClean="0"/>
              <a:t>12/8/2020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C103D-336B-4936-BEDA-D2EC5A260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0199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CFCF52-7F02-437B-B32D-BC4A18FF50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960352"/>
      </p:ext>
    </p:extLst>
  </p:cSld>
  <p:clrMapOvr>
    <a:masterClrMapping/>
  </p:clrMapOvr>
  <p:transition advClick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D0B8B-7A7F-45EB-A28D-20070F83650B}" type="datetimeFigureOut">
              <a:rPr lang="en-US" smtClean="0"/>
              <a:t>12/8/2020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C103D-336B-4936-BEDA-D2EC5A260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3837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D0B8B-7A7F-45EB-A28D-20070F83650B}" type="datetimeFigureOut">
              <a:rPr lang="en-US" smtClean="0"/>
              <a:t>12/8/2020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C103D-336B-4936-BEDA-D2EC5A260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143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D0B8B-7A7F-45EB-A28D-20070F83650B}" type="datetimeFigureOut">
              <a:rPr lang="en-US" smtClean="0"/>
              <a:t>12/8/2020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C103D-336B-4936-BEDA-D2EC5A260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9985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D0B8B-7A7F-45EB-A28D-20070F83650B}" type="datetimeFigureOut">
              <a:rPr lang="en-US" smtClean="0"/>
              <a:t>12/8/2020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C103D-336B-4936-BEDA-D2EC5A260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899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D0B8B-7A7F-45EB-A28D-20070F83650B}" type="datetimeFigureOut">
              <a:rPr lang="en-US" smtClean="0"/>
              <a:t>12/8/2020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C103D-336B-4936-BEDA-D2EC5A260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8235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D0B8B-7A7F-45EB-A28D-20070F83650B}" type="datetimeFigureOut">
              <a:rPr lang="en-US" smtClean="0"/>
              <a:t>12/8/2020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C103D-336B-4936-BEDA-D2EC5A260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9627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D0B8B-7A7F-45EB-A28D-20070F83650B}" type="datetimeFigureOut">
              <a:rPr lang="en-US" smtClean="0"/>
              <a:t>12/8/2020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C103D-336B-4936-BEDA-D2EC5A260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8502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D0B8B-7A7F-45EB-A28D-20070F83650B}" type="datetimeFigureOut">
              <a:rPr lang="en-US" smtClean="0"/>
              <a:t>12/8/2020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C103D-336B-4936-BEDA-D2EC5A260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9469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2D0B8B-7A7F-45EB-A28D-20070F83650B}" type="datetimeFigureOut">
              <a:rPr lang="en-US" smtClean="0"/>
              <a:t>12/8/2020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BC103D-336B-4936-BEDA-D2EC5A260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50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13" Type="http://schemas.openxmlformats.org/officeDocument/2006/relationships/image" Target="../media/image12.emf"/><Relationship Id="rId18" Type="http://schemas.openxmlformats.org/officeDocument/2006/relationships/image" Target="../media/image16.gif"/><Relationship Id="rId3" Type="http://schemas.openxmlformats.org/officeDocument/2006/relationships/image" Target="../media/image2.gif"/><Relationship Id="rId7" Type="http://schemas.openxmlformats.org/officeDocument/2006/relationships/image" Target="../media/image6.gif"/><Relationship Id="rId12" Type="http://schemas.openxmlformats.org/officeDocument/2006/relationships/image" Target="../media/image11.emf"/><Relationship Id="rId17" Type="http://schemas.openxmlformats.org/officeDocument/2006/relationships/audio" Target="../media/audio1.wav"/><Relationship Id="rId2" Type="http://schemas.openxmlformats.org/officeDocument/2006/relationships/image" Target="../media/image1.gif"/><Relationship Id="rId16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emf"/><Relationship Id="rId5" Type="http://schemas.openxmlformats.org/officeDocument/2006/relationships/image" Target="../media/image4.gif"/><Relationship Id="rId15" Type="http://schemas.openxmlformats.org/officeDocument/2006/relationships/image" Target="../media/image14.emf"/><Relationship Id="rId10" Type="http://schemas.openxmlformats.org/officeDocument/2006/relationships/image" Target="../media/image9.emf"/><Relationship Id="rId4" Type="http://schemas.openxmlformats.org/officeDocument/2006/relationships/image" Target="../media/image3.gif"/><Relationship Id="rId9" Type="http://schemas.openxmlformats.org/officeDocument/2006/relationships/image" Target="../media/image8.emf"/><Relationship Id="rId14" Type="http://schemas.openxmlformats.org/officeDocument/2006/relationships/image" Target="../media/image1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5.png"/><Relationship Id="rId4" Type="http://schemas.openxmlformats.org/officeDocument/2006/relationships/image" Target="../media/image24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6.png"/><Relationship Id="rId4" Type="http://schemas.openxmlformats.org/officeDocument/2006/relationships/image" Target="../media/image24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24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24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wmf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wmf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slide" Target="slide25.xml"/><Relationship Id="rId7" Type="http://schemas.openxmlformats.org/officeDocument/2006/relationships/slide" Target="slide22.xml"/><Relationship Id="rId12" Type="http://schemas.openxmlformats.org/officeDocument/2006/relationships/image" Target="../media/image46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png"/><Relationship Id="rId11" Type="http://schemas.openxmlformats.org/officeDocument/2006/relationships/slide" Target="slide23.xml"/><Relationship Id="rId5" Type="http://schemas.openxmlformats.org/officeDocument/2006/relationships/slide" Target="slide20.xml"/><Relationship Id="rId10" Type="http://schemas.openxmlformats.org/officeDocument/2006/relationships/image" Target="../media/image45.png"/><Relationship Id="rId4" Type="http://schemas.openxmlformats.org/officeDocument/2006/relationships/image" Target="../media/image42.png"/><Relationship Id="rId9" Type="http://schemas.openxmlformats.org/officeDocument/2006/relationships/slide" Target="slide2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wav"/><Relationship Id="rId13" Type="http://schemas.microsoft.com/office/2007/relationships/media" Target="../media/media7.wav"/><Relationship Id="rId18" Type="http://schemas.openxmlformats.org/officeDocument/2006/relationships/audio" Target="../media/audio2.wav"/><Relationship Id="rId3" Type="http://schemas.microsoft.com/office/2007/relationships/media" Target="../media/media2.wav"/><Relationship Id="rId21" Type="http://schemas.openxmlformats.org/officeDocument/2006/relationships/image" Target="../media/image18.gif"/><Relationship Id="rId7" Type="http://schemas.microsoft.com/office/2007/relationships/media" Target="../media/media4.wav"/><Relationship Id="rId12" Type="http://schemas.openxmlformats.org/officeDocument/2006/relationships/audio" Target="../media/media6.wav"/><Relationship Id="rId17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6" Type="http://schemas.openxmlformats.org/officeDocument/2006/relationships/audio" Target="../media/media8.wav"/><Relationship Id="rId20" Type="http://schemas.openxmlformats.org/officeDocument/2006/relationships/image" Target="../media/image17.png"/><Relationship Id="rId1" Type="http://schemas.microsoft.com/office/2007/relationships/media" Target="../media/media1.wav"/><Relationship Id="rId6" Type="http://schemas.openxmlformats.org/officeDocument/2006/relationships/audio" Target="../media/media3.wav"/><Relationship Id="rId11" Type="http://schemas.microsoft.com/office/2007/relationships/media" Target="../media/media6.wav"/><Relationship Id="rId5" Type="http://schemas.microsoft.com/office/2007/relationships/media" Target="../media/media3.wav"/><Relationship Id="rId15" Type="http://schemas.microsoft.com/office/2007/relationships/media" Target="../media/media8.wav"/><Relationship Id="rId23" Type="http://schemas.openxmlformats.org/officeDocument/2006/relationships/image" Target="../media/image20.png"/><Relationship Id="rId10" Type="http://schemas.openxmlformats.org/officeDocument/2006/relationships/audio" Target="../media/media5.wav"/><Relationship Id="rId19" Type="http://schemas.openxmlformats.org/officeDocument/2006/relationships/audio" Target="../media/audio3.wav"/><Relationship Id="rId4" Type="http://schemas.openxmlformats.org/officeDocument/2006/relationships/audio" Target="../media/media2.wav"/><Relationship Id="rId9" Type="http://schemas.microsoft.com/office/2007/relationships/media" Target="../media/media5.wav"/><Relationship Id="rId14" Type="http://schemas.openxmlformats.org/officeDocument/2006/relationships/audio" Target="../media/media7.wav"/><Relationship Id="rId22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wmf"/><Relationship Id="rId3" Type="http://schemas.openxmlformats.org/officeDocument/2006/relationships/slideLayout" Target="../slideLayouts/slideLayout2.xml"/><Relationship Id="rId7" Type="http://schemas.openxmlformats.org/officeDocument/2006/relationships/slide" Target="slide24.xml"/><Relationship Id="rId2" Type="http://schemas.openxmlformats.org/officeDocument/2006/relationships/audio" Target="file:///C:\Users\Admin\Downloads\Music\tiet14-lop3\muavui.wav" TargetMode="External"/><Relationship Id="rId1" Type="http://schemas.microsoft.com/office/2007/relationships/media" Target="file:///C:\Users\Admin\Downloads\Music\tiet14-lop3\muavui.wav" TargetMode="External"/><Relationship Id="rId6" Type="http://schemas.openxmlformats.org/officeDocument/2006/relationships/image" Target="../media/image48.png"/><Relationship Id="rId5" Type="http://schemas.openxmlformats.org/officeDocument/2006/relationships/slide" Target="slide19.xml"/><Relationship Id="rId10" Type="http://schemas.openxmlformats.org/officeDocument/2006/relationships/image" Target="../media/image51.png"/><Relationship Id="rId4" Type="http://schemas.openxmlformats.org/officeDocument/2006/relationships/image" Target="../media/image47.jpeg"/><Relationship Id="rId9" Type="http://schemas.openxmlformats.org/officeDocument/2006/relationships/image" Target="../media/image50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wmf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7" Type="http://schemas.openxmlformats.org/officeDocument/2006/relationships/image" Target="../media/image52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audio" Target="../media/audio4.wav"/><Relationship Id="rId4" Type="http://schemas.openxmlformats.org/officeDocument/2006/relationships/image" Target="../media/image54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jpeg"/><Relationship Id="rId4" Type="http://schemas.openxmlformats.org/officeDocument/2006/relationships/image" Target="../media/image24.w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5.jpeg"/><Relationship Id="rId7" Type="http://schemas.openxmlformats.org/officeDocument/2006/relationships/image" Target="../media/image21.jpeg"/><Relationship Id="rId2" Type="http://schemas.openxmlformats.org/officeDocument/2006/relationships/hyperlink" Target="http://dulichminhhuong.com/modules.php?name=News&amp;op=viewst&amp;sid=59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Relationship Id="rId9" Type="http://schemas.openxmlformats.org/officeDocument/2006/relationships/image" Target="../media/image3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wmf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4572000" y="5791200"/>
            <a:ext cx="3481388" cy="742950"/>
            <a:chOff x="1758" y="2016"/>
            <a:chExt cx="2193" cy="468"/>
          </a:xfrm>
        </p:grpSpPr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1758" y="2016"/>
              <a:ext cx="954" cy="432"/>
              <a:chOff x="0" y="3024"/>
              <a:chExt cx="954" cy="432"/>
            </a:xfrm>
          </p:grpSpPr>
          <p:pic>
            <p:nvPicPr>
              <p:cNvPr id="2099" name="Picture 6" descr="!HP8LS2L"/>
              <p:cNvPicPr>
                <a:picLocks noChangeAspect="1" noChangeArrowheads="1" noCrop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0" y="3024"/>
                <a:ext cx="570" cy="3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100" name="Picture 7" descr="!HP8LS2L"/>
              <p:cNvPicPr>
                <a:picLocks noChangeAspect="1" noChangeArrowheads="1" noCrop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192" y="3072"/>
                <a:ext cx="570" cy="3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101" name="Picture 8" descr="!HP8LS2L"/>
              <p:cNvPicPr>
                <a:picLocks noChangeAspect="1" noChangeArrowheads="1" noCrop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384" y="3168"/>
                <a:ext cx="570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4" name="Group 9"/>
            <p:cNvGrpSpPr>
              <a:grpSpLocks/>
            </p:cNvGrpSpPr>
            <p:nvPr/>
          </p:nvGrpSpPr>
          <p:grpSpPr bwMode="auto">
            <a:xfrm flipH="1">
              <a:off x="2985" y="2016"/>
              <a:ext cx="966" cy="432"/>
              <a:chOff x="0" y="3024"/>
              <a:chExt cx="954" cy="432"/>
            </a:xfrm>
          </p:grpSpPr>
          <p:pic>
            <p:nvPicPr>
              <p:cNvPr id="2096" name="Picture 10" descr="!HP8LS2L"/>
              <p:cNvPicPr>
                <a:picLocks noChangeAspect="1" noChangeArrowheads="1" noCrop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0" y="3024"/>
                <a:ext cx="570" cy="3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097" name="Picture 11" descr="!HP8LS2L"/>
              <p:cNvPicPr>
                <a:picLocks noChangeAspect="1" noChangeArrowheads="1" noCrop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192" y="3072"/>
                <a:ext cx="570" cy="3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098" name="Picture 12" descr="!HP8LS2L"/>
              <p:cNvPicPr>
                <a:picLocks noChangeAspect="1" noChangeArrowheads="1" noCrop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384" y="3168"/>
                <a:ext cx="570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2093" name="Picture 13" descr="Flower-04-june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847" y="2064"/>
              <a:ext cx="420" cy="4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94" name="Picture 14" descr="Flower-02-june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643" y="2016"/>
              <a:ext cx="420" cy="4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95" name="Picture 15" descr="Flower-03-june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451" y="2064"/>
              <a:ext cx="420" cy="4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051" name="Picture 17" descr="NOT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057400" y="5105400"/>
            <a:ext cx="1436688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18" descr="NOT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153400" y="2057400"/>
            <a:ext cx="1436688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19" descr="NOT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10200" y="2514600"/>
            <a:ext cx="1436688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20" descr="NOT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553200" y="5334000"/>
            <a:ext cx="1436688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23" descr="pinksparkle6df1[1]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962400" y="838200"/>
            <a:ext cx="49530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Picture 24" descr="pinksparkle6df1[1]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14600" y="3581400"/>
            <a:ext cx="49530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7" name="Picture 25" descr="pinksparkle6df1[1]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924800" y="304800"/>
            <a:ext cx="49530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8" name="Picture 26" descr="pinksparkle6df1[1]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077200" y="1905000"/>
            <a:ext cx="49530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9" name="Picture 27" descr="pinksparkle6df1[1]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019800" y="5867400"/>
            <a:ext cx="49530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0" name="Picture 29" descr="pinksparkle6df1[1]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753600" y="3048000"/>
            <a:ext cx="49530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1" name="Picture 30" descr="pinksparkle6df1[1]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839200" y="4572000"/>
            <a:ext cx="49530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2" name="Picture 31" descr="pinksparkle6df1[1]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848350" y="3209925"/>
            <a:ext cx="49530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3" name="Picture 32" descr="pinksparkle6df1[1]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0420350" y="6638925"/>
            <a:ext cx="49530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4" name="Picture 33" descr="pinksparkle6df1[1]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0172700" y="0"/>
            <a:ext cx="49530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5" name="Picture 34" descr="pinksparkle6df1[1]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524000" y="6638925"/>
            <a:ext cx="49530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6" name="Picture 35" descr="pinksparkle6df1[1]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800600" y="6019800"/>
            <a:ext cx="49530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7" name="Picture 36" descr="pinksparkle6df1[1]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781800" y="6172200"/>
            <a:ext cx="49530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8" name="Picture 37" descr="200463042511690xy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216525" y="2476500"/>
            <a:ext cx="1238250" cy="118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38"/>
          <p:cNvGrpSpPr>
            <a:grpSpLocks/>
          </p:cNvGrpSpPr>
          <p:nvPr/>
        </p:nvGrpSpPr>
        <p:grpSpPr bwMode="auto">
          <a:xfrm>
            <a:off x="3581401" y="3130551"/>
            <a:ext cx="5133975" cy="835025"/>
            <a:chOff x="4200" y="1980"/>
            <a:chExt cx="6675" cy="1425"/>
          </a:xfrm>
        </p:grpSpPr>
        <p:sp>
          <p:nvSpPr>
            <p:cNvPr id="2086" name="Freeform 39"/>
            <p:cNvSpPr>
              <a:spLocks/>
            </p:cNvSpPr>
            <p:nvPr/>
          </p:nvSpPr>
          <p:spPr bwMode="auto">
            <a:xfrm>
              <a:off x="4200" y="1980"/>
              <a:ext cx="6660" cy="750"/>
            </a:xfrm>
            <a:custGeom>
              <a:avLst/>
              <a:gdLst>
                <a:gd name="T0" fmla="*/ 0 w 6660"/>
                <a:gd name="T1" fmla="*/ 570 h 750"/>
                <a:gd name="T2" fmla="*/ 1260 w 6660"/>
                <a:gd name="T3" fmla="*/ 30 h 750"/>
                <a:gd name="T4" fmla="*/ 4860 w 6660"/>
                <a:gd name="T5" fmla="*/ 750 h 750"/>
                <a:gd name="T6" fmla="*/ 6660 w 6660"/>
                <a:gd name="T7" fmla="*/ 30 h 75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660"/>
                <a:gd name="T13" fmla="*/ 0 h 750"/>
                <a:gd name="T14" fmla="*/ 6660 w 6660"/>
                <a:gd name="T15" fmla="*/ 750 h 75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660" h="750">
                  <a:moveTo>
                    <a:pt x="0" y="570"/>
                  </a:moveTo>
                  <a:cubicBezTo>
                    <a:pt x="225" y="285"/>
                    <a:pt x="450" y="0"/>
                    <a:pt x="1260" y="30"/>
                  </a:cubicBezTo>
                  <a:cubicBezTo>
                    <a:pt x="2070" y="60"/>
                    <a:pt x="3960" y="750"/>
                    <a:pt x="4860" y="750"/>
                  </a:cubicBezTo>
                  <a:cubicBezTo>
                    <a:pt x="5760" y="750"/>
                    <a:pt x="6210" y="390"/>
                    <a:pt x="6660" y="30"/>
                  </a:cubicBezTo>
                </a:path>
              </a:pathLst>
            </a:custGeom>
            <a:noFill/>
            <a:ln w="127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87" name="Freeform 40"/>
            <p:cNvSpPr>
              <a:spLocks/>
            </p:cNvSpPr>
            <p:nvPr/>
          </p:nvSpPr>
          <p:spPr bwMode="auto">
            <a:xfrm>
              <a:off x="4200" y="2318"/>
              <a:ext cx="6660" cy="750"/>
            </a:xfrm>
            <a:custGeom>
              <a:avLst/>
              <a:gdLst>
                <a:gd name="T0" fmla="*/ 0 w 6660"/>
                <a:gd name="T1" fmla="*/ 570 h 750"/>
                <a:gd name="T2" fmla="*/ 1260 w 6660"/>
                <a:gd name="T3" fmla="*/ 30 h 750"/>
                <a:gd name="T4" fmla="*/ 4860 w 6660"/>
                <a:gd name="T5" fmla="*/ 750 h 750"/>
                <a:gd name="T6" fmla="*/ 6660 w 6660"/>
                <a:gd name="T7" fmla="*/ 30 h 75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660"/>
                <a:gd name="T13" fmla="*/ 0 h 750"/>
                <a:gd name="T14" fmla="*/ 6660 w 6660"/>
                <a:gd name="T15" fmla="*/ 750 h 75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660" h="750">
                  <a:moveTo>
                    <a:pt x="0" y="570"/>
                  </a:moveTo>
                  <a:cubicBezTo>
                    <a:pt x="225" y="285"/>
                    <a:pt x="450" y="0"/>
                    <a:pt x="1260" y="30"/>
                  </a:cubicBezTo>
                  <a:cubicBezTo>
                    <a:pt x="2070" y="60"/>
                    <a:pt x="3960" y="750"/>
                    <a:pt x="4860" y="750"/>
                  </a:cubicBezTo>
                  <a:cubicBezTo>
                    <a:pt x="5760" y="750"/>
                    <a:pt x="6210" y="390"/>
                    <a:pt x="6660" y="30"/>
                  </a:cubicBezTo>
                </a:path>
              </a:pathLst>
            </a:custGeom>
            <a:noFill/>
            <a:ln w="127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88" name="Freeform 41"/>
            <p:cNvSpPr>
              <a:spLocks/>
            </p:cNvSpPr>
            <p:nvPr/>
          </p:nvSpPr>
          <p:spPr bwMode="auto">
            <a:xfrm>
              <a:off x="4200" y="2487"/>
              <a:ext cx="6660" cy="750"/>
            </a:xfrm>
            <a:custGeom>
              <a:avLst/>
              <a:gdLst>
                <a:gd name="T0" fmla="*/ 0 w 6660"/>
                <a:gd name="T1" fmla="*/ 570 h 750"/>
                <a:gd name="T2" fmla="*/ 1260 w 6660"/>
                <a:gd name="T3" fmla="*/ 30 h 750"/>
                <a:gd name="T4" fmla="*/ 4860 w 6660"/>
                <a:gd name="T5" fmla="*/ 750 h 750"/>
                <a:gd name="T6" fmla="*/ 6660 w 6660"/>
                <a:gd name="T7" fmla="*/ 30 h 75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660"/>
                <a:gd name="T13" fmla="*/ 0 h 750"/>
                <a:gd name="T14" fmla="*/ 6660 w 6660"/>
                <a:gd name="T15" fmla="*/ 750 h 75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660" h="750">
                  <a:moveTo>
                    <a:pt x="0" y="570"/>
                  </a:moveTo>
                  <a:cubicBezTo>
                    <a:pt x="225" y="285"/>
                    <a:pt x="450" y="0"/>
                    <a:pt x="1260" y="30"/>
                  </a:cubicBezTo>
                  <a:cubicBezTo>
                    <a:pt x="2070" y="60"/>
                    <a:pt x="3960" y="750"/>
                    <a:pt x="4860" y="750"/>
                  </a:cubicBezTo>
                  <a:cubicBezTo>
                    <a:pt x="5760" y="750"/>
                    <a:pt x="6210" y="390"/>
                    <a:pt x="6660" y="30"/>
                  </a:cubicBezTo>
                </a:path>
              </a:pathLst>
            </a:custGeom>
            <a:noFill/>
            <a:ln w="127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89" name="Freeform 42"/>
            <p:cNvSpPr>
              <a:spLocks/>
            </p:cNvSpPr>
            <p:nvPr/>
          </p:nvSpPr>
          <p:spPr bwMode="auto">
            <a:xfrm>
              <a:off x="4200" y="2655"/>
              <a:ext cx="6660" cy="750"/>
            </a:xfrm>
            <a:custGeom>
              <a:avLst/>
              <a:gdLst>
                <a:gd name="T0" fmla="*/ 0 w 6660"/>
                <a:gd name="T1" fmla="*/ 570 h 750"/>
                <a:gd name="T2" fmla="*/ 1260 w 6660"/>
                <a:gd name="T3" fmla="*/ 30 h 750"/>
                <a:gd name="T4" fmla="*/ 4860 w 6660"/>
                <a:gd name="T5" fmla="*/ 750 h 750"/>
                <a:gd name="T6" fmla="*/ 6660 w 6660"/>
                <a:gd name="T7" fmla="*/ 30 h 75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660"/>
                <a:gd name="T13" fmla="*/ 0 h 750"/>
                <a:gd name="T14" fmla="*/ 6660 w 6660"/>
                <a:gd name="T15" fmla="*/ 750 h 75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660" h="750">
                  <a:moveTo>
                    <a:pt x="0" y="570"/>
                  </a:moveTo>
                  <a:cubicBezTo>
                    <a:pt x="225" y="285"/>
                    <a:pt x="450" y="0"/>
                    <a:pt x="1260" y="30"/>
                  </a:cubicBezTo>
                  <a:cubicBezTo>
                    <a:pt x="2070" y="60"/>
                    <a:pt x="3960" y="750"/>
                    <a:pt x="4860" y="750"/>
                  </a:cubicBezTo>
                  <a:cubicBezTo>
                    <a:pt x="5760" y="750"/>
                    <a:pt x="6210" y="390"/>
                    <a:pt x="6660" y="30"/>
                  </a:cubicBezTo>
                </a:path>
              </a:pathLst>
            </a:custGeom>
            <a:noFill/>
            <a:ln w="63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90" name="Freeform 43"/>
            <p:cNvSpPr>
              <a:spLocks/>
            </p:cNvSpPr>
            <p:nvPr/>
          </p:nvSpPr>
          <p:spPr bwMode="auto">
            <a:xfrm>
              <a:off x="4215" y="2149"/>
              <a:ext cx="6660" cy="750"/>
            </a:xfrm>
            <a:custGeom>
              <a:avLst/>
              <a:gdLst>
                <a:gd name="T0" fmla="*/ 0 w 6660"/>
                <a:gd name="T1" fmla="*/ 570 h 750"/>
                <a:gd name="T2" fmla="*/ 1260 w 6660"/>
                <a:gd name="T3" fmla="*/ 30 h 750"/>
                <a:gd name="T4" fmla="*/ 4860 w 6660"/>
                <a:gd name="T5" fmla="*/ 750 h 750"/>
                <a:gd name="T6" fmla="*/ 6660 w 6660"/>
                <a:gd name="T7" fmla="*/ 30 h 75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660"/>
                <a:gd name="T13" fmla="*/ 0 h 750"/>
                <a:gd name="T14" fmla="*/ 6660 w 6660"/>
                <a:gd name="T15" fmla="*/ 750 h 75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660" h="750">
                  <a:moveTo>
                    <a:pt x="0" y="570"/>
                  </a:moveTo>
                  <a:cubicBezTo>
                    <a:pt x="225" y="285"/>
                    <a:pt x="450" y="0"/>
                    <a:pt x="1260" y="30"/>
                  </a:cubicBezTo>
                  <a:cubicBezTo>
                    <a:pt x="2070" y="60"/>
                    <a:pt x="3960" y="750"/>
                    <a:pt x="4860" y="750"/>
                  </a:cubicBezTo>
                  <a:cubicBezTo>
                    <a:pt x="5760" y="750"/>
                    <a:pt x="6210" y="390"/>
                    <a:pt x="6660" y="30"/>
                  </a:cubicBezTo>
                </a:path>
              </a:pathLst>
            </a:custGeom>
            <a:noFill/>
            <a:ln w="127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29420" name="Picture 44" descr="Not 1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400800" y="2825750"/>
            <a:ext cx="541338" cy="1030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9421" name="Picture 45" descr="Not 6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8458200" y="2444750"/>
            <a:ext cx="420688" cy="113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9422" name="Picture 46" descr="Not 7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276600" y="2673351"/>
            <a:ext cx="685800" cy="1541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9423" name="Picture 47" descr="Not 13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239000" y="2978150"/>
            <a:ext cx="450850" cy="99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9424" name="Picture 48" descr="Not 14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4114801" y="2444750"/>
            <a:ext cx="434975" cy="99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9425" name="Picture 49" descr="Not 15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5638800" y="2520950"/>
            <a:ext cx="388938" cy="99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9426" name="Picture 50" descr="Not 16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7924800" y="2825750"/>
            <a:ext cx="446088" cy="99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9427" name="Picture 51" descr="Not 9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4800600" y="2673350"/>
            <a:ext cx="50165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78" name="Rectangle 58"/>
          <p:cNvSpPr>
            <a:spLocks noChangeArrowheads="1"/>
          </p:cNvSpPr>
          <p:nvPr/>
        </p:nvSpPr>
        <p:spPr bwMode="auto">
          <a:xfrm>
            <a:off x="3409950" y="3971925"/>
            <a:ext cx="72390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MÔN: ÂM NHẠC </a:t>
            </a:r>
          </a:p>
          <a:p>
            <a:pPr algn="ctr"/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LỚP: 3</a:t>
            </a:r>
          </a:p>
          <a:p>
            <a:pPr algn="ctr"/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2079" name="Rectangle 59"/>
          <p:cNvSpPr>
            <a:spLocks noChangeArrowheads="1"/>
          </p:cNvSpPr>
          <p:nvPr/>
        </p:nvSpPr>
        <p:spPr bwMode="auto">
          <a:xfrm>
            <a:off x="3886200" y="4648200"/>
            <a:ext cx="5029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GV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Cil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Ha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Ơi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80" name="TextBox 57"/>
          <p:cNvSpPr txBox="1">
            <a:spLocks noChangeArrowheads="1"/>
          </p:cNvSpPr>
          <p:nvPr/>
        </p:nvSpPr>
        <p:spPr bwMode="auto">
          <a:xfrm>
            <a:off x="2775744" y="465993"/>
            <a:ext cx="7848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TRƯỜNG TIỂU HỌC LỘC THANH 2</a:t>
            </a:r>
          </a:p>
        </p:txBody>
      </p:sp>
      <p:sp>
        <p:nvSpPr>
          <p:cNvPr id="2081" name="WordArt 9"/>
          <p:cNvSpPr>
            <a:spLocks noChangeArrowheads="1" noChangeShapeType="1" noTextEdit="1"/>
          </p:cNvSpPr>
          <p:nvPr/>
        </p:nvSpPr>
        <p:spPr bwMode="auto">
          <a:xfrm>
            <a:off x="2709863" y="1232975"/>
            <a:ext cx="7848600" cy="1066800"/>
          </a:xfrm>
          <a:prstGeom prst="rect">
            <a:avLst/>
          </a:prstGeom>
        </p:spPr>
        <p:txBody>
          <a:bodyPr wrap="none" fromWordArt="1">
            <a:prstTxWarp prst="textCanDown">
              <a:avLst>
                <a:gd name="adj" fmla="val 14838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/>
                <a:cs typeface="Times New Roman"/>
              </a:rPr>
              <a:t>CHÀO MỪNG QUÝ THẦY CÔ GIÁO VÀ CÁC EM HỌC SINH</a:t>
            </a:r>
          </a:p>
        </p:txBody>
      </p:sp>
      <p:pic>
        <p:nvPicPr>
          <p:cNvPr id="2082" name="Picture 18" descr="joyhorn[1]">
            <a:hlinkClick r:id="" action="ppaction://hlinkshowjump?jump=nextslide">
              <a:snd r:embed="rId17" name="applause.wav"/>
            </a:hlinkClick>
          </p:cNvPr>
          <p:cNvPicPr>
            <a:picLocks noChangeAspect="1" noChangeArrowheads="1" noCrop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1524000" y="2438400"/>
            <a:ext cx="14478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83" name="Picture 18" descr="joyhorn[1]"/>
          <p:cNvPicPr>
            <a:picLocks noChangeAspect="1" noChangeArrowheads="1" noCrop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9220200" y="2590800"/>
            <a:ext cx="14478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" name="AutoShape 7"/>
          <p:cNvSpPr>
            <a:spLocks noEditPoints="1" noChangeArrowheads="1"/>
          </p:cNvSpPr>
          <p:nvPr/>
        </p:nvSpPr>
        <p:spPr bwMode="auto">
          <a:xfrm rot="9141953">
            <a:off x="1654175" y="5659438"/>
            <a:ext cx="1447800" cy="914400"/>
          </a:xfrm>
          <a:custGeom>
            <a:avLst/>
            <a:gdLst>
              <a:gd name="T0" fmla="*/ 2147483646 w 21600"/>
              <a:gd name="T1" fmla="*/ 3489240 h 21600"/>
              <a:gd name="T2" fmla="*/ 2147483646 w 21600"/>
              <a:gd name="T3" fmla="*/ 751073767 h 21600"/>
              <a:gd name="T4" fmla="*/ 2147483646 w 21600"/>
              <a:gd name="T5" fmla="*/ 763288796 h 21600"/>
              <a:gd name="T6" fmla="*/ 2147483646 w 21600"/>
              <a:gd name="T7" fmla="*/ 3489240 h 21600"/>
              <a:gd name="T8" fmla="*/ 2147483646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7975 w 21600"/>
              <a:gd name="T16" fmla="*/ 923 h 21600"/>
              <a:gd name="T17" fmla="*/ 20935 w 21600"/>
              <a:gd name="T18" fmla="*/ 5354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7352" y="46"/>
                </a:moveTo>
                <a:lnTo>
                  <a:pt x="7373" y="9900"/>
                </a:lnTo>
                <a:lnTo>
                  <a:pt x="7352" y="16107"/>
                </a:lnTo>
                <a:lnTo>
                  <a:pt x="7103" y="15969"/>
                </a:lnTo>
                <a:lnTo>
                  <a:pt x="6729" y="15692"/>
                </a:lnTo>
                <a:lnTo>
                  <a:pt x="6355" y="15553"/>
                </a:lnTo>
                <a:lnTo>
                  <a:pt x="5981" y="15415"/>
                </a:lnTo>
                <a:lnTo>
                  <a:pt x="5607" y="15276"/>
                </a:lnTo>
                <a:lnTo>
                  <a:pt x="5109" y="15138"/>
                </a:lnTo>
                <a:lnTo>
                  <a:pt x="4735" y="15138"/>
                </a:lnTo>
                <a:lnTo>
                  <a:pt x="4236" y="15138"/>
                </a:lnTo>
                <a:lnTo>
                  <a:pt x="3364" y="15138"/>
                </a:lnTo>
                <a:lnTo>
                  <a:pt x="2616" y="15276"/>
                </a:lnTo>
                <a:lnTo>
                  <a:pt x="1869" y="15692"/>
                </a:lnTo>
                <a:lnTo>
                  <a:pt x="1246" y="15969"/>
                </a:lnTo>
                <a:lnTo>
                  <a:pt x="747" y="16523"/>
                </a:lnTo>
                <a:lnTo>
                  <a:pt x="373" y="17076"/>
                </a:lnTo>
                <a:lnTo>
                  <a:pt x="124" y="17630"/>
                </a:lnTo>
                <a:lnTo>
                  <a:pt x="0" y="18323"/>
                </a:lnTo>
                <a:lnTo>
                  <a:pt x="124" y="19015"/>
                </a:lnTo>
                <a:lnTo>
                  <a:pt x="373" y="19569"/>
                </a:lnTo>
                <a:lnTo>
                  <a:pt x="747" y="20123"/>
                </a:lnTo>
                <a:lnTo>
                  <a:pt x="1246" y="20676"/>
                </a:lnTo>
                <a:lnTo>
                  <a:pt x="1869" y="21092"/>
                </a:lnTo>
                <a:lnTo>
                  <a:pt x="2616" y="21369"/>
                </a:lnTo>
                <a:lnTo>
                  <a:pt x="3364" y="21507"/>
                </a:lnTo>
                <a:lnTo>
                  <a:pt x="4236" y="21646"/>
                </a:lnTo>
                <a:lnTo>
                  <a:pt x="5109" y="21507"/>
                </a:lnTo>
                <a:lnTo>
                  <a:pt x="5856" y="21369"/>
                </a:lnTo>
                <a:lnTo>
                  <a:pt x="6604" y="21092"/>
                </a:lnTo>
                <a:lnTo>
                  <a:pt x="7227" y="20676"/>
                </a:lnTo>
                <a:lnTo>
                  <a:pt x="7726" y="20123"/>
                </a:lnTo>
                <a:lnTo>
                  <a:pt x="8100" y="19569"/>
                </a:lnTo>
                <a:lnTo>
                  <a:pt x="8349" y="19015"/>
                </a:lnTo>
                <a:lnTo>
                  <a:pt x="8473" y="18323"/>
                </a:lnTo>
                <a:lnTo>
                  <a:pt x="8473" y="6276"/>
                </a:lnTo>
                <a:lnTo>
                  <a:pt x="20561" y="6276"/>
                </a:lnTo>
                <a:lnTo>
                  <a:pt x="20561" y="16107"/>
                </a:lnTo>
                <a:lnTo>
                  <a:pt x="20187" y="15830"/>
                </a:lnTo>
                <a:lnTo>
                  <a:pt x="19938" y="15692"/>
                </a:lnTo>
                <a:lnTo>
                  <a:pt x="19564" y="15553"/>
                </a:lnTo>
                <a:lnTo>
                  <a:pt x="19190" y="15415"/>
                </a:lnTo>
                <a:lnTo>
                  <a:pt x="18692" y="15276"/>
                </a:lnTo>
                <a:lnTo>
                  <a:pt x="18318" y="15138"/>
                </a:lnTo>
                <a:lnTo>
                  <a:pt x="17944" y="15138"/>
                </a:lnTo>
                <a:lnTo>
                  <a:pt x="17446" y="15138"/>
                </a:lnTo>
                <a:lnTo>
                  <a:pt x="16573" y="15138"/>
                </a:lnTo>
                <a:lnTo>
                  <a:pt x="15826" y="15276"/>
                </a:lnTo>
                <a:lnTo>
                  <a:pt x="15078" y="15692"/>
                </a:lnTo>
                <a:lnTo>
                  <a:pt x="14455" y="15969"/>
                </a:lnTo>
                <a:lnTo>
                  <a:pt x="13956" y="16523"/>
                </a:lnTo>
                <a:lnTo>
                  <a:pt x="13583" y="17076"/>
                </a:lnTo>
                <a:lnTo>
                  <a:pt x="13333" y="17630"/>
                </a:lnTo>
                <a:lnTo>
                  <a:pt x="13209" y="18323"/>
                </a:lnTo>
                <a:lnTo>
                  <a:pt x="13333" y="19015"/>
                </a:lnTo>
                <a:lnTo>
                  <a:pt x="13583" y="19569"/>
                </a:lnTo>
                <a:lnTo>
                  <a:pt x="13956" y="20123"/>
                </a:lnTo>
                <a:lnTo>
                  <a:pt x="14455" y="20676"/>
                </a:lnTo>
                <a:lnTo>
                  <a:pt x="15078" y="21092"/>
                </a:lnTo>
                <a:lnTo>
                  <a:pt x="15826" y="21369"/>
                </a:lnTo>
                <a:lnTo>
                  <a:pt x="16573" y="21507"/>
                </a:lnTo>
                <a:lnTo>
                  <a:pt x="17446" y="21646"/>
                </a:lnTo>
                <a:lnTo>
                  <a:pt x="18318" y="21507"/>
                </a:lnTo>
                <a:lnTo>
                  <a:pt x="19066" y="21369"/>
                </a:lnTo>
                <a:lnTo>
                  <a:pt x="19813" y="21092"/>
                </a:lnTo>
                <a:lnTo>
                  <a:pt x="20436" y="20676"/>
                </a:lnTo>
                <a:lnTo>
                  <a:pt x="20935" y="20123"/>
                </a:lnTo>
                <a:lnTo>
                  <a:pt x="21309" y="19569"/>
                </a:lnTo>
                <a:lnTo>
                  <a:pt x="21558" y="19015"/>
                </a:lnTo>
                <a:lnTo>
                  <a:pt x="21683" y="18323"/>
                </a:lnTo>
                <a:lnTo>
                  <a:pt x="21683" y="10061"/>
                </a:lnTo>
                <a:lnTo>
                  <a:pt x="21683" y="46"/>
                </a:lnTo>
                <a:lnTo>
                  <a:pt x="7352" y="46"/>
                </a:lnTo>
                <a:close/>
              </a:path>
            </a:pathLst>
          </a:cu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1" name="Music"/>
          <p:cNvSpPr>
            <a:spLocks noEditPoints="1" noChangeArrowheads="1"/>
          </p:cNvSpPr>
          <p:nvPr/>
        </p:nvSpPr>
        <p:spPr bwMode="auto">
          <a:xfrm flipH="1">
            <a:off x="8991600" y="5410200"/>
            <a:ext cx="1676400" cy="1219200"/>
          </a:xfrm>
          <a:custGeom>
            <a:avLst/>
            <a:gdLst>
              <a:gd name="T0" fmla="*/ 2147483646 w 21600"/>
              <a:gd name="T1" fmla="*/ 8270804 h 21600"/>
              <a:gd name="T2" fmla="*/ 2147483646 w 21600"/>
              <a:gd name="T3" fmla="*/ 1780323028 h 21600"/>
              <a:gd name="T4" fmla="*/ 2147483646 w 21600"/>
              <a:gd name="T5" fmla="*/ 1809277165 h 21600"/>
              <a:gd name="T6" fmla="*/ 2147483646 w 21600"/>
              <a:gd name="T7" fmla="*/ 8270804 h 21600"/>
              <a:gd name="T8" fmla="*/ 2147483646 w 21600"/>
              <a:gd name="T9" fmla="*/ 0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7975 w 21600"/>
              <a:gd name="T16" fmla="*/ 923 h 21600"/>
              <a:gd name="T17" fmla="*/ 20935 w 21600"/>
              <a:gd name="T18" fmla="*/ 5354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7352" y="46"/>
                </a:moveTo>
                <a:lnTo>
                  <a:pt x="7373" y="9900"/>
                </a:lnTo>
                <a:lnTo>
                  <a:pt x="7352" y="16107"/>
                </a:lnTo>
                <a:lnTo>
                  <a:pt x="7103" y="15969"/>
                </a:lnTo>
                <a:lnTo>
                  <a:pt x="6729" y="15692"/>
                </a:lnTo>
                <a:lnTo>
                  <a:pt x="6355" y="15553"/>
                </a:lnTo>
                <a:lnTo>
                  <a:pt x="5981" y="15415"/>
                </a:lnTo>
                <a:lnTo>
                  <a:pt x="5607" y="15276"/>
                </a:lnTo>
                <a:lnTo>
                  <a:pt x="5109" y="15138"/>
                </a:lnTo>
                <a:lnTo>
                  <a:pt x="4735" y="15138"/>
                </a:lnTo>
                <a:lnTo>
                  <a:pt x="4236" y="15138"/>
                </a:lnTo>
                <a:lnTo>
                  <a:pt x="3364" y="15138"/>
                </a:lnTo>
                <a:lnTo>
                  <a:pt x="2616" y="15276"/>
                </a:lnTo>
                <a:lnTo>
                  <a:pt x="1869" y="15692"/>
                </a:lnTo>
                <a:lnTo>
                  <a:pt x="1246" y="15969"/>
                </a:lnTo>
                <a:lnTo>
                  <a:pt x="747" y="16523"/>
                </a:lnTo>
                <a:lnTo>
                  <a:pt x="373" y="17076"/>
                </a:lnTo>
                <a:lnTo>
                  <a:pt x="124" y="17630"/>
                </a:lnTo>
                <a:lnTo>
                  <a:pt x="0" y="18323"/>
                </a:lnTo>
                <a:lnTo>
                  <a:pt x="124" y="19015"/>
                </a:lnTo>
                <a:lnTo>
                  <a:pt x="373" y="19569"/>
                </a:lnTo>
                <a:lnTo>
                  <a:pt x="747" y="20123"/>
                </a:lnTo>
                <a:lnTo>
                  <a:pt x="1246" y="20676"/>
                </a:lnTo>
                <a:lnTo>
                  <a:pt x="1869" y="21092"/>
                </a:lnTo>
                <a:lnTo>
                  <a:pt x="2616" y="21369"/>
                </a:lnTo>
                <a:lnTo>
                  <a:pt x="3364" y="21507"/>
                </a:lnTo>
                <a:lnTo>
                  <a:pt x="4236" y="21646"/>
                </a:lnTo>
                <a:lnTo>
                  <a:pt x="5109" y="21507"/>
                </a:lnTo>
                <a:lnTo>
                  <a:pt x="5856" y="21369"/>
                </a:lnTo>
                <a:lnTo>
                  <a:pt x="6604" y="21092"/>
                </a:lnTo>
                <a:lnTo>
                  <a:pt x="7227" y="20676"/>
                </a:lnTo>
                <a:lnTo>
                  <a:pt x="7726" y="20123"/>
                </a:lnTo>
                <a:lnTo>
                  <a:pt x="8100" y="19569"/>
                </a:lnTo>
                <a:lnTo>
                  <a:pt x="8349" y="19015"/>
                </a:lnTo>
                <a:lnTo>
                  <a:pt x="8473" y="18323"/>
                </a:lnTo>
                <a:lnTo>
                  <a:pt x="8473" y="6276"/>
                </a:lnTo>
                <a:lnTo>
                  <a:pt x="20561" y="6276"/>
                </a:lnTo>
                <a:lnTo>
                  <a:pt x="20561" y="16107"/>
                </a:lnTo>
                <a:lnTo>
                  <a:pt x="20187" y="15830"/>
                </a:lnTo>
                <a:lnTo>
                  <a:pt x="19938" y="15692"/>
                </a:lnTo>
                <a:lnTo>
                  <a:pt x="19564" y="15553"/>
                </a:lnTo>
                <a:lnTo>
                  <a:pt x="19190" y="15415"/>
                </a:lnTo>
                <a:lnTo>
                  <a:pt x="18692" y="15276"/>
                </a:lnTo>
                <a:lnTo>
                  <a:pt x="18318" y="15138"/>
                </a:lnTo>
                <a:lnTo>
                  <a:pt x="17944" y="15138"/>
                </a:lnTo>
                <a:lnTo>
                  <a:pt x="17446" y="15138"/>
                </a:lnTo>
                <a:lnTo>
                  <a:pt x="16573" y="15138"/>
                </a:lnTo>
                <a:lnTo>
                  <a:pt x="15826" y="15276"/>
                </a:lnTo>
                <a:lnTo>
                  <a:pt x="15078" y="15692"/>
                </a:lnTo>
                <a:lnTo>
                  <a:pt x="14455" y="15969"/>
                </a:lnTo>
                <a:lnTo>
                  <a:pt x="13956" y="16523"/>
                </a:lnTo>
                <a:lnTo>
                  <a:pt x="13583" y="17076"/>
                </a:lnTo>
                <a:lnTo>
                  <a:pt x="13333" y="17630"/>
                </a:lnTo>
                <a:lnTo>
                  <a:pt x="13209" y="18323"/>
                </a:lnTo>
                <a:lnTo>
                  <a:pt x="13333" y="19015"/>
                </a:lnTo>
                <a:lnTo>
                  <a:pt x="13583" y="19569"/>
                </a:lnTo>
                <a:lnTo>
                  <a:pt x="13956" y="20123"/>
                </a:lnTo>
                <a:lnTo>
                  <a:pt x="14455" y="20676"/>
                </a:lnTo>
                <a:lnTo>
                  <a:pt x="15078" y="21092"/>
                </a:lnTo>
                <a:lnTo>
                  <a:pt x="15826" y="21369"/>
                </a:lnTo>
                <a:lnTo>
                  <a:pt x="16573" y="21507"/>
                </a:lnTo>
                <a:lnTo>
                  <a:pt x="17446" y="21646"/>
                </a:lnTo>
                <a:lnTo>
                  <a:pt x="18318" y="21507"/>
                </a:lnTo>
                <a:lnTo>
                  <a:pt x="19066" y="21369"/>
                </a:lnTo>
                <a:lnTo>
                  <a:pt x="19813" y="21092"/>
                </a:lnTo>
                <a:lnTo>
                  <a:pt x="20436" y="20676"/>
                </a:lnTo>
                <a:lnTo>
                  <a:pt x="20935" y="20123"/>
                </a:lnTo>
                <a:lnTo>
                  <a:pt x="21309" y="19569"/>
                </a:lnTo>
                <a:lnTo>
                  <a:pt x="21558" y="19015"/>
                </a:lnTo>
                <a:lnTo>
                  <a:pt x="21683" y="18323"/>
                </a:lnTo>
                <a:lnTo>
                  <a:pt x="21683" y="10061"/>
                </a:lnTo>
                <a:lnTo>
                  <a:pt x="21683" y="46"/>
                </a:lnTo>
                <a:lnTo>
                  <a:pt x="7352" y="46"/>
                </a:lnTo>
                <a:close/>
              </a:path>
            </a:pathLst>
          </a:custGeom>
          <a:gradFill rotWithShape="1">
            <a:gsLst>
              <a:gs pos="0">
                <a:srgbClr val="FF8200"/>
              </a:gs>
              <a:gs pos="5000">
                <a:srgbClr val="FF0000"/>
              </a:gs>
              <a:gs pos="17500">
                <a:srgbClr val="BA0066"/>
              </a:gs>
              <a:gs pos="35001">
                <a:srgbClr val="66008F"/>
              </a:gs>
              <a:gs pos="50000">
                <a:srgbClr val="000082"/>
              </a:gs>
              <a:gs pos="64999">
                <a:srgbClr val="66008F"/>
              </a:gs>
              <a:gs pos="82500">
                <a:srgbClr val="BA0066"/>
              </a:gs>
              <a:gs pos="95000">
                <a:srgbClr val="FF0000"/>
              </a:gs>
              <a:gs pos="100000">
                <a:srgbClr val="FF8200"/>
              </a:gs>
            </a:gsLst>
            <a:lin ang="5400000" scaled="1"/>
          </a:gradFill>
          <a:ln w="41275">
            <a:solidFill>
              <a:srgbClr val="FFFF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03348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9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2294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2294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9" presetClass="entr" presetSubtype="1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2294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2294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9" presetClass="entr" presetSubtype="1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2294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2294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9" presetClass="entr" presetSubtype="1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2294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0" fill="hold"/>
                                        <p:tgtEl>
                                          <p:spTgt spid="2294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9" presetClass="entr" presetSubtype="1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0" fill="hold"/>
                                        <p:tgtEl>
                                          <p:spTgt spid="2294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0" fill="hold"/>
                                        <p:tgtEl>
                                          <p:spTgt spid="2294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9" presetClass="entr" presetSubtype="1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0" fill="hold"/>
                                        <p:tgtEl>
                                          <p:spTgt spid="2294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0" fill="hold"/>
                                        <p:tgtEl>
                                          <p:spTgt spid="2294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9" presetClass="entr" presetSubtype="1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2294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2294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9" presetClass="entr" presetSubtype="10" repeatCount="indefinite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0" fill="hold"/>
                                        <p:tgtEl>
                                          <p:spTgt spid="2294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0" fill="hold"/>
                                        <p:tgtEl>
                                          <p:spTgt spid="2294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9" presetClass="entr" presetSubtype="5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5" presetClass="entr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0" accel="50000" fill="hold">
                                          <p:stCondLst>
                                            <p:cond delay="25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0" accel="50000" fill="hold">
                                          <p:stCondLst>
                                            <p:cond delay="25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6" descr="musical_notes_bubbling_md_wh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6087" y="304801"/>
            <a:ext cx="1000125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47" descr="musical_notes_bubbling_md_wh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09" y="304801"/>
            <a:ext cx="1000125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4" descr="musical_notes_bubbling_md_wh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47" y="5210175"/>
            <a:ext cx="1000125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45" descr="musical_notes_bubbling_md_wh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1875" y="5723620"/>
            <a:ext cx="1000125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12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717" y="-28575"/>
            <a:ext cx="1104900" cy="110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13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1087100" y="5755482"/>
            <a:ext cx="1104900" cy="11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14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36" y="5757864"/>
            <a:ext cx="1104900" cy="11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7" name="Picture 1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168968" y="221457"/>
            <a:ext cx="1104901" cy="11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21" name="Rectangle 11"/>
          <p:cNvSpPr>
            <a:spLocks noChangeArrowheads="1"/>
          </p:cNvSpPr>
          <p:nvPr/>
        </p:nvSpPr>
        <p:spPr bwMode="auto">
          <a:xfrm>
            <a:off x="2292350" y="71438"/>
            <a:ext cx="7848600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Thứ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năm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ngày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28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tháng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11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năm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2019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Âm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nhạc</a:t>
            </a:r>
            <a:endParaRPr lang="en-US" sz="2800" dirty="0">
              <a:solidFill>
                <a:srgbClr val="0000CC"/>
              </a:solidFill>
              <a:latin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hát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Ngày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mùa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vui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</a:rPr>
              <a:t>                                                    </a:t>
            </a:r>
            <a:r>
              <a:rPr lang="en-US" sz="2000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Dân</a:t>
            </a:r>
            <a:r>
              <a:rPr lang="en-US" sz="20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ca</a:t>
            </a:r>
            <a:r>
              <a:rPr lang="en-US" sz="20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: </a:t>
            </a:r>
            <a:r>
              <a:rPr lang="en-US" sz="2000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Thái</a:t>
            </a:r>
            <a:endParaRPr lang="en-US" sz="2000" i="1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20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                                                               </a:t>
            </a:r>
            <a:r>
              <a:rPr lang="en-US" sz="2000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Lời</a:t>
            </a:r>
            <a:r>
              <a:rPr lang="en-US" sz="20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mới</a:t>
            </a:r>
            <a:r>
              <a:rPr lang="en-US" sz="20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: </a:t>
            </a:r>
            <a:r>
              <a:rPr lang="en-US" sz="2000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Hoàng</a:t>
            </a:r>
            <a:r>
              <a:rPr lang="en-US" sz="20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Lân</a:t>
            </a:r>
            <a:endParaRPr lang="en-US" sz="1200" i="1" dirty="0">
              <a:solidFill>
                <a:srgbClr val="FF0066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12" name="Group 3"/>
          <p:cNvGrpSpPr>
            <a:grpSpLocks/>
          </p:cNvGrpSpPr>
          <p:nvPr/>
        </p:nvGrpSpPr>
        <p:grpSpPr bwMode="auto">
          <a:xfrm>
            <a:off x="1747234" y="2685245"/>
            <a:ext cx="8610600" cy="2255838"/>
            <a:chOff x="192" y="864"/>
            <a:chExt cx="5424" cy="1421"/>
          </a:xfrm>
        </p:grpSpPr>
        <p:sp>
          <p:nvSpPr>
            <p:cNvPr id="13" name="Rectangle 4"/>
            <p:cNvSpPr>
              <a:spLocks noChangeArrowheads="1"/>
            </p:cNvSpPr>
            <p:nvPr/>
          </p:nvSpPr>
          <p:spPr bwMode="auto">
            <a:xfrm>
              <a:off x="480" y="864"/>
              <a:ext cx="924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>
                <a:tabLst>
                  <a:tab pos="2238375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tabLst>
                  <a:tab pos="2238375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>
                <a:tabLst>
                  <a:tab pos="2238375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>
                <a:tabLst>
                  <a:tab pos="2238375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>
                <a:tabLst>
                  <a:tab pos="2238375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tabLst>
                  <a:tab pos="2238375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tabLst>
                  <a:tab pos="2238375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tabLst>
                  <a:tab pos="2238375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tabLst>
                  <a:tab pos="2238375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sz="3600" b="1" i="1">
                  <a:solidFill>
                    <a:srgbClr val="FF0000"/>
                  </a:solidFill>
                  <a:latin typeface="Times New Roman" panose="02020603050405020304" pitchFamily="18" charset="0"/>
                </a:rPr>
                <a:t>Câu 1:</a:t>
              </a:r>
            </a:p>
          </p:txBody>
        </p:sp>
        <p:pic>
          <p:nvPicPr>
            <p:cNvPr id="15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1248"/>
              <a:ext cx="5424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Rectangle 6"/>
            <p:cNvSpPr>
              <a:spLocks noChangeArrowheads="1"/>
            </p:cNvSpPr>
            <p:nvPr/>
          </p:nvSpPr>
          <p:spPr bwMode="auto">
            <a:xfrm>
              <a:off x="480" y="2016"/>
              <a:ext cx="4992" cy="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r>
                <a:rPr lang="en-US">
                  <a:solidFill>
                    <a:srgbClr val="0000FF"/>
                  </a:solidFill>
                  <a:latin typeface="Tahoma" panose="020B0604030504040204" pitchFamily="34" charset="0"/>
                </a:rPr>
                <a:t>    </a:t>
              </a:r>
              <a:r>
                <a:rPr lang="en-US" sz="2200">
                  <a:solidFill>
                    <a:srgbClr val="0000FF"/>
                  </a:solidFill>
                  <a:latin typeface="Tahoma" panose="020B0604030504040204" pitchFamily="34" charset="0"/>
                </a:rPr>
                <a:t>Ngoài đồng  lúa  chín  thơm.   Con    chim  hót trong vườn</a:t>
              </a:r>
              <a:r>
                <a:rPr lang="en-US" sz="2000">
                  <a:solidFill>
                    <a:srgbClr val="0000FF"/>
                  </a:solidFill>
                  <a:latin typeface="Tahoma" panose="020B0604030504040204" pitchFamily="34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73752929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6" descr="musical_notes_bubbling_md_wh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6087" y="304801"/>
            <a:ext cx="1000125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47" descr="musical_notes_bubbling_md_wh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09" y="304801"/>
            <a:ext cx="1000125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4" descr="musical_notes_bubbling_md_wh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47" y="5210175"/>
            <a:ext cx="1000125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45" descr="musical_notes_bubbling_md_wh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1875" y="5723620"/>
            <a:ext cx="1000125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12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717" y="-28575"/>
            <a:ext cx="1104900" cy="110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13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1087100" y="5755482"/>
            <a:ext cx="1104900" cy="11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14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36" y="5757864"/>
            <a:ext cx="1104900" cy="11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7" name="Picture 1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168968" y="221457"/>
            <a:ext cx="1104901" cy="11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21" name="Rectangle 11"/>
          <p:cNvSpPr>
            <a:spLocks noChangeArrowheads="1"/>
          </p:cNvSpPr>
          <p:nvPr/>
        </p:nvSpPr>
        <p:spPr bwMode="auto">
          <a:xfrm>
            <a:off x="2292350" y="71438"/>
            <a:ext cx="7848600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Thứ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năm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ngày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28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tháng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11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năm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2019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Âm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nhạc</a:t>
            </a:r>
            <a:endParaRPr lang="en-US" sz="2800" dirty="0">
              <a:solidFill>
                <a:srgbClr val="0000CC"/>
              </a:solidFill>
              <a:latin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hát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Ngày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mùa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vui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</a:rPr>
              <a:t>                                                    </a:t>
            </a:r>
            <a:r>
              <a:rPr lang="en-US" sz="2000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Dân</a:t>
            </a:r>
            <a:r>
              <a:rPr lang="en-US" sz="20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ca</a:t>
            </a:r>
            <a:r>
              <a:rPr lang="en-US" sz="20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: </a:t>
            </a:r>
            <a:r>
              <a:rPr lang="en-US" sz="2000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Thái</a:t>
            </a:r>
            <a:endParaRPr lang="en-US" sz="2000" i="1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20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                                                               </a:t>
            </a:r>
            <a:r>
              <a:rPr lang="en-US" sz="2000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Lời</a:t>
            </a:r>
            <a:r>
              <a:rPr lang="en-US" sz="20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mới</a:t>
            </a:r>
            <a:r>
              <a:rPr lang="en-US" sz="20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: </a:t>
            </a:r>
            <a:r>
              <a:rPr lang="en-US" sz="2000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Hoàng</a:t>
            </a:r>
            <a:r>
              <a:rPr lang="en-US" sz="20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Lân</a:t>
            </a:r>
            <a:endParaRPr lang="en-US" sz="1200" i="1" dirty="0">
              <a:solidFill>
                <a:srgbClr val="FF0066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12" name="Group 3"/>
          <p:cNvGrpSpPr>
            <a:grpSpLocks/>
          </p:cNvGrpSpPr>
          <p:nvPr/>
        </p:nvGrpSpPr>
        <p:grpSpPr bwMode="auto">
          <a:xfrm>
            <a:off x="1644650" y="2389031"/>
            <a:ext cx="9144000" cy="2647950"/>
            <a:chOff x="0" y="864"/>
            <a:chExt cx="5760" cy="1668"/>
          </a:xfrm>
        </p:grpSpPr>
        <p:sp>
          <p:nvSpPr>
            <p:cNvPr id="13" name="Rectangle 4"/>
            <p:cNvSpPr>
              <a:spLocks noChangeArrowheads="1"/>
            </p:cNvSpPr>
            <p:nvPr/>
          </p:nvSpPr>
          <p:spPr bwMode="auto">
            <a:xfrm>
              <a:off x="720" y="864"/>
              <a:ext cx="1344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tabLst>
                  <a:tab pos="2238375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tabLst>
                  <a:tab pos="2238375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>
                <a:tabLst>
                  <a:tab pos="2238375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>
                <a:tabLst>
                  <a:tab pos="2238375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>
                <a:tabLst>
                  <a:tab pos="2238375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tabLst>
                  <a:tab pos="2238375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tabLst>
                  <a:tab pos="2238375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tabLst>
                  <a:tab pos="2238375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tabLst>
                  <a:tab pos="2238375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sz="3600" b="1" i="1">
                  <a:solidFill>
                    <a:srgbClr val="FF0000"/>
                  </a:solidFill>
                  <a:latin typeface="Times New Roman" panose="02020603050405020304" pitchFamily="18" charset="0"/>
                </a:rPr>
                <a:t>Câu 2:</a:t>
              </a:r>
            </a:p>
          </p:txBody>
        </p:sp>
        <p:pic>
          <p:nvPicPr>
            <p:cNvPr id="15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" y="1392"/>
              <a:ext cx="5616" cy="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Rectangle 6"/>
            <p:cNvSpPr>
              <a:spLocks noChangeArrowheads="1"/>
            </p:cNvSpPr>
            <p:nvPr/>
          </p:nvSpPr>
          <p:spPr bwMode="auto">
            <a:xfrm>
              <a:off x="0" y="2244"/>
              <a:ext cx="5525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tabLst>
                  <a:tab pos="676275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tabLst>
                  <a:tab pos="676275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>
                <a:tabLst>
                  <a:tab pos="676275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>
                <a:tabLst>
                  <a:tab pos="676275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>
                <a:tabLst>
                  <a:tab pos="676275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tabLst>
                  <a:tab pos="676275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tabLst>
                  <a:tab pos="676275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tabLst>
                  <a:tab pos="676275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tabLst>
                  <a:tab pos="676275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sz="2400">
                  <a:solidFill>
                    <a:srgbClr val="0000FF"/>
                  </a:solidFill>
                  <a:latin typeface="Tahoma" panose="020B0604030504040204" pitchFamily="34" charset="0"/>
                </a:rPr>
                <a:t>         </a:t>
              </a:r>
              <a:r>
                <a:rPr lang="en-US" sz="2200">
                  <a:solidFill>
                    <a:srgbClr val="0000FF"/>
                  </a:solidFill>
                  <a:latin typeface="Tahoma" panose="020B0604030504040204" pitchFamily="34" charset="0"/>
                </a:rPr>
                <a:t>Nô  nức trên đường vui thay  bõ      công bao ngày mong chờ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858431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wind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6" descr="musical_notes_bubbling_md_wh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6087" y="304801"/>
            <a:ext cx="1000125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47" descr="musical_notes_bubbling_md_wh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09" y="304801"/>
            <a:ext cx="1000125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4" descr="musical_notes_bubbling_md_wh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47" y="5210175"/>
            <a:ext cx="1000125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45" descr="musical_notes_bubbling_md_wh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1875" y="5723620"/>
            <a:ext cx="1000125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12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717" y="-28575"/>
            <a:ext cx="1104900" cy="110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13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1087100" y="5755482"/>
            <a:ext cx="1104900" cy="11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14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36" y="5757864"/>
            <a:ext cx="1104900" cy="11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7" name="Picture 1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168968" y="221457"/>
            <a:ext cx="1104901" cy="11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21" name="Rectangle 11"/>
          <p:cNvSpPr>
            <a:spLocks noChangeArrowheads="1"/>
          </p:cNvSpPr>
          <p:nvPr/>
        </p:nvSpPr>
        <p:spPr bwMode="auto">
          <a:xfrm>
            <a:off x="2292350" y="71438"/>
            <a:ext cx="7848600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Thứ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năm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ngày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28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tháng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11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năm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2019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Âm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nhạc</a:t>
            </a:r>
            <a:endParaRPr lang="en-US" sz="2800" dirty="0">
              <a:solidFill>
                <a:srgbClr val="0000CC"/>
              </a:solidFill>
              <a:latin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hát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Ngày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mùa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vui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</a:rPr>
              <a:t>                                                    </a:t>
            </a:r>
            <a:r>
              <a:rPr lang="en-US" sz="2000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Dân</a:t>
            </a:r>
            <a:r>
              <a:rPr lang="en-US" sz="20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ca</a:t>
            </a:r>
            <a:r>
              <a:rPr lang="en-US" sz="20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: </a:t>
            </a:r>
            <a:r>
              <a:rPr lang="en-US" sz="2000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Thái</a:t>
            </a:r>
            <a:endParaRPr lang="en-US" sz="2000" i="1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20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                                                               </a:t>
            </a:r>
            <a:r>
              <a:rPr lang="en-US" sz="2000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Lời</a:t>
            </a:r>
            <a:r>
              <a:rPr lang="en-US" sz="20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mới</a:t>
            </a:r>
            <a:r>
              <a:rPr lang="en-US" sz="20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: </a:t>
            </a:r>
            <a:r>
              <a:rPr lang="en-US" sz="2000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Hoàng</a:t>
            </a:r>
            <a:r>
              <a:rPr lang="en-US" sz="20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Lân</a:t>
            </a:r>
            <a:endParaRPr lang="en-US" sz="1200" i="1" dirty="0">
              <a:solidFill>
                <a:srgbClr val="FF0066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7749" y="2611040"/>
            <a:ext cx="89154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1536349" y="3768328"/>
            <a:ext cx="8382000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>
                <a:solidFill>
                  <a:srgbClr val="0000FF"/>
                </a:solidFill>
                <a:latin typeface="Tahoma" panose="020B0604030504040204" pitchFamily="34" charset="0"/>
              </a:rPr>
              <a:t>        </a:t>
            </a:r>
            <a:r>
              <a:rPr lang="en-US" sz="2200">
                <a:solidFill>
                  <a:srgbClr val="0000FF"/>
                </a:solidFill>
                <a:latin typeface="Tahoma" panose="020B0604030504040204" pitchFamily="34" charset="0"/>
              </a:rPr>
              <a:t>Ngoài đồng  lúa   chín  thơm.    Con    chim  hót  trong vườn</a:t>
            </a:r>
            <a:r>
              <a:rPr lang="en-US" sz="2000">
                <a:solidFill>
                  <a:srgbClr val="0000FF"/>
                </a:solidFill>
                <a:latin typeface="Tahoma" panose="020B0604030504040204" pitchFamily="34" charset="0"/>
              </a:rPr>
              <a:t> </a:t>
            </a:r>
          </a:p>
        </p:txBody>
      </p:sp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7749" y="4592240"/>
            <a:ext cx="89154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7"/>
          <p:cNvSpPr>
            <a:spLocks noChangeArrowheads="1"/>
          </p:cNvSpPr>
          <p:nvPr/>
        </p:nvSpPr>
        <p:spPr bwMode="auto">
          <a:xfrm>
            <a:off x="774349" y="5811440"/>
            <a:ext cx="9448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tabLst>
                <a:tab pos="6762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6762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6762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6762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6762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6762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6762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6762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6762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2400">
                <a:solidFill>
                  <a:srgbClr val="0000FF"/>
                </a:solidFill>
                <a:latin typeface="Tahoma" panose="020B0604030504040204" pitchFamily="34" charset="0"/>
              </a:rPr>
              <a:t>            </a:t>
            </a:r>
            <a:r>
              <a:rPr lang="en-US" sz="2200">
                <a:solidFill>
                  <a:srgbClr val="0000FF"/>
                </a:solidFill>
                <a:latin typeface="Tahoma" panose="020B0604030504040204" pitchFamily="34" charset="0"/>
              </a:rPr>
              <a:t>Nô  nức trên đường vui  thay  bõ     công bao ngày mong chờ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1993549" y="2230040"/>
            <a:ext cx="426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CC0000"/>
                </a:solidFill>
              </a:rPr>
              <a:t>Hát nối câu 1 với câu 2</a:t>
            </a:r>
          </a:p>
        </p:txBody>
      </p:sp>
    </p:spTree>
    <p:extLst>
      <p:ext uri="{BB962C8B-B14F-4D97-AF65-F5344CB8AC3E}">
        <p14:creationId xmlns:p14="http://schemas.microsoft.com/office/powerpoint/2010/main" val="3247495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>
        <p:cut/>
      </p:transition>
    </mc:Choice>
    <mc:Fallback xmlns="">
      <p:transition advClick="0">
        <p:cut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6" descr="musical_notes_bubbling_md_wh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6087" y="304801"/>
            <a:ext cx="1000125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47" descr="musical_notes_bubbling_md_wh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09" y="304801"/>
            <a:ext cx="1000125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4" descr="musical_notes_bubbling_md_wh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47" y="5210175"/>
            <a:ext cx="1000125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45" descr="musical_notes_bubbling_md_wh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1875" y="5723620"/>
            <a:ext cx="1000125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12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717" y="-28575"/>
            <a:ext cx="1104900" cy="110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13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1087100" y="5755482"/>
            <a:ext cx="1104900" cy="11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14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36" y="5757864"/>
            <a:ext cx="1104900" cy="11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7" name="Picture 1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168968" y="221457"/>
            <a:ext cx="1104901" cy="11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21" name="Rectangle 11"/>
          <p:cNvSpPr>
            <a:spLocks noChangeArrowheads="1"/>
          </p:cNvSpPr>
          <p:nvPr/>
        </p:nvSpPr>
        <p:spPr bwMode="auto">
          <a:xfrm>
            <a:off x="2292350" y="71438"/>
            <a:ext cx="7848600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Thứ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năm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ngày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28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tháng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11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năm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2019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Âm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nhạc</a:t>
            </a:r>
            <a:endParaRPr lang="en-US" sz="2800" dirty="0">
              <a:solidFill>
                <a:srgbClr val="0000CC"/>
              </a:solidFill>
              <a:latin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hát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Ngày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mùa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vui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</a:rPr>
              <a:t>                                                    </a:t>
            </a:r>
            <a:r>
              <a:rPr lang="en-US" sz="2000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Dân</a:t>
            </a:r>
            <a:r>
              <a:rPr lang="en-US" sz="20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ca</a:t>
            </a:r>
            <a:r>
              <a:rPr lang="en-US" sz="20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: </a:t>
            </a:r>
            <a:r>
              <a:rPr lang="en-US" sz="2000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Thái</a:t>
            </a:r>
            <a:endParaRPr lang="en-US" sz="2000" i="1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20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                                                               </a:t>
            </a:r>
            <a:r>
              <a:rPr lang="en-US" sz="2000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Lời</a:t>
            </a:r>
            <a:r>
              <a:rPr lang="en-US" sz="20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mới</a:t>
            </a:r>
            <a:r>
              <a:rPr lang="en-US" sz="20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: </a:t>
            </a:r>
            <a:r>
              <a:rPr lang="en-US" sz="2000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Hoàng</a:t>
            </a:r>
            <a:r>
              <a:rPr lang="en-US" sz="20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Lân</a:t>
            </a:r>
            <a:endParaRPr lang="en-US" sz="1200" i="1" dirty="0">
              <a:solidFill>
                <a:srgbClr val="FF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465128" y="1734949"/>
            <a:ext cx="2133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tabLst>
                <a:tab pos="2238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2238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2238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2238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2238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2238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2238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2238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2238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Câu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3:</a:t>
            </a: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255" y="2251077"/>
            <a:ext cx="8686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1667455" y="3370264"/>
            <a:ext cx="8458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 sz="2400">
                <a:solidFill>
                  <a:srgbClr val="0000FF"/>
                </a:solidFill>
                <a:latin typeface="Tahoma" panose="020B0604030504040204" pitchFamily="34" charset="0"/>
              </a:rPr>
              <a:t>  </a:t>
            </a:r>
            <a:r>
              <a:rPr lang="en-US" sz="2200">
                <a:solidFill>
                  <a:srgbClr val="0000FF"/>
                </a:solidFill>
                <a:latin typeface="Tahoma" panose="020B0604030504040204" pitchFamily="34" charset="0"/>
              </a:rPr>
              <a:t>Hội    mùa rộn ràng quê hương ấm     no chan hòa yêu thương</a:t>
            </a:r>
            <a:r>
              <a:rPr lang="en-US" sz="2400">
                <a:solidFill>
                  <a:srgbClr val="0000FF"/>
                </a:solidFill>
                <a:latin typeface="Tahoma" panose="020B0604030504040204" pitchFamily="34" charset="0"/>
              </a:rPr>
              <a:t> </a:t>
            </a:r>
          </a:p>
        </p:txBody>
      </p:sp>
      <p:pic>
        <p:nvPicPr>
          <p:cNvPr id="14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476" y="4656820"/>
            <a:ext cx="8686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2"/>
          <p:cNvSpPr>
            <a:spLocks noChangeArrowheads="1"/>
          </p:cNvSpPr>
          <p:nvPr/>
        </p:nvSpPr>
        <p:spPr bwMode="auto">
          <a:xfrm>
            <a:off x="1336776" y="5814107"/>
            <a:ext cx="8458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Tahoma" panose="020B0604030504040204" pitchFamily="34" charset="0"/>
              </a:rPr>
              <a:t>  </a:t>
            </a:r>
            <a:r>
              <a:rPr lang="en-US" sz="2200" dirty="0" err="1">
                <a:solidFill>
                  <a:srgbClr val="0000FF"/>
                </a:solidFill>
                <a:latin typeface="Tahoma" panose="020B0604030504040204" pitchFamily="34" charset="0"/>
              </a:rPr>
              <a:t>Ngày</a:t>
            </a:r>
            <a:r>
              <a:rPr lang="en-US" sz="2200" dirty="0">
                <a:solidFill>
                  <a:srgbClr val="0000FF"/>
                </a:solidFill>
                <a:latin typeface="Tahoma" panose="020B0604030504040204" pitchFamily="34" charset="0"/>
              </a:rPr>
              <a:t>  </a:t>
            </a:r>
            <a:r>
              <a:rPr lang="en-US" sz="2200" dirty="0" err="1">
                <a:solidFill>
                  <a:srgbClr val="0000FF"/>
                </a:solidFill>
                <a:latin typeface="Tahoma" panose="020B0604030504040204" pitchFamily="34" charset="0"/>
              </a:rPr>
              <a:t>mùa</a:t>
            </a:r>
            <a:r>
              <a:rPr lang="en-US" sz="2200" dirty="0">
                <a:solidFill>
                  <a:srgbClr val="0000FF"/>
                </a:solidFill>
                <a:latin typeface="Tahoma" panose="020B0604030504040204" pitchFamily="34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ahoma" panose="020B0604030504040204" pitchFamily="34" charset="0"/>
              </a:rPr>
              <a:t>rộn</a:t>
            </a:r>
            <a:r>
              <a:rPr lang="en-US" sz="2200" dirty="0">
                <a:solidFill>
                  <a:srgbClr val="0000FF"/>
                </a:solidFill>
                <a:latin typeface="Tahoma" panose="020B0604030504040204" pitchFamily="34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ahoma" panose="020B0604030504040204" pitchFamily="34" charset="0"/>
              </a:rPr>
              <a:t>ràng</a:t>
            </a:r>
            <a:r>
              <a:rPr lang="en-US" sz="2200" dirty="0">
                <a:solidFill>
                  <a:srgbClr val="0000FF"/>
                </a:solidFill>
                <a:latin typeface="Tahoma" panose="020B0604030504040204" pitchFamily="34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ahoma" panose="020B0604030504040204" pitchFamily="34" charset="0"/>
              </a:rPr>
              <a:t>nơi</a:t>
            </a:r>
            <a:r>
              <a:rPr lang="en-US" sz="2200" dirty="0">
                <a:solidFill>
                  <a:srgbClr val="0000FF"/>
                </a:solidFill>
                <a:latin typeface="Tahoma" panose="020B0604030504040204" pitchFamily="34" charset="0"/>
              </a:rPr>
              <a:t>     </a:t>
            </a:r>
            <a:r>
              <a:rPr lang="en-US" sz="2200" dirty="0" err="1">
                <a:solidFill>
                  <a:srgbClr val="0000FF"/>
                </a:solidFill>
                <a:latin typeface="Tahoma" panose="020B0604030504040204" pitchFamily="34" charset="0"/>
              </a:rPr>
              <a:t>nơi</a:t>
            </a:r>
            <a:r>
              <a:rPr lang="en-US" sz="2200" dirty="0">
                <a:solidFill>
                  <a:srgbClr val="0000FF"/>
                </a:solidFill>
                <a:latin typeface="Tahoma" panose="020B0604030504040204" pitchFamily="34" charset="0"/>
              </a:rPr>
              <a:t>     </a:t>
            </a:r>
            <a:r>
              <a:rPr lang="en-US" sz="2200" dirty="0" err="1">
                <a:solidFill>
                  <a:srgbClr val="0000FF"/>
                </a:solidFill>
                <a:latin typeface="Tahoma" panose="020B0604030504040204" pitchFamily="34" charset="0"/>
              </a:rPr>
              <a:t>có</a:t>
            </a:r>
            <a:r>
              <a:rPr lang="en-US" sz="2200" dirty="0">
                <a:solidFill>
                  <a:srgbClr val="0000FF"/>
                </a:solidFill>
                <a:latin typeface="Tahoma" panose="020B0604030504040204" pitchFamily="34" charset="0"/>
              </a:rPr>
              <a:t>      </a:t>
            </a:r>
            <a:r>
              <a:rPr lang="en-US" sz="2200" dirty="0" err="1">
                <a:solidFill>
                  <a:srgbClr val="0000FF"/>
                </a:solidFill>
                <a:latin typeface="Tahoma" panose="020B0604030504040204" pitchFamily="34" charset="0"/>
              </a:rPr>
              <a:t>đâu</a:t>
            </a:r>
            <a:r>
              <a:rPr lang="en-US" sz="2200" dirty="0">
                <a:solidFill>
                  <a:srgbClr val="0000FF"/>
                </a:solidFill>
                <a:latin typeface="Tahoma" panose="020B0604030504040204" pitchFamily="34" charset="0"/>
              </a:rPr>
              <a:t>  </a:t>
            </a:r>
            <a:r>
              <a:rPr lang="en-US" sz="2200" dirty="0" err="1">
                <a:solidFill>
                  <a:srgbClr val="0000FF"/>
                </a:solidFill>
                <a:latin typeface="Tahoma" panose="020B0604030504040204" pitchFamily="34" charset="0"/>
              </a:rPr>
              <a:t>vui</a:t>
            </a:r>
            <a:r>
              <a:rPr lang="en-US" sz="2200" dirty="0">
                <a:solidFill>
                  <a:srgbClr val="0000FF"/>
                </a:solidFill>
                <a:latin typeface="Tahoma" panose="020B0604030504040204" pitchFamily="34" charset="0"/>
              </a:rPr>
              <a:t>  </a:t>
            </a:r>
            <a:r>
              <a:rPr lang="en-US" sz="2200" dirty="0" err="1">
                <a:solidFill>
                  <a:srgbClr val="0000FF"/>
                </a:solidFill>
                <a:latin typeface="Tahoma" panose="020B0604030504040204" pitchFamily="34" charset="0"/>
              </a:rPr>
              <a:t>nào</a:t>
            </a:r>
            <a:r>
              <a:rPr lang="en-US" sz="2200" dirty="0">
                <a:solidFill>
                  <a:srgbClr val="0000FF"/>
                </a:solidFill>
                <a:latin typeface="Tahoma" panose="020B0604030504040204" pitchFamily="34" charset="0"/>
              </a:rPr>
              <a:t> </a:t>
            </a:r>
            <a:r>
              <a:rPr lang="en-US" sz="2200" dirty="0" err="1">
                <a:solidFill>
                  <a:srgbClr val="0000FF"/>
                </a:solidFill>
                <a:latin typeface="Tahoma" panose="020B0604030504040204" pitchFamily="34" charset="0"/>
              </a:rPr>
              <a:t>vui</a:t>
            </a:r>
            <a:r>
              <a:rPr lang="en-US" sz="2200" dirty="0">
                <a:solidFill>
                  <a:srgbClr val="0000FF"/>
                </a:solidFill>
                <a:latin typeface="Tahoma" panose="020B0604030504040204" pitchFamily="34" charset="0"/>
              </a:rPr>
              <a:t>  </a:t>
            </a:r>
            <a:r>
              <a:rPr lang="en-US" sz="2200" dirty="0" err="1">
                <a:solidFill>
                  <a:srgbClr val="0000FF"/>
                </a:solidFill>
                <a:latin typeface="Tahoma" panose="020B0604030504040204" pitchFamily="34" charset="0"/>
              </a:rPr>
              <a:t>hơn</a:t>
            </a:r>
            <a:r>
              <a:rPr lang="en-US" sz="2200" dirty="0">
                <a:solidFill>
                  <a:srgbClr val="0000FF"/>
                </a:solidFill>
                <a:latin typeface="Tahoma" panose="020B0604030504040204" pitchFamily="34" charset="0"/>
              </a:rPr>
              <a:t>.</a:t>
            </a:r>
          </a:p>
        </p:txBody>
      </p:sp>
      <p:sp>
        <p:nvSpPr>
          <p:cNvPr id="16" name="Rectangle 16"/>
          <p:cNvSpPr>
            <a:spLocks noChangeArrowheads="1"/>
          </p:cNvSpPr>
          <p:nvPr/>
        </p:nvSpPr>
        <p:spPr bwMode="auto">
          <a:xfrm>
            <a:off x="96304" y="3975103"/>
            <a:ext cx="2133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tabLst>
                <a:tab pos="2238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2238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2238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2238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2238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2238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2238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2238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22383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Câu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4:</a:t>
            </a:r>
          </a:p>
        </p:txBody>
      </p:sp>
    </p:spTree>
    <p:extLst>
      <p:ext uri="{BB962C8B-B14F-4D97-AF65-F5344CB8AC3E}">
        <p14:creationId xmlns:p14="http://schemas.microsoft.com/office/powerpoint/2010/main" val="2071854339"/>
      </p:ext>
    </p:extLst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1905000" y="1524001"/>
            <a:ext cx="7391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2238375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22383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2383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2383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2383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383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383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383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383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2000" i="1">
              <a:solidFill>
                <a:schemeClr val="hlink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905000"/>
            <a:ext cx="8534400" cy="96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838200" y="2667000"/>
            <a:ext cx="9144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1800">
                <a:latin typeface="Tahoma" panose="020B0604030504040204" pitchFamily="34" charset="0"/>
              </a:rPr>
              <a:t>                        </a:t>
            </a:r>
            <a:r>
              <a:rPr lang="en-US" sz="1800">
                <a:solidFill>
                  <a:srgbClr val="0000FF"/>
                </a:solidFill>
                <a:latin typeface="Tahoma" panose="020B0604030504040204" pitchFamily="34" charset="0"/>
              </a:rPr>
              <a:t>Ngoài  đồng    lúa    chín    thơm.     Con      chim    hót   trong  vườn.       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sz="1800">
              <a:latin typeface="Tahoma" panose="020B0604030504040204" pitchFamily="34" charset="0"/>
            </a:endParaRP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048000"/>
            <a:ext cx="8534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304800" y="3733801"/>
            <a:ext cx="9829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676275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6762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6762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6762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6762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762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762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762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762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sz="1800">
                <a:solidFill>
                  <a:srgbClr val="0000FF"/>
                </a:solidFill>
                <a:latin typeface="Tahoma" panose="020B0604030504040204" pitchFamily="34" charset="0"/>
              </a:rPr>
              <a:t>                             Nô     nức  trên đường vui    thay    bõ        công  bao ngày mong  chờ</a:t>
            </a:r>
          </a:p>
        </p:txBody>
      </p:sp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4114800"/>
            <a:ext cx="8382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2286000" y="4953000"/>
            <a:ext cx="8382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676275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6762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6762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6762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6762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762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762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762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762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1800">
                <a:solidFill>
                  <a:srgbClr val="0000FF"/>
                </a:solidFill>
                <a:latin typeface="Tahoma" panose="020B0604030504040204" pitchFamily="34" charset="0"/>
              </a:rPr>
              <a:t>      Hội      mùa rộn  ràng quê   hương   ấm        no  chan  hoà   yêu  thương.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sz="1800">
                <a:solidFill>
                  <a:srgbClr val="0000FF"/>
                </a:solidFill>
                <a:latin typeface="Tahoma" panose="020B0604030504040204" pitchFamily="34" charset="0"/>
              </a:rPr>
              <a:t>      </a:t>
            </a:r>
          </a:p>
        </p:txBody>
      </p:sp>
      <p:pic>
        <p:nvPicPr>
          <p:cNvPr id="12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5257800"/>
            <a:ext cx="8382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1981200" y="6019800"/>
            <a:ext cx="8153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1800">
                <a:solidFill>
                  <a:srgbClr val="0000FF"/>
                </a:solidFill>
                <a:latin typeface="Tahoma" panose="020B0604030504040204" pitchFamily="34" charset="0"/>
              </a:rPr>
              <a:t>   Ngày   mùa  rộn   ràng  nơi      nơi      có        đâu   vui   nào  vui    hơn.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sz="1800">
                <a:solidFill>
                  <a:srgbClr val="0000FF"/>
                </a:solidFill>
                <a:latin typeface="Tahoma" panose="020B0604030504040204" pitchFamily="34" charset="0"/>
              </a:rPr>
              <a:t>   </a:t>
            </a:r>
          </a:p>
        </p:txBody>
      </p:sp>
      <p:pic>
        <p:nvPicPr>
          <p:cNvPr id="19467" name="Picture 12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104900" cy="110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8" name="Picture 13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559719" y="5685631"/>
            <a:ext cx="1104900" cy="110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9" name="Picture 14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562307" y="795"/>
            <a:ext cx="1104901" cy="11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0" name="Picture 15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558338" y="5757864"/>
            <a:ext cx="1104900" cy="11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1"/>
          <p:cNvSpPr>
            <a:spLocks noChangeArrowheads="1"/>
          </p:cNvSpPr>
          <p:nvPr/>
        </p:nvSpPr>
        <p:spPr bwMode="auto">
          <a:xfrm>
            <a:off x="2292350" y="71438"/>
            <a:ext cx="7848600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Thứ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năm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ngày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28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tháng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11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năm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2019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Âm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nhạc</a:t>
            </a:r>
            <a:endParaRPr lang="en-US" sz="2800" dirty="0">
              <a:solidFill>
                <a:srgbClr val="0000CC"/>
              </a:solidFill>
              <a:latin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hát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Ngày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mùa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vui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</a:rPr>
              <a:t>                                                    </a:t>
            </a:r>
            <a:r>
              <a:rPr lang="en-US" sz="2000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Dân</a:t>
            </a:r>
            <a:r>
              <a:rPr lang="en-US" sz="20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ca</a:t>
            </a:r>
            <a:r>
              <a:rPr lang="en-US" sz="20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: </a:t>
            </a:r>
            <a:r>
              <a:rPr lang="en-US" sz="2000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Thái</a:t>
            </a:r>
            <a:endParaRPr lang="en-US" sz="2000" i="1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20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                                                               </a:t>
            </a:r>
            <a:r>
              <a:rPr lang="en-US" sz="2000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Lời</a:t>
            </a:r>
            <a:r>
              <a:rPr lang="en-US" sz="20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mới</a:t>
            </a:r>
            <a:r>
              <a:rPr lang="en-US" sz="20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: </a:t>
            </a:r>
            <a:r>
              <a:rPr lang="en-US" sz="2000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Hoàng</a:t>
            </a:r>
            <a:r>
              <a:rPr lang="en-US" sz="20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Lân</a:t>
            </a:r>
            <a:endParaRPr lang="en-US" sz="1200" i="1" dirty="0">
              <a:solidFill>
                <a:srgbClr val="FF0066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8060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>
        <p:checker/>
      </p:transition>
    </mc:Choice>
    <mc:Fallback xmlns="">
      <p:transition spd="slow" advClick="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musical_notes_bubbling_md_wht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1" y="5486401"/>
            <a:ext cx="1000125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3" descr="musical_notes_bubbling_md_wht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1" y="5562601"/>
            <a:ext cx="1000125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4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104900" cy="110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563100" y="5757864"/>
            <a:ext cx="1104900" cy="11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6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523207" y="5758657"/>
            <a:ext cx="1104900" cy="11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Picture 7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562307" y="795"/>
            <a:ext cx="1104901" cy="11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6" name="Text Box 16"/>
          <p:cNvSpPr txBox="1">
            <a:spLocks noChangeArrowheads="1"/>
          </p:cNvSpPr>
          <p:nvPr/>
        </p:nvSpPr>
        <p:spPr bwMode="auto">
          <a:xfrm>
            <a:off x="3717926" y="6361113"/>
            <a:ext cx="26066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sz="1800"/>
          </a:p>
        </p:txBody>
      </p:sp>
      <p:sp>
        <p:nvSpPr>
          <p:cNvPr id="187409" name="Text Box 17"/>
          <p:cNvSpPr txBox="1">
            <a:spLocks noChangeArrowheads="1"/>
          </p:cNvSpPr>
          <p:nvPr/>
        </p:nvSpPr>
        <p:spPr bwMode="auto">
          <a:xfrm>
            <a:off x="2667000" y="3113088"/>
            <a:ext cx="7467600" cy="267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400">
                <a:latin typeface="Times New Roman" panose="02020603050405020304" pitchFamily="18" charset="0"/>
              </a:rPr>
              <a:t>Ngoài </a:t>
            </a:r>
            <a:r>
              <a:rPr lang="en-US" sz="2400" u="sng">
                <a:solidFill>
                  <a:srgbClr val="CC0066"/>
                </a:solidFill>
                <a:latin typeface="Times New Roman" panose="02020603050405020304" pitchFamily="18" charset="0"/>
              </a:rPr>
              <a:t>đồng </a:t>
            </a:r>
            <a:r>
              <a:rPr lang="en-US" sz="2400">
                <a:latin typeface="Times New Roman" panose="02020603050405020304" pitchFamily="18" charset="0"/>
              </a:rPr>
              <a:t>lúa chín </a:t>
            </a:r>
            <a:r>
              <a:rPr lang="en-US" sz="2400" u="sng">
                <a:solidFill>
                  <a:srgbClr val="CC0066"/>
                </a:solidFill>
                <a:latin typeface="Times New Roman" panose="02020603050405020304" pitchFamily="18" charset="0"/>
              </a:rPr>
              <a:t>thơm</a:t>
            </a:r>
            <a:r>
              <a:rPr lang="en-US" sz="2400">
                <a:solidFill>
                  <a:srgbClr val="CC0066"/>
                </a:solidFill>
                <a:latin typeface="Times New Roman" panose="02020603050405020304" pitchFamily="18" charset="0"/>
              </a:rPr>
              <a:t>. </a:t>
            </a:r>
            <a:r>
              <a:rPr lang="en-US" sz="2400">
                <a:latin typeface="Times New Roman" panose="02020603050405020304" pitchFamily="18" charset="0"/>
              </a:rPr>
              <a:t>Con </a:t>
            </a:r>
            <a:r>
              <a:rPr lang="en-US" sz="2400" u="sng">
                <a:solidFill>
                  <a:srgbClr val="CC0066"/>
                </a:solidFill>
                <a:latin typeface="Times New Roman" panose="02020603050405020304" pitchFamily="18" charset="0"/>
              </a:rPr>
              <a:t>chim</a:t>
            </a:r>
            <a:r>
              <a:rPr lang="en-US" sz="2400">
                <a:latin typeface="Times New Roman" panose="02020603050405020304" pitchFamily="18" charset="0"/>
              </a:rPr>
              <a:t> hót trong </a:t>
            </a:r>
            <a:r>
              <a:rPr lang="en-US" sz="2400" u="sng">
                <a:solidFill>
                  <a:srgbClr val="CC0066"/>
                </a:solidFill>
                <a:latin typeface="Times New Roman" panose="02020603050405020304" pitchFamily="18" charset="0"/>
              </a:rPr>
              <a:t>vườn</a:t>
            </a:r>
            <a:r>
              <a:rPr lang="en-US" sz="2400">
                <a:latin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400">
                <a:latin typeface="Times New Roman" panose="02020603050405020304" pitchFamily="18" charset="0"/>
              </a:rPr>
              <a:t>Nô </a:t>
            </a:r>
            <a:r>
              <a:rPr lang="en-US" sz="2400" i="1" u="sng">
                <a:solidFill>
                  <a:srgbClr val="CC0066"/>
                </a:solidFill>
                <a:latin typeface="Times New Roman" panose="02020603050405020304" pitchFamily="18" charset="0"/>
              </a:rPr>
              <a:t>nức</a:t>
            </a:r>
            <a:r>
              <a:rPr lang="en-US" sz="2400">
                <a:latin typeface="Times New Roman" panose="02020603050405020304" pitchFamily="18" charset="0"/>
              </a:rPr>
              <a:t> trên đường vui </a:t>
            </a:r>
            <a:r>
              <a:rPr lang="en-US" sz="2400" u="sng">
                <a:solidFill>
                  <a:srgbClr val="CC0066"/>
                </a:solidFill>
                <a:latin typeface="Times New Roman" panose="02020603050405020304" pitchFamily="18" charset="0"/>
              </a:rPr>
              <a:t>thay</a:t>
            </a:r>
            <a:r>
              <a:rPr lang="en-US" sz="2400">
                <a:latin typeface="Times New Roman" panose="02020603050405020304" pitchFamily="18" charset="0"/>
              </a:rPr>
              <a:t>. Bõ </a:t>
            </a:r>
            <a:r>
              <a:rPr lang="en-US" sz="2400" u="sng">
                <a:solidFill>
                  <a:srgbClr val="CC0066"/>
                </a:solidFill>
                <a:latin typeface="Times New Roman" panose="02020603050405020304" pitchFamily="18" charset="0"/>
              </a:rPr>
              <a:t>công </a:t>
            </a:r>
            <a:r>
              <a:rPr lang="en-US" sz="2400">
                <a:latin typeface="Times New Roman" panose="02020603050405020304" pitchFamily="18" charset="0"/>
              </a:rPr>
              <a:t>bao ngày mong </a:t>
            </a:r>
            <a:r>
              <a:rPr lang="en-US" sz="2400" u="sng">
                <a:solidFill>
                  <a:srgbClr val="CC0066"/>
                </a:solidFill>
                <a:latin typeface="Times New Roman" panose="02020603050405020304" pitchFamily="18" charset="0"/>
              </a:rPr>
              <a:t>chờ</a:t>
            </a:r>
            <a:r>
              <a:rPr lang="en-US" sz="2400">
                <a:latin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400">
                <a:latin typeface="Times New Roman" panose="02020603050405020304" pitchFamily="18" charset="0"/>
              </a:rPr>
              <a:t>Hội </a:t>
            </a:r>
            <a:r>
              <a:rPr lang="en-US" sz="2400" u="sng">
                <a:solidFill>
                  <a:srgbClr val="CC0066"/>
                </a:solidFill>
                <a:latin typeface="Times New Roman" panose="02020603050405020304" pitchFamily="18" charset="0"/>
              </a:rPr>
              <a:t>mùa </a:t>
            </a:r>
            <a:r>
              <a:rPr lang="en-US" sz="2400">
                <a:latin typeface="Times New Roman" panose="02020603050405020304" pitchFamily="18" charset="0"/>
              </a:rPr>
              <a:t>rộn ràng quê </a:t>
            </a:r>
            <a:r>
              <a:rPr lang="en-US" sz="2400" u="sng">
                <a:solidFill>
                  <a:srgbClr val="CC0066"/>
                </a:solidFill>
                <a:latin typeface="Times New Roman" panose="02020603050405020304" pitchFamily="18" charset="0"/>
              </a:rPr>
              <a:t>hương. </a:t>
            </a:r>
            <a:r>
              <a:rPr lang="en-US" sz="2400">
                <a:latin typeface="Times New Roman" panose="02020603050405020304" pitchFamily="18" charset="0"/>
              </a:rPr>
              <a:t>Ấm </a:t>
            </a:r>
            <a:r>
              <a:rPr lang="en-US" sz="2400" u="sng">
                <a:solidFill>
                  <a:srgbClr val="CC0066"/>
                </a:solidFill>
                <a:latin typeface="Times New Roman" panose="02020603050405020304" pitchFamily="18" charset="0"/>
              </a:rPr>
              <a:t>no</a:t>
            </a:r>
            <a:r>
              <a:rPr lang="en-US" sz="2400">
                <a:latin typeface="Times New Roman" panose="02020603050405020304" pitchFamily="18" charset="0"/>
              </a:rPr>
              <a:t> chan hòa yêu </a:t>
            </a:r>
            <a:r>
              <a:rPr lang="en-US" sz="2400" u="sng">
                <a:solidFill>
                  <a:srgbClr val="CC0066"/>
                </a:solidFill>
                <a:latin typeface="Times New Roman" panose="02020603050405020304" pitchFamily="18" charset="0"/>
              </a:rPr>
              <a:t>thương</a:t>
            </a:r>
            <a:r>
              <a:rPr lang="en-US" sz="2400">
                <a:latin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400">
                <a:latin typeface="Times New Roman" panose="02020603050405020304" pitchFamily="18" charset="0"/>
              </a:rPr>
              <a:t>Ngày </a:t>
            </a:r>
            <a:r>
              <a:rPr lang="en-US" sz="2400" u="sng">
                <a:solidFill>
                  <a:srgbClr val="CC0066"/>
                </a:solidFill>
                <a:latin typeface="Times New Roman" panose="02020603050405020304" pitchFamily="18" charset="0"/>
              </a:rPr>
              <a:t>mùa</a:t>
            </a:r>
            <a:r>
              <a:rPr lang="en-US" sz="2400">
                <a:solidFill>
                  <a:srgbClr val="CC0066"/>
                </a:solidFill>
                <a:latin typeface="Times New Roman" panose="02020603050405020304" pitchFamily="18" charset="0"/>
              </a:rPr>
              <a:t> </a:t>
            </a:r>
            <a:r>
              <a:rPr lang="en-US" sz="2400">
                <a:latin typeface="Times New Roman" panose="02020603050405020304" pitchFamily="18" charset="0"/>
              </a:rPr>
              <a:t>rộn ràng nơi </a:t>
            </a:r>
            <a:r>
              <a:rPr lang="en-US" sz="2400" u="sng">
                <a:solidFill>
                  <a:srgbClr val="CC0066"/>
                </a:solidFill>
                <a:latin typeface="Times New Roman" panose="02020603050405020304" pitchFamily="18" charset="0"/>
              </a:rPr>
              <a:t>nơi</a:t>
            </a:r>
            <a:r>
              <a:rPr lang="en-US" sz="2400">
                <a:latin typeface="Times New Roman" panose="02020603050405020304" pitchFamily="18" charset="0"/>
              </a:rPr>
              <a:t>. Có </a:t>
            </a:r>
            <a:r>
              <a:rPr lang="en-US" sz="2400" u="sng">
                <a:solidFill>
                  <a:srgbClr val="CC0066"/>
                </a:solidFill>
                <a:latin typeface="Times New Roman" panose="02020603050405020304" pitchFamily="18" charset="0"/>
              </a:rPr>
              <a:t>đâu </a:t>
            </a:r>
            <a:r>
              <a:rPr lang="en-US" sz="2400">
                <a:latin typeface="Times New Roman" panose="02020603050405020304" pitchFamily="18" charset="0"/>
              </a:rPr>
              <a:t>vui nào vui </a:t>
            </a:r>
            <a:r>
              <a:rPr lang="en-US" sz="2400" u="sng">
                <a:solidFill>
                  <a:srgbClr val="CC0066"/>
                </a:solidFill>
                <a:latin typeface="Times New Roman" panose="02020603050405020304" pitchFamily="18" charset="0"/>
              </a:rPr>
              <a:t>hơn</a:t>
            </a:r>
            <a:r>
              <a:rPr lang="en-US" sz="2400">
                <a:latin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sz="2400">
              <a:latin typeface="Times New Roman" panose="02020603050405020304" pitchFamily="18" charset="0"/>
            </a:endParaRPr>
          </a:p>
        </p:txBody>
      </p:sp>
      <p:sp>
        <p:nvSpPr>
          <p:cNvPr id="27658" name="Rectangle 18"/>
          <p:cNvSpPr>
            <a:spLocks noChangeArrowheads="1"/>
          </p:cNvSpPr>
          <p:nvPr/>
        </p:nvSpPr>
        <p:spPr bwMode="auto">
          <a:xfrm>
            <a:off x="1571626" y="2765426"/>
            <a:ext cx="70389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sz="1000"/>
              <a:t>   </a:t>
            </a:r>
          </a:p>
        </p:txBody>
      </p:sp>
      <p:sp>
        <p:nvSpPr>
          <p:cNvPr id="27659" name="Text Box 19"/>
          <p:cNvSpPr txBox="1">
            <a:spLocks noChangeArrowheads="1"/>
          </p:cNvSpPr>
          <p:nvPr/>
        </p:nvSpPr>
        <p:spPr bwMode="auto">
          <a:xfrm>
            <a:off x="1981200" y="2819401"/>
            <a:ext cx="6400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1800"/>
              <a:t>          </a:t>
            </a:r>
          </a:p>
        </p:txBody>
      </p:sp>
      <p:sp>
        <p:nvSpPr>
          <p:cNvPr id="27660" name="Text Box 20"/>
          <p:cNvSpPr txBox="1">
            <a:spLocks noChangeArrowheads="1"/>
          </p:cNvSpPr>
          <p:nvPr/>
        </p:nvSpPr>
        <p:spPr bwMode="auto">
          <a:xfrm>
            <a:off x="1524000" y="3124201"/>
            <a:ext cx="7391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1800"/>
              <a:t>             </a:t>
            </a:r>
          </a:p>
        </p:txBody>
      </p:sp>
      <p:sp>
        <p:nvSpPr>
          <p:cNvPr id="27661" name="Text Box 21"/>
          <p:cNvSpPr txBox="1">
            <a:spLocks noChangeArrowheads="1"/>
          </p:cNvSpPr>
          <p:nvPr/>
        </p:nvSpPr>
        <p:spPr bwMode="auto">
          <a:xfrm>
            <a:off x="1828801" y="3200401"/>
            <a:ext cx="71024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endParaRPr lang="en-US" sz="1800"/>
          </a:p>
        </p:txBody>
      </p:sp>
      <p:sp>
        <p:nvSpPr>
          <p:cNvPr id="27662" name="Text Box 22"/>
          <p:cNvSpPr txBox="1">
            <a:spLocks noChangeArrowheads="1"/>
          </p:cNvSpPr>
          <p:nvPr/>
        </p:nvSpPr>
        <p:spPr bwMode="auto">
          <a:xfrm>
            <a:off x="2422526" y="3694113"/>
            <a:ext cx="64928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1800"/>
              <a:t>  </a:t>
            </a:r>
          </a:p>
        </p:txBody>
      </p:sp>
      <p:cxnSp>
        <p:nvCxnSpPr>
          <p:cNvPr id="27663" name="Straight Connector 23"/>
          <p:cNvCxnSpPr>
            <a:cxnSpLocks noChangeShapeType="1"/>
            <a:endCxn id="27659" idx="0"/>
          </p:cNvCxnSpPr>
          <p:nvPr/>
        </p:nvCxnSpPr>
        <p:spPr bwMode="auto">
          <a:xfrm>
            <a:off x="4572000" y="2819400"/>
            <a:ext cx="609600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cxnSp>
      <p:cxnSp>
        <p:nvCxnSpPr>
          <p:cNvPr id="27664" name="Straight Connector 25"/>
          <p:cNvCxnSpPr>
            <a:cxnSpLocks noChangeShapeType="1"/>
          </p:cNvCxnSpPr>
          <p:nvPr/>
        </p:nvCxnSpPr>
        <p:spPr bwMode="auto">
          <a:xfrm>
            <a:off x="7620000" y="2667000"/>
            <a:ext cx="533400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cxnSp>
      <p:cxnSp>
        <p:nvCxnSpPr>
          <p:cNvPr id="27665" name="Straight Connector 27"/>
          <p:cNvCxnSpPr>
            <a:cxnSpLocks noChangeShapeType="1"/>
          </p:cNvCxnSpPr>
          <p:nvPr/>
        </p:nvCxnSpPr>
        <p:spPr bwMode="auto">
          <a:xfrm>
            <a:off x="4495800" y="2514600"/>
            <a:ext cx="533400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cxnSp>
      <p:cxnSp>
        <p:nvCxnSpPr>
          <p:cNvPr id="27666" name="Straight Connector 28"/>
          <p:cNvCxnSpPr>
            <a:cxnSpLocks noChangeShapeType="1"/>
          </p:cNvCxnSpPr>
          <p:nvPr/>
        </p:nvCxnSpPr>
        <p:spPr bwMode="auto">
          <a:xfrm>
            <a:off x="7620000" y="2743200"/>
            <a:ext cx="533400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cxnSp>
      <p:cxnSp>
        <p:nvCxnSpPr>
          <p:cNvPr id="27667" name="Straight Connector 29"/>
          <p:cNvCxnSpPr>
            <a:cxnSpLocks noChangeShapeType="1"/>
          </p:cNvCxnSpPr>
          <p:nvPr/>
        </p:nvCxnSpPr>
        <p:spPr bwMode="auto">
          <a:xfrm>
            <a:off x="4648200" y="3275014"/>
            <a:ext cx="533400" cy="1587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cxnSp>
      <p:cxnSp>
        <p:nvCxnSpPr>
          <p:cNvPr id="27668" name="Straight Connector 31"/>
          <p:cNvCxnSpPr>
            <a:cxnSpLocks noChangeShapeType="1"/>
          </p:cNvCxnSpPr>
          <p:nvPr/>
        </p:nvCxnSpPr>
        <p:spPr bwMode="auto">
          <a:xfrm>
            <a:off x="7391400" y="2590800"/>
            <a:ext cx="685800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cxnSp>
      <p:cxnSp>
        <p:nvCxnSpPr>
          <p:cNvPr id="27669" name="Straight Connector 34"/>
          <p:cNvCxnSpPr>
            <a:cxnSpLocks noChangeShapeType="1"/>
          </p:cNvCxnSpPr>
          <p:nvPr/>
        </p:nvCxnSpPr>
        <p:spPr bwMode="auto">
          <a:xfrm>
            <a:off x="7467600" y="2590800"/>
            <a:ext cx="457200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cxnSp>
      <p:sp>
        <p:nvSpPr>
          <p:cNvPr id="27671" name="Rectangle 1"/>
          <p:cNvSpPr>
            <a:spLocks noChangeArrowheads="1"/>
          </p:cNvSpPr>
          <p:nvPr/>
        </p:nvSpPr>
        <p:spPr bwMode="auto">
          <a:xfrm>
            <a:off x="3924300" y="2220914"/>
            <a:ext cx="44577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2800">
                <a:solidFill>
                  <a:srgbClr val="0000FF"/>
                </a:solidFill>
                <a:latin typeface="Times New Roman" panose="02020603050405020304" pitchFamily="18" charset="0"/>
              </a:rPr>
              <a:t>Hát kết hợp gõ đệm theo nhịp</a:t>
            </a:r>
          </a:p>
        </p:txBody>
      </p:sp>
      <p:sp>
        <p:nvSpPr>
          <p:cNvPr id="24" name="Rectangle 11"/>
          <p:cNvSpPr>
            <a:spLocks noChangeArrowheads="1"/>
          </p:cNvSpPr>
          <p:nvPr/>
        </p:nvSpPr>
        <p:spPr bwMode="auto">
          <a:xfrm>
            <a:off x="2292350" y="71438"/>
            <a:ext cx="7848600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Thứ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năm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ngày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28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tháng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11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năm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2019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Âm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nhạc</a:t>
            </a:r>
            <a:endParaRPr lang="en-US" sz="2800" dirty="0">
              <a:solidFill>
                <a:srgbClr val="0000CC"/>
              </a:solidFill>
              <a:latin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hát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Ngày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mùa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vui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</a:rPr>
              <a:t>                                                    </a:t>
            </a:r>
            <a:r>
              <a:rPr lang="en-US" sz="2000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Dân</a:t>
            </a:r>
            <a:r>
              <a:rPr lang="en-US" sz="20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ca</a:t>
            </a:r>
            <a:r>
              <a:rPr lang="en-US" sz="20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: </a:t>
            </a:r>
            <a:r>
              <a:rPr lang="en-US" sz="2000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Thái</a:t>
            </a:r>
            <a:endParaRPr lang="en-US" sz="2000" i="1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20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                                                               </a:t>
            </a:r>
            <a:r>
              <a:rPr lang="en-US" sz="2000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Lời</a:t>
            </a:r>
            <a:r>
              <a:rPr lang="en-US" sz="20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mới</a:t>
            </a:r>
            <a:r>
              <a:rPr lang="en-US" sz="20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: </a:t>
            </a:r>
            <a:r>
              <a:rPr lang="en-US" sz="2000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Hoàng</a:t>
            </a:r>
            <a:r>
              <a:rPr lang="en-US" sz="20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Lân</a:t>
            </a:r>
            <a:endParaRPr lang="en-US" sz="1200" i="1" dirty="0">
              <a:solidFill>
                <a:srgbClr val="FF0066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4779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rippl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500"/>
                                        <p:tgtEl>
                                          <p:spTgt spid="1874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1500"/>
                                        <p:tgtEl>
                                          <p:spTgt spid="1874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1400"/>
                                        <p:tgtEl>
                                          <p:spTgt spid="1874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6" dur="1400"/>
                                        <p:tgtEl>
                                          <p:spTgt spid="1874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musical_notes_bubbling_md_wht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1" y="5486401"/>
            <a:ext cx="1000125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3" descr="musical_notes_bubbling_md_wht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1" y="5562601"/>
            <a:ext cx="1000125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4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104900" cy="110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563100" y="5757864"/>
            <a:ext cx="1104900" cy="11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6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523207" y="5758657"/>
            <a:ext cx="1104900" cy="11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Picture 7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562307" y="795"/>
            <a:ext cx="1104901" cy="11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6" name="Text Box 16"/>
          <p:cNvSpPr txBox="1">
            <a:spLocks noChangeArrowheads="1"/>
          </p:cNvSpPr>
          <p:nvPr/>
        </p:nvSpPr>
        <p:spPr bwMode="auto">
          <a:xfrm>
            <a:off x="3717926" y="6361113"/>
            <a:ext cx="26066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sz="1800"/>
          </a:p>
        </p:txBody>
      </p:sp>
      <p:sp>
        <p:nvSpPr>
          <p:cNvPr id="187409" name="Text Box 17"/>
          <p:cNvSpPr txBox="1">
            <a:spLocks noChangeArrowheads="1"/>
          </p:cNvSpPr>
          <p:nvPr/>
        </p:nvSpPr>
        <p:spPr bwMode="auto">
          <a:xfrm>
            <a:off x="2827339" y="2327712"/>
            <a:ext cx="7467600" cy="5447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400" dirty="0" err="1">
                <a:latin typeface="Times New Roman" panose="02020603050405020304" pitchFamily="18" charset="0"/>
              </a:rPr>
              <a:t>Ngoài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đồng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lúa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chín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thơm</a:t>
            </a:r>
            <a:r>
              <a:rPr lang="en-US" sz="2400" dirty="0">
                <a:latin typeface="Times New Roman" panose="02020603050405020304" pitchFamily="18" charset="0"/>
              </a:rPr>
              <a:t>. Con </a:t>
            </a:r>
            <a:r>
              <a:rPr lang="en-US" sz="2400" dirty="0" err="1">
                <a:latin typeface="Times New Roman" panose="02020603050405020304" pitchFamily="18" charset="0"/>
              </a:rPr>
              <a:t>chim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hót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vườn</a:t>
            </a:r>
            <a:r>
              <a:rPr lang="en-US" sz="2400" dirty="0">
                <a:latin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400" dirty="0">
                <a:latin typeface="Times New Roman" panose="02020603050405020304" pitchFamily="18" charset="0"/>
              </a:rPr>
              <a:t>   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x       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    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  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     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      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     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   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   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     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x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400" dirty="0" err="1">
                <a:latin typeface="Times New Roman" panose="02020603050405020304" pitchFamily="18" charset="0"/>
              </a:rPr>
              <a:t>Nô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nức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đường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vui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thay</a:t>
            </a:r>
            <a:r>
              <a:rPr lang="en-US" sz="2400" dirty="0">
                <a:latin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</a:rPr>
              <a:t>Bõ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bao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ngày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mong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chờ</a:t>
            </a:r>
            <a:endParaRPr lang="en-US" sz="2400" dirty="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 x   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    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     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     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  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    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   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    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    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    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    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400" dirty="0" err="1">
                <a:latin typeface="Times New Roman" panose="02020603050405020304" pitchFamily="18" charset="0"/>
              </a:rPr>
              <a:t>Hội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mùa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rộn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ràng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quê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hương</a:t>
            </a:r>
            <a:r>
              <a:rPr lang="en-US" sz="2400" dirty="0">
                <a:latin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</a:rPr>
              <a:t>Ấm</a:t>
            </a:r>
            <a:r>
              <a:rPr lang="en-US" sz="2400" dirty="0">
                <a:latin typeface="Times New Roman" panose="02020603050405020304" pitchFamily="18" charset="0"/>
              </a:rPr>
              <a:t> no </a:t>
            </a:r>
            <a:r>
              <a:rPr lang="en-US" sz="2400" dirty="0" err="1">
                <a:latin typeface="Times New Roman" panose="02020603050405020304" pitchFamily="18" charset="0"/>
              </a:rPr>
              <a:t>chan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hòa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yêu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thương</a:t>
            </a:r>
            <a:endParaRPr lang="en-US" sz="2400" dirty="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400" dirty="0">
                <a:latin typeface="Times New Roman" panose="02020603050405020304" pitchFamily="18" charset="0"/>
              </a:rPr>
              <a:t> 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x     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   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  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    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    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       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   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    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   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   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     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x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400" dirty="0" err="1">
                <a:latin typeface="Times New Roman" panose="02020603050405020304" pitchFamily="18" charset="0"/>
              </a:rPr>
              <a:t>Ngày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mùa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rộn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ràng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nơi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nơi</a:t>
            </a:r>
            <a:r>
              <a:rPr lang="en-US" sz="2400" dirty="0">
                <a:latin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đâu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vui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vui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hơn</a:t>
            </a:r>
            <a:r>
              <a:rPr lang="en-US" sz="2400" dirty="0">
                <a:latin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400" dirty="0">
                <a:latin typeface="Times New Roman" panose="02020603050405020304" pitchFamily="18" charset="0"/>
              </a:rPr>
              <a:t>   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x     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    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  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    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   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  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   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   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  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   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  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x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sz="2400" dirty="0">
              <a:latin typeface="Times New Roman" panose="02020603050405020304" pitchFamily="18" charset="0"/>
            </a:endParaRPr>
          </a:p>
        </p:txBody>
      </p:sp>
      <p:sp>
        <p:nvSpPr>
          <p:cNvPr id="27658" name="Rectangle 18"/>
          <p:cNvSpPr>
            <a:spLocks noChangeArrowheads="1"/>
          </p:cNvSpPr>
          <p:nvPr/>
        </p:nvSpPr>
        <p:spPr bwMode="auto">
          <a:xfrm>
            <a:off x="1571626" y="2765426"/>
            <a:ext cx="70389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sz="1000"/>
              <a:t>   </a:t>
            </a:r>
          </a:p>
        </p:txBody>
      </p:sp>
      <p:sp>
        <p:nvSpPr>
          <p:cNvPr id="27659" name="Text Box 19"/>
          <p:cNvSpPr txBox="1">
            <a:spLocks noChangeArrowheads="1"/>
          </p:cNvSpPr>
          <p:nvPr/>
        </p:nvSpPr>
        <p:spPr bwMode="auto">
          <a:xfrm>
            <a:off x="1981200" y="2819401"/>
            <a:ext cx="6400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1800"/>
              <a:t>          </a:t>
            </a:r>
          </a:p>
        </p:txBody>
      </p:sp>
      <p:sp>
        <p:nvSpPr>
          <p:cNvPr id="27660" name="Text Box 20"/>
          <p:cNvSpPr txBox="1">
            <a:spLocks noChangeArrowheads="1"/>
          </p:cNvSpPr>
          <p:nvPr/>
        </p:nvSpPr>
        <p:spPr bwMode="auto">
          <a:xfrm>
            <a:off x="1524000" y="3124201"/>
            <a:ext cx="7391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1800"/>
              <a:t>             </a:t>
            </a:r>
          </a:p>
        </p:txBody>
      </p:sp>
      <p:sp>
        <p:nvSpPr>
          <p:cNvPr id="27661" name="Text Box 21"/>
          <p:cNvSpPr txBox="1">
            <a:spLocks noChangeArrowheads="1"/>
          </p:cNvSpPr>
          <p:nvPr/>
        </p:nvSpPr>
        <p:spPr bwMode="auto">
          <a:xfrm>
            <a:off x="1828801" y="3200401"/>
            <a:ext cx="71024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endParaRPr lang="en-US" sz="1800"/>
          </a:p>
        </p:txBody>
      </p:sp>
      <p:sp>
        <p:nvSpPr>
          <p:cNvPr id="27662" name="Text Box 22"/>
          <p:cNvSpPr txBox="1">
            <a:spLocks noChangeArrowheads="1"/>
          </p:cNvSpPr>
          <p:nvPr/>
        </p:nvSpPr>
        <p:spPr bwMode="auto">
          <a:xfrm>
            <a:off x="2422526" y="3694113"/>
            <a:ext cx="64928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1800"/>
              <a:t>  </a:t>
            </a:r>
          </a:p>
        </p:txBody>
      </p:sp>
      <p:cxnSp>
        <p:nvCxnSpPr>
          <p:cNvPr id="27663" name="Straight Connector 23"/>
          <p:cNvCxnSpPr>
            <a:cxnSpLocks noChangeShapeType="1"/>
            <a:endCxn id="27659" idx="0"/>
          </p:cNvCxnSpPr>
          <p:nvPr/>
        </p:nvCxnSpPr>
        <p:spPr bwMode="auto">
          <a:xfrm>
            <a:off x="4572000" y="2819400"/>
            <a:ext cx="609600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cxnSp>
      <p:cxnSp>
        <p:nvCxnSpPr>
          <p:cNvPr id="27664" name="Straight Connector 25"/>
          <p:cNvCxnSpPr>
            <a:cxnSpLocks noChangeShapeType="1"/>
          </p:cNvCxnSpPr>
          <p:nvPr/>
        </p:nvCxnSpPr>
        <p:spPr bwMode="auto">
          <a:xfrm>
            <a:off x="7620000" y="2667000"/>
            <a:ext cx="533400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cxnSp>
      <p:cxnSp>
        <p:nvCxnSpPr>
          <p:cNvPr id="27665" name="Straight Connector 27"/>
          <p:cNvCxnSpPr>
            <a:cxnSpLocks noChangeShapeType="1"/>
          </p:cNvCxnSpPr>
          <p:nvPr/>
        </p:nvCxnSpPr>
        <p:spPr bwMode="auto">
          <a:xfrm>
            <a:off x="4495800" y="2514600"/>
            <a:ext cx="533400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cxnSp>
      <p:cxnSp>
        <p:nvCxnSpPr>
          <p:cNvPr id="27666" name="Straight Connector 28"/>
          <p:cNvCxnSpPr>
            <a:cxnSpLocks noChangeShapeType="1"/>
          </p:cNvCxnSpPr>
          <p:nvPr/>
        </p:nvCxnSpPr>
        <p:spPr bwMode="auto">
          <a:xfrm>
            <a:off x="7620000" y="2743200"/>
            <a:ext cx="533400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cxnSp>
      <p:cxnSp>
        <p:nvCxnSpPr>
          <p:cNvPr id="27667" name="Straight Connector 29"/>
          <p:cNvCxnSpPr>
            <a:cxnSpLocks noChangeShapeType="1"/>
          </p:cNvCxnSpPr>
          <p:nvPr/>
        </p:nvCxnSpPr>
        <p:spPr bwMode="auto">
          <a:xfrm>
            <a:off x="4648200" y="3275014"/>
            <a:ext cx="533400" cy="1587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cxnSp>
      <p:cxnSp>
        <p:nvCxnSpPr>
          <p:cNvPr id="27668" name="Straight Connector 31"/>
          <p:cNvCxnSpPr>
            <a:cxnSpLocks noChangeShapeType="1"/>
          </p:cNvCxnSpPr>
          <p:nvPr/>
        </p:nvCxnSpPr>
        <p:spPr bwMode="auto">
          <a:xfrm>
            <a:off x="7391400" y="2590800"/>
            <a:ext cx="685800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cxnSp>
      <p:cxnSp>
        <p:nvCxnSpPr>
          <p:cNvPr id="27669" name="Straight Connector 34"/>
          <p:cNvCxnSpPr>
            <a:cxnSpLocks noChangeShapeType="1"/>
          </p:cNvCxnSpPr>
          <p:nvPr/>
        </p:nvCxnSpPr>
        <p:spPr bwMode="auto">
          <a:xfrm>
            <a:off x="7467600" y="2590800"/>
            <a:ext cx="457200" cy="15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cxnSp>
      <p:sp>
        <p:nvSpPr>
          <p:cNvPr id="27671" name="Rectangle 1"/>
          <p:cNvSpPr>
            <a:spLocks noChangeArrowheads="1"/>
          </p:cNvSpPr>
          <p:nvPr/>
        </p:nvSpPr>
        <p:spPr bwMode="auto">
          <a:xfrm>
            <a:off x="114503" y="1808024"/>
            <a:ext cx="568937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Hát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kết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hợp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gõ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đệm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tiết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tấu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ca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" name="Rectangle 11"/>
          <p:cNvSpPr>
            <a:spLocks noChangeArrowheads="1"/>
          </p:cNvSpPr>
          <p:nvPr/>
        </p:nvSpPr>
        <p:spPr bwMode="auto">
          <a:xfrm>
            <a:off x="2292350" y="71438"/>
            <a:ext cx="7848600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Thứ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năm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ngày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28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tháng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11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năm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2019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Âm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nhạc</a:t>
            </a:r>
            <a:endParaRPr lang="en-US" sz="2800" dirty="0">
              <a:solidFill>
                <a:srgbClr val="0000CC"/>
              </a:solidFill>
              <a:latin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hát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Ngày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mùa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vui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</a:rPr>
              <a:t>                                                    </a:t>
            </a:r>
            <a:r>
              <a:rPr lang="en-US" sz="2000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Dân</a:t>
            </a:r>
            <a:r>
              <a:rPr lang="en-US" sz="20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ca</a:t>
            </a:r>
            <a:r>
              <a:rPr lang="en-US" sz="20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: </a:t>
            </a:r>
            <a:r>
              <a:rPr lang="en-US" sz="2000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Thái</a:t>
            </a:r>
            <a:endParaRPr lang="en-US" sz="2000" i="1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20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                                                               </a:t>
            </a:r>
            <a:r>
              <a:rPr lang="en-US" sz="2000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Lời</a:t>
            </a:r>
            <a:r>
              <a:rPr lang="en-US" sz="20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mới</a:t>
            </a:r>
            <a:r>
              <a:rPr lang="en-US" sz="20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: </a:t>
            </a:r>
            <a:r>
              <a:rPr lang="en-US" sz="2000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Hoàng</a:t>
            </a:r>
            <a:r>
              <a:rPr lang="en-US" sz="20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Lân</a:t>
            </a:r>
            <a:endParaRPr lang="en-US" sz="1200" i="1" dirty="0">
              <a:solidFill>
                <a:srgbClr val="FF0066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9254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1905000" y="1524001"/>
            <a:ext cx="7391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2238375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22383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2383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2383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2383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383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383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383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383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2000" i="1">
              <a:solidFill>
                <a:schemeClr val="hlink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905000"/>
            <a:ext cx="8534400" cy="96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838200" y="2667000"/>
            <a:ext cx="9144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1800">
                <a:latin typeface="Tahoma" panose="020B0604030504040204" pitchFamily="34" charset="0"/>
              </a:rPr>
              <a:t>                        </a:t>
            </a:r>
            <a:r>
              <a:rPr lang="en-US" sz="1800">
                <a:solidFill>
                  <a:srgbClr val="0000FF"/>
                </a:solidFill>
                <a:latin typeface="Tahoma" panose="020B0604030504040204" pitchFamily="34" charset="0"/>
              </a:rPr>
              <a:t>Ngoài  đồng    lúa    chín    thơm.     Con      chim    hót   trong  vườn.       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sz="1800">
              <a:latin typeface="Tahoma" panose="020B0604030504040204" pitchFamily="34" charset="0"/>
            </a:endParaRP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048000"/>
            <a:ext cx="8534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304800" y="3733801"/>
            <a:ext cx="9829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676275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6762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6762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6762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6762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762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762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762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762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sz="1800">
                <a:solidFill>
                  <a:srgbClr val="0000FF"/>
                </a:solidFill>
                <a:latin typeface="Tahoma" panose="020B0604030504040204" pitchFamily="34" charset="0"/>
              </a:rPr>
              <a:t>                             Nô     nức  trên đường vui    thay    bõ        công  bao ngày mong  chờ</a:t>
            </a:r>
          </a:p>
        </p:txBody>
      </p:sp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4114800"/>
            <a:ext cx="8382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2286000" y="4953000"/>
            <a:ext cx="8382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676275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6762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6762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6762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6762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762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762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762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762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1800">
                <a:solidFill>
                  <a:srgbClr val="0000FF"/>
                </a:solidFill>
                <a:latin typeface="Tahoma" panose="020B0604030504040204" pitchFamily="34" charset="0"/>
              </a:rPr>
              <a:t>      Hội      mùa rộn  ràng quê   hương   ấm        no  chan  hoà   yêu  thương.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sz="1800">
                <a:solidFill>
                  <a:srgbClr val="0000FF"/>
                </a:solidFill>
                <a:latin typeface="Tahoma" panose="020B0604030504040204" pitchFamily="34" charset="0"/>
              </a:rPr>
              <a:t>      </a:t>
            </a:r>
          </a:p>
        </p:txBody>
      </p:sp>
      <p:pic>
        <p:nvPicPr>
          <p:cNvPr id="12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5257800"/>
            <a:ext cx="8382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1981200" y="6019800"/>
            <a:ext cx="8153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1800">
                <a:solidFill>
                  <a:srgbClr val="0000FF"/>
                </a:solidFill>
                <a:latin typeface="Tahoma" panose="020B0604030504040204" pitchFamily="34" charset="0"/>
              </a:rPr>
              <a:t>   Ngày   mùa  rộn   ràng  nơi      nơi      có        đâu   vui   nào  vui    hơn.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sz="1800">
                <a:solidFill>
                  <a:srgbClr val="0000FF"/>
                </a:solidFill>
                <a:latin typeface="Tahoma" panose="020B0604030504040204" pitchFamily="34" charset="0"/>
              </a:rPr>
              <a:t>   </a:t>
            </a:r>
          </a:p>
        </p:txBody>
      </p:sp>
      <p:pic>
        <p:nvPicPr>
          <p:cNvPr id="19467" name="Picture 12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104900" cy="110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8" name="Picture 13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559719" y="5685631"/>
            <a:ext cx="1104900" cy="110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9" name="Picture 14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562307" y="795"/>
            <a:ext cx="1104901" cy="11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0" name="Picture 15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558338" y="5757864"/>
            <a:ext cx="1104900" cy="11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1"/>
          <p:cNvSpPr>
            <a:spLocks noChangeArrowheads="1"/>
          </p:cNvSpPr>
          <p:nvPr/>
        </p:nvSpPr>
        <p:spPr bwMode="auto">
          <a:xfrm>
            <a:off x="2292350" y="71438"/>
            <a:ext cx="7848600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Thứ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năm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ngày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28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tháng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11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năm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2019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Âm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nhạc</a:t>
            </a:r>
            <a:endParaRPr lang="en-US" sz="2800" dirty="0">
              <a:solidFill>
                <a:srgbClr val="0000CC"/>
              </a:solidFill>
              <a:latin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hát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Ngày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mùa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vui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</a:rPr>
              <a:t>                                                    </a:t>
            </a:r>
            <a:r>
              <a:rPr lang="en-US" sz="2000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Dân</a:t>
            </a:r>
            <a:r>
              <a:rPr lang="en-US" sz="20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ca</a:t>
            </a:r>
            <a:r>
              <a:rPr lang="en-US" sz="20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: </a:t>
            </a:r>
            <a:r>
              <a:rPr lang="en-US" sz="2000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Thái</a:t>
            </a:r>
            <a:endParaRPr lang="en-US" sz="2000" i="1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20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                                                               </a:t>
            </a:r>
            <a:r>
              <a:rPr lang="en-US" sz="2000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Lời</a:t>
            </a:r>
            <a:r>
              <a:rPr lang="en-US" sz="20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mới</a:t>
            </a:r>
            <a:r>
              <a:rPr lang="en-US" sz="20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: </a:t>
            </a:r>
            <a:r>
              <a:rPr lang="en-US" sz="2000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Hoàng</a:t>
            </a:r>
            <a:r>
              <a:rPr lang="en-US" sz="20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Lân</a:t>
            </a:r>
            <a:endParaRPr lang="en-US" sz="1200" i="1" dirty="0">
              <a:solidFill>
                <a:srgbClr val="FF0066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9666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nam"/>
          <p:cNvPicPr>
            <a:picLocks noChangeAspect="1" noChangeArrowheads="1"/>
          </p:cNvPicPr>
          <p:nvPr/>
        </p:nvPicPr>
        <p:blipFill>
          <a:blip r:embed="rId2">
            <a:lum bright="-24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9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55" name="WordArt 3"/>
          <p:cNvSpPr>
            <a:spLocks noChangeArrowheads="1" noChangeShapeType="1" noTextEdit="1"/>
          </p:cNvSpPr>
          <p:nvPr/>
        </p:nvSpPr>
        <p:spPr bwMode="auto">
          <a:xfrm>
            <a:off x="2667000" y="990600"/>
            <a:ext cx="7239000" cy="14478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6000" b="1" kern="10">
                <a:ln w="19050">
                  <a:solidFill>
                    <a:srgbClr val="FFCC00"/>
                  </a:solidFill>
                  <a:round/>
                  <a:headEnd/>
                  <a:tailEnd/>
                </a:ln>
                <a:solidFill>
                  <a:srgbClr val="CC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BỨC TRANH BÍ MẬT</a:t>
            </a:r>
          </a:p>
        </p:txBody>
      </p:sp>
      <p:pic>
        <p:nvPicPr>
          <p:cNvPr id="23556" name="Picture 4" descr="may ba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124201"/>
            <a:ext cx="9144000" cy="498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1404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93" name="Picture 17" descr="thu hoach lu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89" name="AutoShape 13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524000" y="685800"/>
            <a:ext cx="990600" cy="762000"/>
          </a:xfrm>
          <a:prstGeom prst="actionButtonEnd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4599" name="Picture 2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762" y="-1"/>
            <a:ext cx="4572000" cy="345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5" name="Picture 9" descr="11008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CCCCCC"/>
              </a:clrFrom>
              <a:clrTo>
                <a:srgbClr val="CCCC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1" y="457200"/>
            <a:ext cx="2460625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98" name="Picture 2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400426"/>
            <a:ext cx="4572000" cy="345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6" name="Picture 10" descr="cười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EEF"/>
              </a:clrFrom>
              <a:clrTo>
                <a:srgbClr val="FFFEE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962401"/>
            <a:ext cx="3048000" cy="259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95" name="Picture 1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"/>
            <a:ext cx="4572000" cy="345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7" name="Picture 11" descr="13014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CCCCCC"/>
              </a:clrFrom>
              <a:clrTo>
                <a:srgbClr val="CCCC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457201"/>
            <a:ext cx="3124200" cy="268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94" name="Picture 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238" y="3414714"/>
            <a:ext cx="4572000" cy="345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8" name="Picture 12" descr="14003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CCCCCC"/>
              </a:clrFrom>
              <a:clrTo>
                <a:srgbClr val="CCCC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3810000"/>
            <a:ext cx="243840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691191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5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" dur="2000"/>
                                        <p:tgtEl>
                                          <p:spTgt spid="245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9" dur="2000"/>
                                        <p:tgtEl>
                                          <p:spTgt spid="245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58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45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5" dur="2000"/>
                                        <p:tgtEl>
                                          <p:spTgt spid="245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8" dur="2000"/>
                                        <p:tgtEl>
                                          <p:spTgt spid="245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58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45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4" dur="2000"/>
                                        <p:tgtEl>
                                          <p:spTgt spid="245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7" dur="2000"/>
                                        <p:tgtEl>
                                          <p:spTgt spid="245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58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45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3" dur="2000"/>
                                        <p:tgtEl>
                                          <p:spTgt spid="245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6" dur="2000"/>
                                        <p:tgtEl>
                                          <p:spTgt spid="245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588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7073326"/>
              </p:ext>
            </p:extLst>
          </p:nvPr>
        </p:nvGraphicFramePr>
        <p:xfrm>
          <a:off x="941555" y="3624612"/>
          <a:ext cx="10402955" cy="28071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9522">
                  <a:extLst>
                    <a:ext uri="{9D8B030D-6E8A-4147-A177-3AD203B41FA5}">
                      <a16:colId xmlns:a16="http://schemas.microsoft.com/office/drawing/2014/main" val="2369202490"/>
                    </a:ext>
                  </a:extLst>
                </a:gridCol>
                <a:gridCol w="9713433">
                  <a:extLst>
                    <a:ext uri="{9D8B030D-6E8A-4147-A177-3AD203B41FA5}">
                      <a16:colId xmlns:a16="http://schemas.microsoft.com/office/drawing/2014/main" val="2811199646"/>
                    </a:ext>
                  </a:extLst>
                </a:gridCol>
              </a:tblGrid>
              <a:tr h="704019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7897075"/>
                  </a:ext>
                </a:extLst>
              </a:tr>
              <a:tr h="621556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6759366"/>
                  </a:ext>
                </a:extLst>
              </a:tr>
              <a:tr h="621556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6830647"/>
                  </a:ext>
                </a:extLst>
              </a:tr>
              <a:tr h="135555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5768459"/>
                  </a:ext>
                </a:extLst>
              </a:tr>
            </a:tbl>
          </a:graphicData>
        </a:graphic>
      </p:graphicFrame>
      <p:sp>
        <p:nvSpPr>
          <p:cNvPr id="18" name="Rectangle 17"/>
          <p:cNvSpPr/>
          <p:nvPr/>
        </p:nvSpPr>
        <p:spPr>
          <a:xfrm>
            <a:off x="2535419" y="1906419"/>
            <a:ext cx="1617258" cy="838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12" descr="9">
            <a:hlinkClick r:id="" action="ppaction://noaction">
              <a:snd r:embed="rId19" name="07 Track 7.wav"/>
            </a:hlinkClick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372" b="66057"/>
          <a:stretch>
            <a:fillRect/>
          </a:stretch>
        </p:blipFill>
        <p:spPr bwMode="auto">
          <a:xfrm>
            <a:off x="0" y="-13223"/>
            <a:ext cx="2438400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M0AV9R2K">
            <a:hlinkClick r:id="" action="ppaction://hlinkshowjump?jump=nextslide" endSnd="1"/>
          </p:cNvPr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5808" y="154213"/>
            <a:ext cx="871538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2269838" y="304800"/>
            <a:ext cx="763616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TRÒ CHƠI ÂM NHẠC</a:t>
            </a:r>
          </a:p>
        </p:txBody>
      </p:sp>
      <p:sp>
        <p:nvSpPr>
          <p:cNvPr id="2" name="Rectangle 1"/>
          <p:cNvSpPr/>
          <p:nvPr/>
        </p:nvSpPr>
        <p:spPr>
          <a:xfrm>
            <a:off x="2074712" y="3699165"/>
            <a:ext cx="8872538" cy="5861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vi-VN" sz="280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Bình minh lên có con chim non hòa </a:t>
            </a:r>
            <a:r>
              <a:rPr lang="en-US" sz="280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...............</a:t>
            </a:r>
            <a:r>
              <a:rPr lang="en-US" sz="28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280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</a:t>
            </a:r>
            <a:r>
              <a:rPr lang="en-US" sz="280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é</a:t>
            </a:r>
            <a:r>
              <a:rPr lang="vi-VN" sz="280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 von</a:t>
            </a:r>
            <a:endParaRPr lang="en-US" sz="28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048000" y="2668419"/>
            <a:ext cx="6553200" cy="7977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40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1          2           3           4</a:t>
            </a:r>
            <a:endParaRPr lang="en-US" sz="40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667001" y="1084488"/>
            <a:ext cx="68371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 </a:t>
            </a:r>
            <a:r>
              <a:rPr lang="en-US" sz="24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endParaRPr lang="en-US" sz="2400" b="1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440419" y="1906419"/>
            <a:ext cx="1617258" cy="838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2067782" y="4416262"/>
            <a:ext cx="8872538" cy="5861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80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</a:t>
            </a:r>
            <a:r>
              <a:rPr lang="vi-VN" sz="280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òa ti</a:t>
            </a:r>
            <a:r>
              <a:rPr lang="en-US" sz="280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ến</a:t>
            </a:r>
            <a:r>
              <a:rPr lang="vi-VN" sz="280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 hót véo von gi</a:t>
            </a:r>
            <a:r>
              <a:rPr lang="en-US" sz="280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ọng</a:t>
            </a:r>
            <a:r>
              <a:rPr lang="vi-VN" sz="280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hát vui </a:t>
            </a:r>
            <a:r>
              <a:rPr lang="en-US" sz="280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…...........</a:t>
            </a:r>
            <a:endParaRPr lang="en-US" sz="28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345419" y="1917532"/>
            <a:ext cx="1617258" cy="838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2074712" y="5120010"/>
            <a:ext cx="8872538" cy="521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280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Này chim hát lên cho vang ................. thiết tha</a:t>
            </a:r>
            <a:endParaRPr lang="en-US" sz="28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363B095-2BE0-4566-AD4F-8D473BDD765E}"/>
              </a:ext>
            </a:extLst>
          </p:cNvPr>
          <p:cNvSpPr/>
          <p:nvPr/>
        </p:nvSpPr>
        <p:spPr>
          <a:xfrm>
            <a:off x="2134348" y="5829003"/>
            <a:ext cx="8872538" cy="521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280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Rộn vang tới …………… lòng mến yêu quê nhà</a:t>
            </a:r>
            <a:endParaRPr lang="en-US" sz="28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0194C4C-CA27-4B6D-939F-989AEB43E92D}"/>
              </a:ext>
            </a:extLst>
          </p:cNvPr>
          <p:cNvSpPr/>
          <p:nvPr/>
        </p:nvSpPr>
        <p:spPr>
          <a:xfrm>
            <a:off x="8250419" y="1908697"/>
            <a:ext cx="1617258" cy="838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cau2_dau">
            <a:hlinkClick r:id="" action="ppaction://media"/>
            <a:extLst>
              <a:ext uri="{FF2B5EF4-FFF2-40B4-BE49-F238E27FC236}">
                <a16:creationId xmlns:a16="http://schemas.microsoft.com/office/drawing/2014/main" id="{371CC21A-0665-4835-8B64-0F17ACD07A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89481" y="2031832"/>
            <a:ext cx="609600" cy="609600"/>
          </a:xfrm>
          <a:prstGeom prst="rect">
            <a:avLst/>
          </a:prstGeom>
        </p:spPr>
      </p:pic>
      <p:pic>
        <p:nvPicPr>
          <p:cNvPr id="30" name="cau3_dau">
            <a:hlinkClick r:id="" action="ppaction://media"/>
            <a:extLst>
              <a:ext uri="{FF2B5EF4-FFF2-40B4-BE49-F238E27FC236}">
                <a16:creationId xmlns:a16="http://schemas.microsoft.com/office/drawing/2014/main" id="{70A6EFE6-3DDA-4E90-8F6A-C750367BDFB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77743" y="2031832"/>
            <a:ext cx="609600" cy="609600"/>
          </a:xfrm>
          <a:prstGeom prst="rect">
            <a:avLst/>
          </a:prstGeom>
        </p:spPr>
      </p:pic>
      <p:pic>
        <p:nvPicPr>
          <p:cNvPr id="31" name="cau4_dau">
            <a:hlinkClick r:id="" action="ppaction://media"/>
            <a:extLst>
              <a:ext uri="{FF2B5EF4-FFF2-40B4-BE49-F238E27FC236}">
                <a16:creationId xmlns:a16="http://schemas.microsoft.com/office/drawing/2014/main" id="{8D3778D7-96E2-4CBE-A8AE-428827D316E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84491" y="2030422"/>
            <a:ext cx="609600" cy="609600"/>
          </a:xfrm>
          <a:prstGeom prst="rect">
            <a:avLst/>
          </a:prstGeom>
        </p:spPr>
      </p:pic>
      <p:pic>
        <p:nvPicPr>
          <p:cNvPr id="33" name="cau1">
            <a:hlinkClick r:id="" action="ppaction://media"/>
            <a:extLst>
              <a:ext uri="{FF2B5EF4-FFF2-40B4-BE49-F238E27FC236}">
                <a16:creationId xmlns:a16="http://schemas.microsoft.com/office/drawing/2014/main" id="{8E785799-3991-492F-82D6-6932E0BDDB37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00482" y="1972320"/>
            <a:ext cx="731520" cy="725804"/>
          </a:xfrm>
          <a:prstGeom prst="rect">
            <a:avLst/>
          </a:prstGeom>
        </p:spPr>
      </p:pic>
      <p:pic>
        <p:nvPicPr>
          <p:cNvPr id="34" name="cau2">
            <a:hlinkClick r:id="" action="ppaction://media"/>
            <a:extLst>
              <a:ext uri="{FF2B5EF4-FFF2-40B4-BE49-F238E27FC236}">
                <a16:creationId xmlns:a16="http://schemas.microsoft.com/office/drawing/2014/main" id="{C9F58935-956F-480A-887D-34D0BFDA35E6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86394" y="1979017"/>
            <a:ext cx="731520" cy="725804"/>
          </a:xfrm>
          <a:prstGeom prst="rect">
            <a:avLst/>
          </a:prstGeom>
        </p:spPr>
      </p:pic>
      <p:pic>
        <p:nvPicPr>
          <p:cNvPr id="35" name="cau3">
            <a:hlinkClick r:id="" action="ppaction://media"/>
            <a:extLst>
              <a:ext uri="{FF2B5EF4-FFF2-40B4-BE49-F238E27FC236}">
                <a16:creationId xmlns:a16="http://schemas.microsoft.com/office/drawing/2014/main" id="{F91ED71C-6359-466F-AB06-1006AA5F21D3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75084" y="1979017"/>
            <a:ext cx="731520" cy="725804"/>
          </a:xfrm>
          <a:prstGeom prst="rect">
            <a:avLst/>
          </a:prstGeom>
        </p:spPr>
      </p:pic>
      <p:pic>
        <p:nvPicPr>
          <p:cNvPr id="36" name="cau4">
            <a:hlinkClick r:id="" action="ppaction://media"/>
            <a:extLst>
              <a:ext uri="{FF2B5EF4-FFF2-40B4-BE49-F238E27FC236}">
                <a16:creationId xmlns:a16="http://schemas.microsoft.com/office/drawing/2014/main" id="{13ADD120-AAEC-48EF-AF11-B793F38BF507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59048" y="1972320"/>
            <a:ext cx="731520" cy="725804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A319AA5F-C809-480B-9326-CBEA7AD7C054}"/>
              </a:ext>
            </a:extLst>
          </p:cNvPr>
          <p:cNvSpPr/>
          <p:nvPr/>
        </p:nvSpPr>
        <p:spPr>
          <a:xfrm>
            <a:off x="7734548" y="3639254"/>
            <a:ext cx="1825170" cy="5861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vi-VN" sz="28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</a:t>
            </a:r>
            <a:r>
              <a:rPr lang="en-US" sz="28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</a:t>
            </a:r>
            <a:r>
              <a:rPr lang="vi-VN" sz="28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 hót</a:t>
            </a:r>
            <a:endParaRPr lang="en-US" sz="28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106438B-5B11-44D5-A23B-3E19F3F78A1A}"/>
              </a:ext>
            </a:extLst>
          </p:cNvPr>
          <p:cNvSpPr/>
          <p:nvPr/>
        </p:nvSpPr>
        <p:spPr>
          <a:xfrm>
            <a:off x="8602163" y="4328084"/>
            <a:ext cx="1552612" cy="5861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8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say sưa</a:t>
            </a:r>
            <a:endParaRPr lang="en-US" sz="28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55CD17C4-51B2-42BC-BF7C-40C82272B0B7}"/>
              </a:ext>
            </a:extLst>
          </p:cNvPr>
          <p:cNvSpPr/>
          <p:nvPr/>
        </p:nvSpPr>
        <p:spPr>
          <a:xfrm>
            <a:off x="4976876" y="5692000"/>
            <a:ext cx="1617258" cy="5861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8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chốn xa</a:t>
            </a:r>
            <a:endParaRPr lang="en-US" sz="28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854B9172-1B82-4ECF-ACC2-BDA859413AD0}"/>
              </a:ext>
            </a:extLst>
          </p:cNvPr>
          <p:cNvSpPr/>
          <p:nvPr/>
        </p:nvSpPr>
        <p:spPr>
          <a:xfrm>
            <a:off x="6932443" y="4970903"/>
            <a:ext cx="1975145" cy="5861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8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lời thân ái</a:t>
            </a:r>
            <a:endParaRPr lang="en-US" sz="28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2" name="cau1_dau">
            <a:hlinkClick r:id="" action="ppaction://media"/>
            <a:extLst>
              <a:ext uri="{FF2B5EF4-FFF2-40B4-BE49-F238E27FC236}">
                <a16:creationId xmlns:a16="http://schemas.microsoft.com/office/drawing/2014/main" id="{D304261B-97AA-4307-AFC7-5169AB41B593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56391" y="20147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425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5719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5719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685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6" dur="6126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8205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8" dur="6126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9" dur="685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0" dur="8205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7" grpId="0"/>
      <p:bldP spid="2" grpId="0"/>
      <p:bldP spid="23" grpId="0"/>
      <p:bldP spid="24" grpId="0"/>
      <p:bldP spid="25" grpId="0" animBg="1"/>
      <p:bldP spid="25" grpId="1" animBg="1"/>
      <p:bldP spid="28" grpId="0"/>
      <p:bldP spid="29" grpId="0" animBg="1"/>
      <p:bldP spid="29" grpId="1" animBg="1"/>
      <p:bldP spid="32" grpId="0"/>
      <p:bldP spid="20" grpId="0"/>
      <p:bldP spid="22" grpId="0" animBg="1"/>
      <p:bldP spid="22" grpId="1" animBg="1"/>
      <p:bldP spid="37" grpId="0"/>
      <p:bldP spid="38" grpId="0"/>
      <p:bldP spid="39" grpId="0"/>
      <p:bldP spid="4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rgb-on-white-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219200"/>
            <a:ext cx="8382000" cy="1143000"/>
          </a:xfrm>
        </p:spPr>
        <p:txBody>
          <a:bodyPr/>
          <a:lstStyle/>
          <a:p>
            <a:pPr>
              <a:buFontTx/>
              <a:buNone/>
            </a:pPr>
            <a:r>
              <a:rPr lang="en-US" b="1">
                <a:solidFill>
                  <a:srgbClr val="000099"/>
                </a:solidFill>
              </a:rPr>
              <a:t>     Bài hát “ Ngày mùa vui” dựa trên làn điệu dân ca của dân tộc nào? Ai đặt lời mới?</a:t>
            </a:r>
          </a:p>
        </p:txBody>
      </p:sp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4114800" y="3048000"/>
            <a:ext cx="3962400" cy="528638"/>
          </a:xfrm>
          <a:prstGeom prst="rect">
            <a:avLst/>
          </a:prstGeom>
          <a:solidFill>
            <a:srgbClr val="EAF48C"/>
          </a:solidFill>
          <a:ln w="952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800" b="1">
                <a:solidFill>
                  <a:srgbClr val="000099"/>
                </a:solidFill>
              </a:rPr>
              <a:t>A. Tày - Hoàng Long</a:t>
            </a:r>
          </a:p>
        </p:txBody>
      </p:sp>
      <p:sp>
        <p:nvSpPr>
          <p:cNvPr id="25605" name="Text Box 5"/>
          <p:cNvSpPr txBox="1">
            <a:spLocks noChangeArrowheads="1"/>
          </p:cNvSpPr>
          <p:nvPr/>
        </p:nvSpPr>
        <p:spPr bwMode="auto">
          <a:xfrm>
            <a:off x="4191000" y="4191000"/>
            <a:ext cx="3962400" cy="528638"/>
          </a:xfrm>
          <a:prstGeom prst="rect">
            <a:avLst/>
          </a:prstGeom>
          <a:solidFill>
            <a:srgbClr val="EAF48C"/>
          </a:solidFill>
          <a:ln w="952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800" b="1">
                <a:solidFill>
                  <a:srgbClr val="000099"/>
                </a:solidFill>
              </a:rPr>
              <a:t>B. Thái - Hoàng Lân</a:t>
            </a:r>
          </a:p>
        </p:txBody>
      </p:sp>
      <p:sp>
        <p:nvSpPr>
          <p:cNvPr id="25606" name="Text Box 6"/>
          <p:cNvSpPr txBox="1">
            <a:spLocks noChangeArrowheads="1"/>
          </p:cNvSpPr>
          <p:nvPr/>
        </p:nvSpPr>
        <p:spPr bwMode="auto">
          <a:xfrm>
            <a:off x="4233864" y="5443539"/>
            <a:ext cx="3995737" cy="528637"/>
          </a:xfrm>
          <a:prstGeom prst="rect">
            <a:avLst/>
          </a:prstGeom>
          <a:solidFill>
            <a:srgbClr val="EAF48C"/>
          </a:solidFill>
          <a:ln w="952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800" b="1">
                <a:solidFill>
                  <a:srgbClr val="000099"/>
                </a:solidFill>
              </a:rPr>
              <a:t>C. Dao - Hoàng Việt</a:t>
            </a:r>
          </a:p>
        </p:txBody>
      </p:sp>
      <p:pic>
        <p:nvPicPr>
          <p:cNvPr id="25607" name="Picture 7" descr="Wreath1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0"/>
            <a:ext cx="10287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05CDB4F3-E529-4EC9-8087-37918A8E32D7}"/>
              </a:ext>
            </a:extLst>
          </p:cNvPr>
          <p:cNvSpPr/>
          <p:nvPr/>
        </p:nvSpPr>
        <p:spPr>
          <a:xfrm>
            <a:off x="4167809" y="4217504"/>
            <a:ext cx="470452" cy="46337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0856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56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605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rgb-on-white-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705" name="Text Box 9"/>
          <p:cNvSpPr txBox="1">
            <a:spLocks noChangeArrowheads="1"/>
          </p:cNvSpPr>
          <p:nvPr/>
        </p:nvSpPr>
        <p:spPr bwMode="auto">
          <a:xfrm>
            <a:off x="4800600" y="3962401"/>
            <a:ext cx="2209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F48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800" b="1">
                <a:solidFill>
                  <a:srgbClr val="FF0000"/>
                </a:solidFill>
              </a:rPr>
              <a:t> quê hương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838200"/>
            <a:ext cx="8382000" cy="685800"/>
          </a:xfrm>
        </p:spPr>
        <p:txBody>
          <a:bodyPr>
            <a:normAutofit fontScale="92500"/>
          </a:bodyPr>
          <a:lstStyle/>
          <a:p>
            <a:pPr>
              <a:buFontTx/>
              <a:buNone/>
            </a:pPr>
            <a:r>
              <a:rPr lang="en-US" b="1">
                <a:solidFill>
                  <a:srgbClr val="000099"/>
                </a:solidFill>
              </a:rPr>
              <a:t>     Điền từ còn thiếu vào câu hát sau và hát lại câu hát đó:</a:t>
            </a:r>
          </a:p>
        </p:txBody>
      </p:sp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4572000" y="3048000"/>
            <a:ext cx="2743200" cy="528638"/>
          </a:xfrm>
          <a:prstGeom prst="rect">
            <a:avLst/>
          </a:prstGeom>
          <a:solidFill>
            <a:srgbClr val="EAF48C"/>
          </a:solidFill>
          <a:ln w="952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800" b="1">
                <a:solidFill>
                  <a:srgbClr val="000099"/>
                </a:solidFill>
              </a:rPr>
              <a:t>A. nơi nơi</a:t>
            </a:r>
          </a:p>
        </p:txBody>
      </p:sp>
      <p:sp>
        <p:nvSpPr>
          <p:cNvPr id="29701" name="Text Box 5"/>
          <p:cNvSpPr txBox="1">
            <a:spLocks noChangeArrowheads="1"/>
          </p:cNvSpPr>
          <p:nvPr/>
        </p:nvSpPr>
        <p:spPr bwMode="auto">
          <a:xfrm>
            <a:off x="4567238" y="4000500"/>
            <a:ext cx="2743200" cy="528638"/>
          </a:xfrm>
          <a:prstGeom prst="rect">
            <a:avLst/>
          </a:prstGeom>
          <a:solidFill>
            <a:srgbClr val="EAF48C"/>
          </a:solidFill>
          <a:ln w="952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800" b="1">
                <a:solidFill>
                  <a:srgbClr val="000099"/>
                </a:solidFill>
              </a:rPr>
              <a:t>B. quê hương</a:t>
            </a:r>
          </a:p>
        </p:txBody>
      </p:sp>
      <p:sp>
        <p:nvSpPr>
          <p:cNvPr id="29702" name="Text Box 6"/>
          <p:cNvSpPr txBox="1">
            <a:spLocks noChangeArrowheads="1"/>
          </p:cNvSpPr>
          <p:nvPr/>
        </p:nvSpPr>
        <p:spPr bwMode="auto">
          <a:xfrm>
            <a:off x="4584700" y="5029200"/>
            <a:ext cx="2743200" cy="528638"/>
          </a:xfrm>
          <a:prstGeom prst="rect">
            <a:avLst/>
          </a:prstGeom>
          <a:solidFill>
            <a:srgbClr val="EAF48C"/>
          </a:solidFill>
          <a:ln w="952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800" b="1">
                <a:solidFill>
                  <a:srgbClr val="000099"/>
                </a:solidFill>
              </a:rPr>
              <a:t>C. yêu thương</a:t>
            </a:r>
          </a:p>
        </p:txBody>
      </p:sp>
      <p:sp>
        <p:nvSpPr>
          <p:cNvPr id="29703" name="Rectangle 7"/>
          <p:cNvSpPr>
            <a:spLocks noChangeArrowheads="1"/>
          </p:cNvSpPr>
          <p:nvPr/>
        </p:nvSpPr>
        <p:spPr bwMode="auto">
          <a:xfrm>
            <a:off x="1981200" y="1811338"/>
            <a:ext cx="8382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en-US" sz="2800" b="1" i="1">
                <a:solidFill>
                  <a:srgbClr val="33CC33"/>
                </a:solidFill>
              </a:rPr>
              <a:t>“ Hội mùa rộn ràng ……………….ấm no chan hòa yêu thương”</a:t>
            </a:r>
          </a:p>
        </p:txBody>
      </p:sp>
      <p:pic>
        <p:nvPicPr>
          <p:cNvPr id="29707" name="Picture 11" descr="Wreath1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0"/>
            <a:ext cx="10287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18697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97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25 0.01366 L 0.0625 -0.31968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97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66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8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4" dur="2000"/>
                                        <p:tgtEl>
                                          <p:spTgt spid="297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701"/>
                  </p:tgtEl>
                </p:cond>
              </p:nextCondLst>
            </p:seq>
          </p:childTnLst>
        </p:cTn>
      </p:par>
    </p:tnLst>
    <p:bldLst>
      <p:bldP spid="29705" grpId="0"/>
      <p:bldP spid="2970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rgb-on-white-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28800" y="1524000"/>
            <a:ext cx="8534400" cy="1143000"/>
          </a:xfrm>
        </p:spPr>
        <p:txBody>
          <a:bodyPr/>
          <a:lstStyle/>
          <a:p>
            <a:pPr>
              <a:buFontTx/>
              <a:buNone/>
            </a:pPr>
            <a:r>
              <a:rPr lang="en-US" b="1">
                <a:solidFill>
                  <a:srgbClr val="000099"/>
                </a:solidFill>
              </a:rPr>
              <a:t>  Con hãy nghe giai điệu và hát câu hát phù hợp.</a:t>
            </a:r>
          </a:p>
        </p:txBody>
      </p:sp>
      <p:pic>
        <p:nvPicPr>
          <p:cNvPr id="32776" name="Picture 8" descr="Wreath1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0"/>
            <a:ext cx="10287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8" name="Picture 10" descr="Rec_mike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1" y="3505201"/>
            <a:ext cx="1217613" cy="1338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9" name="Picture 11" descr="Rec_keyb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048001"/>
            <a:ext cx="2236788" cy="779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81" name="muavui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0"/>
          <a:srcRect/>
          <a:stretch>
            <a:fillRect/>
          </a:stretch>
        </p:blipFill>
        <p:spPr bwMode="auto">
          <a:xfrm>
            <a:off x="1714500" y="3695700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35835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27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5" fill="hold"/>
                                        <p:tgtEl>
                                          <p:spTgt spid="327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781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781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rgb-on-white-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76400" y="1219200"/>
            <a:ext cx="8686800" cy="1143000"/>
          </a:xfrm>
        </p:spPr>
        <p:txBody>
          <a:bodyPr/>
          <a:lstStyle/>
          <a:p>
            <a:pPr>
              <a:buFontTx/>
              <a:buNone/>
            </a:pPr>
            <a:r>
              <a:rPr lang="en-US" b="1" dirty="0">
                <a:solidFill>
                  <a:srgbClr val="000099"/>
                </a:solidFill>
              </a:rPr>
              <a:t>   </a:t>
            </a:r>
            <a:r>
              <a:rPr lang="en-US" b="1" dirty="0" err="1">
                <a:solidFill>
                  <a:srgbClr val="000099"/>
                </a:solidFill>
              </a:rPr>
              <a:t>Bài</a:t>
            </a:r>
            <a:r>
              <a:rPr lang="en-US" b="1" dirty="0">
                <a:solidFill>
                  <a:srgbClr val="000099"/>
                </a:solidFill>
              </a:rPr>
              <a:t> </a:t>
            </a:r>
            <a:r>
              <a:rPr lang="en-US" b="1" dirty="0" err="1">
                <a:solidFill>
                  <a:srgbClr val="000099"/>
                </a:solidFill>
              </a:rPr>
              <a:t>hát</a:t>
            </a:r>
            <a:r>
              <a:rPr lang="en-US" b="1" dirty="0">
                <a:solidFill>
                  <a:srgbClr val="000099"/>
                </a:solidFill>
              </a:rPr>
              <a:t> “ </a:t>
            </a:r>
            <a:r>
              <a:rPr lang="en-US" b="1" dirty="0" err="1">
                <a:solidFill>
                  <a:srgbClr val="000099"/>
                </a:solidFill>
              </a:rPr>
              <a:t>Ngày</a:t>
            </a:r>
            <a:r>
              <a:rPr lang="en-US" b="1" dirty="0">
                <a:solidFill>
                  <a:srgbClr val="000099"/>
                </a:solidFill>
              </a:rPr>
              <a:t> </a:t>
            </a:r>
            <a:r>
              <a:rPr lang="en-US" b="1" dirty="0" err="1">
                <a:solidFill>
                  <a:srgbClr val="000099"/>
                </a:solidFill>
              </a:rPr>
              <a:t>mùa</a:t>
            </a:r>
            <a:r>
              <a:rPr lang="en-US" b="1" dirty="0">
                <a:solidFill>
                  <a:srgbClr val="000099"/>
                </a:solidFill>
              </a:rPr>
              <a:t> </a:t>
            </a:r>
            <a:r>
              <a:rPr lang="en-US" b="1" dirty="0" err="1">
                <a:solidFill>
                  <a:srgbClr val="000099"/>
                </a:solidFill>
              </a:rPr>
              <a:t>vui</a:t>
            </a:r>
            <a:r>
              <a:rPr lang="en-US" b="1" dirty="0">
                <a:solidFill>
                  <a:srgbClr val="000099"/>
                </a:solidFill>
              </a:rPr>
              <a:t>” </a:t>
            </a:r>
            <a:r>
              <a:rPr lang="en-US" b="1" dirty="0" err="1">
                <a:solidFill>
                  <a:srgbClr val="000099"/>
                </a:solidFill>
              </a:rPr>
              <a:t>được</a:t>
            </a:r>
            <a:r>
              <a:rPr lang="en-US" b="1" dirty="0">
                <a:solidFill>
                  <a:srgbClr val="000099"/>
                </a:solidFill>
              </a:rPr>
              <a:t> </a:t>
            </a:r>
            <a:r>
              <a:rPr lang="en-US" b="1" dirty="0" err="1">
                <a:solidFill>
                  <a:srgbClr val="000099"/>
                </a:solidFill>
              </a:rPr>
              <a:t>viết</a:t>
            </a:r>
            <a:r>
              <a:rPr lang="en-US" b="1" dirty="0">
                <a:solidFill>
                  <a:srgbClr val="000099"/>
                </a:solidFill>
              </a:rPr>
              <a:t> </a:t>
            </a:r>
            <a:r>
              <a:rPr lang="en-US" b="1" dirty="0" err="1">
                <a:solidFill>
                  <a:srgbClr val="000099"/>
                </a:solidFill>
              </a:rPr>
              <a:t>theo</a:t>
            </a:r>
            <a:r>
              <a:rPr lang="en-US" b="1" dirty="0">
                <a:solidFill>
                  <a:srgbClr val="000099"/>
                </a:solidFill>
              </a:rPr>
              <a:t> </a:t>
            </a:r>
            <a:r>
              <a:rPr lang="en-US" b="1" dirty="0" err="1">
                <a:solidFill>
                  <a:srgbClr val="000099"/>
                </a:solidFill>
              </a:rPr>
              <a:t>nhịp</a:t>
            </a:r>
            <a:r>
              <a:rPr lang="en-US" b="1" dirty="0">
                <a:solidFill>
                  <a:srgbClr val="000099"/>
                </a:solidFill>
              </a:rPr>
              <a:t> </a:t>
            </a:r>
            <a:r>
              <a:rPr lang="en-US" b="1" dirty="0" err="1">
                <a:solidFill>
                  <a:srgbClr val="000099"/>
                </a:solidFill>
              </a:rPr>
              <a:t>mấy</a:t>
            </a:r>
            <a:r>
              <a:rPr lang="en-US" b="1" dirty="0">
                <a:solidFill>
                  <a:srgbClr val="000099"/>
                </a:solidFill>
              </a:rPr>
              <a:t>? </a:t>
            </a:r>
          </a:p>
        </p:txBody>
      </p:sp>
      <p:sp>
        <p:nvSpPr>
          <p:cNvPr id="35844" name="Text Box 4">
            <a:hlinkClick r:id="" action="ppaction://noaction"/>
          </p:cNvPr>
          <p:cNvSpPr txBox="1">
            <a:spLocks noChangeArrowheads="1"/>
          </p:cNvSpPr>
          <p:nvPr/>
        </p:nvSpPr>
        <p:spPr bwMode="auto">
          <a:xfrm>
            <a:off x="5181601" y="2514601"/>
            <a:ext cx="1800225" cy="955675"/>
          </a:xfrm>
          <a:prstGeom prst="rect">
            <a:avLst/>
          </a:prstGeom>
          <a:solidFill>
            <a:srgbClr val="EAF48C"/>
          </a:solidFill>
          <a:ln w="952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FontTx/>
              <a:buAutoNum type="alphaUcPeriod"/>
            </a:pPr>
            <a:r>
              <a:rPr lang="en-US" sz="2800" b="1">
                <a:solidFill>
                  <a:srgbClr val="000099"/>
                </a:solidFill>
              </a:rPr>
              <a:t>     2</a:t>
            </a:r>
          </a:p>
          <a:p>
            <a:r>
              <a:rPr lang="en-US" sz="2800" b="1">
                <a:solidFill>
                  <a:srgbClr val="000099"/>
                </a:solidFill>
              </a:rPr>
              <a:t>         4</a:t>
            </a:r>
          </a:p>
        </p:txBody>
      </p:sp>
      <p:sp>
        <p:nvSpPr>
          <p:cNvPr id="35845" name="Text Box 5"/>
          <p:cNvSpPr txBox="1">
            <a:spLocks noChangeArrowheads="1"/>
          </p:cNvSpPr>
          <p:nvPr/>
        </p:nvSpPr>
        <p:spPr bwMode="auto">
          <a:xfrm>
            <a:off x="5203826" y="3733801"/>
            <a:ext cx="1800225" cy="955675"/>
          </a:xfrm>
          <a:prstGeom prst="rect">
            <a:avLst/>
          </a:prstGeom>
          <a:solidFill>
            <a:srgbClr val="EAF48C"/>
          </a:solidFill>
          <a:ln w="952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2800" b="1">
                <a:solidFill>
                  <a:srgbClr val="000099"/>
                </a:solidFill>
              </a:rPr>
              <a:t>B.     3</a:t>
            </a:r>
          </a:p>
          <a:p>
            <a:r>
              <a:rPr lang="en-US" sz="2800" b="1">
                <a:solidFill>
                  <a:srgbClr val="000099"/>
                </a:solidFill>
              </a:rPr>
              <a:t>         4</a:t>
            </a:r>
          </a:p>
        </p:txBody>
      </p:sp>
      <p:sp>
        <p:nvSpPr>
          <p:cNvPr id="35846" name="Text Box 6"/>
          <p:cNvSpPr txBox="1">
            <a:spLocks noChangeArrowheads="1"/>
          </p:cNvSpPr>
          <p:nvPr/>
        </p:nvSpPr>
        <p:spPr bwMode="auto">
          <a:xfrm>
            <a:off x="5181601" y="4968876"/>
            <a:ext cx="1800225" cy="955675"/>
          </a:xfrm>
          <a:prstGeom prst="rect">
            <a:avLst/>
          </a:prstGeom>
          <a:solidFill>
            <a:srgbClr val="EAF48C"/>
          </a:solidFill>
          <a:ln w="952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2800" b="1">
                <a:solidFill>
                  <a:srgbClr val="000099"/>
                </a:solidFill>
              </a:rPr>
              <a:t>C.     4</a:t>
            </a:r>
          </a:p>
          <a:p>
            <a:r>
              <a:rPr lang="en-US" sz="2800" b="1">
                <a:solidFill>
                  <a:srgbClr val="000099"/>
                </a:solidFill>
              </a:rPr>
              <a:t>         4</a:t>
            </a:r>
          </a:p>
        </p:txBody>
      </p:sp>
      <p:pic>
        <p:nvPicPr>
          <p:cNvPr id="35848" name="Picture 8" descr="Wreath1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0"/>
            <a:ext cx="10287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EEDE10F9-71E8-4AC0-9D12-B569671D5FEE}"/>
              </a:ext>
            </a:extLst>
          </p:cNvPr>
          <p:cNvSpPr/>
          <p:nvPr/>
        </p:nvSpPr>
        <p:spPr>
          <a:xfrm>
            <a:off x="5174974" y="2560984"/>
            <a:ext cx="470452" cy="46337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7354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58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44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1905000" y="1524001"/>
            <a:ext cx="7391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2238375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22383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2383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2383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2383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383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383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383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383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2000" i="1">
              <a:solidFill>
                <a:schemeClr val="hlink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905000"/>
            <a:ext cx="8534400" cy="96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838200" y="2667000"/>
            <a:ext cx="9144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1800">
                <a:latin typeface="Tahoma" panose="020B0604030504040204" pitchFamily="34" charset="0"/>
              </a:rPr>
              <a:t>                        </a:t>
            </a:r>
            <a:r>
              <a:rPr lang="en-US" sz="1800">
                <a:solidFill>
                  <a:srgbClr val="0000FF"/>
                </a:solidFill>
                <a:latin typeface="Tahoma" panose="020B0604030504040204" pitchFamily="34" charset="0"/>
              </a:rPr>
              <a:t>Ngoài  đồng    lúa    chín    thơm.     Con      chim    hót   trong  vườn.       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sz="1800">
              <a:latin typeface="Tahoma" panose="020B0604030504040204" pitchFamily="34" charset="0"/>
            </a:endParaRP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048000"/>
            <a:ext cx="8534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304800" y="3733801"/>
            <a:ext cx="9829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676275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6762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6762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6762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6762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762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762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762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762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sz="1800">
                <a:solidFill>
                  <a:srgbClr val="0000FF"/>
                </a:solidFill>
                <a:latin typeface="Tahoma" panose="020B0604030504040204" pitchFamily="34" charset="0"/>
              </a:rPr>
              <a:t>                             Nô     nức  trên đường vui    thay    bõ        công  bao ngày mong  chờ</a:t>
            </a:r>
          </a:p>
        </p:txBody>
      </p:sp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4114800"/>
            <a:ext cx="8382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2286000" y="4953000"/>
            <a:ext cx="8382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676275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6762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6762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6762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6762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762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762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762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762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1800">
                <a:solidFill>
                  <a:srgbClr val="0000FF"/>
                </a:solidFill>
                <a:latin typeface="Tahoma" panose="020B0604030504040204" pitchFamily="34" charset="0"/>
              </a:rPr>
              <a:t>      Hội      mùa rộn  ràng quê   hương   ấm        no  chan  hoà   yêu  thương.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sz="1800">
                <a:solidFill>
                  <a:srgbClr val="0000FF"/>
                </a:solidFill>
                <a:latin typeface="Tahoma" panose="020B0604030504040204" pitchFamily="34" charset="0"/>
              </a:rPr>
              <a:t>      </a:t>
            </a:r>
          </a:p>
        </p:txBody>
      </p:sp>
      <p:pic>
        <p:nvPicPr>
          <p:cNvPr id="12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5257800"/>
            <a:ext cx="8382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1981200" y="6019800"/>
            <a:ext cx="8153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1800">
                <a:solidFill>
                  <a:srgbClr val="0000FF"/>
                </a:solidFill>
                <a:latin typeface="Tahoma" panose="020B0604030504040204" pitchFamily="34" charset="0"/>
              </a:rPr>
              <a:t>   Ngày   mùa  rộn   ràng  nơi      nơi      có        đâu   vui   nào  vui    hơn.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sz="1800">
                <a:solidFill>
                  <a:srgbClr val="0000FF"/>
                </a:solidFill>
                <a:latin typeface="Tahoma" panose="020B0604030504040204" pitchFamily="34" charset="0"/>
              </a:rPr>
              <a:t>   </a:t>
            </a:r>
          </a:p>
        </p:txBody>
      </p:sp>
      <p:pic>
        <p:nvPicPr>
          <p:cNvPr id="19467" name="Picture 12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104900" cy="110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8" name="Picture 13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559719" y="5685631"/>
            <a:ext cx="1104900" cy="110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9" name="Picture 14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562307" y="795"/>
            <a:ext cx="1104901" cy="11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0" name="Picture 15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558338" y="5757864"/>
            <a:ext cx="1104900" cy="11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1"/>
          <p:cNvSpPr>
            <a:spLocks noChangeArrowheads="1"/>
          </p:cNvSpPr>
          <p:nvPr/>
        </p:nvSpPr>
        <p:spPr bwMode="auto">
          <a:xfrm>
            <a:off x="2292350" y="71438"/>
            <a:ext cx="7848600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Thứ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năm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ngày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28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tháng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11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năm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2019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Âm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nhạc</a:t>
            </a:r>
            <a:endParaRPr lang="en-US" sz="2800" dirty="0">
              <a:solidFill>
                <a:srgbClr val="0000CC"/>
              </a:solidFill>
              <a:latin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hát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Ngày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mùa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vui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</a:rPr>
              <a:t>                                                    </a:t>
            </a:r>
            <a:r>
              <a:rPr lang="en-US" sz="2000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Dân</a:t>
            </a:r>
            <a:r>
              <a:rPr lang="en-US" sz="20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ca</a:t>
            </a:r>
            <a:r>
              <a:rPr lang="en-US" sz="20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: </a:t>
            </a:r>
            <a:r>
              <a:rPr lang="en-US" sz="2000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Thái</a:t>
            </a:r>
            <a:endParaRPr lang="en-US" sz="2000" i="1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20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                                                               </a:t>
            </a:r>
            <a:r>
              <a:rPr lang="en-US" sz="2000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Lời</a:t>
            </a:r>
            <a:r>
              <a:rPr lang="en-US" sz="20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mới</a:t>
            </a:r>
            <a:r>
              <a:rPr lang="en-US" sz="20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: </a:t>
            </a:r>
            <a:r>
              <a:rPr lang="en-US" sz="2000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Hoàng</a:t>
            </a:r>
            <a:r>
              <a:rPr lang="en-US" sz="20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Lân</a:t>
            </a:r>
            <a:endParaRPr lang="en-US" sz="1200" i="1" dirty="0">
              <a:solidFill>
                <a:srgbClr val="FF0066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1450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rippl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AutoShape 2"/>
          <p:cNvSpPr>
            <a:spLocks noChangeArrowheads="1"/>
          </p:cNvSpPr>
          <p:nvPr/>
        </p:nvSpPr>
        <p:spPr bwMode="auto">
          <a:xfrm>
            <a:off x="3783935" y="1295400"/>
            <a:ext cx="6884065" cy="3581400"/>
          </a:xfrm>
          <a:prstGeom prst="irregularSeal2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vi-VN" b="1">
              <a:latin typeface=".VnAvant" pitchFamily="34" charset="0"/>
            </a:endParaRPr>
          </a:p>
        </p:txBody>
      </p:sp>
      <p:sp>
        <p:nvSpPr>
          <p:cNvPr id="13322" name="WordArt 10" descr="164-Bicchieri"/>
          <p:cNvSpPr>
            <a:spLocks noChangeArrowheads="1" noChangeShapeType="1" noTextEdit="1"/>
          </p:cNvSpPr>
          <p:nvPr/>
        </p:nvSpPr>
        <p:spPr bwMode="auto">
          <a:xfrm>
            <a:off x="2676255" y="1031875"/>
            <a:ext cx="6839490" cy="2860675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>
              <a:defRPr/>
            </a:pPr>
            <a:r>
              <a:rPr lang="en-US" sz="9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blipFill dpi="0" rotWithShape="1">
                  <a:blip r:embed="rId3"/>
                  <a:srcRect/>
                  <a:stretch>
                    <a:fillRect/>
                  </a:stretch>
                </a:blipFill>
                <a:latin typeface="Times New Roman"/>
                <a:cs typeface="Times New Roman"/>
              </a:rPr>
              <a:t>Giờ</a:t>
            </a:r>
            <a:r>
              <a:rPr lang="vi-VN" sz="9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blipFill dpi="0" rotWithShape="1">
                  <a:blip r:embed="rId3"/>
                  <a:srcRect/>
                  <a:stretch>
                    <a:fillRect/>
                  </a:stretch>
                </a:blipFill>
                <a:latin typeface="Times New Roman"/>
                <a:cs typeface="Times New Roman"/>
              </a:rPr>
              <a:t> </a:t>
            </a:r>
            <a:r>
              <a:rPr lang="vi-VN" sz="9600" b="1" kern="1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blipFill dpi="0" rotWithShape="1">
                  <a:blip r:embed="rId3"/>
                  <a:srcRect/>
                  <a:stretch>
                    <a:fillRect/>
                  </a:stretch>
                </a:blipFill>
                <a:latin typeface="Times New Roman"/>
                <a:cs typeface="Times New Roman"/>
              </a:rPr>
              <a:t>học</a:t>
            </a:r>
            <a:r>
              <a:rPr lang="vi-VN" sz="9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blipFill dpi="0" rotWithShape="1">
                  <a:blip r:embed="rId3"/>
                  <a:srcRect/>
                  <a:stretch>
                    <a:fillRect/>
                  </a:stretch>
                </a:blipFill>
                <a:latin typeface="Times New Roman"/>
                <a:cs typeface="Times New Roman"/>
              </a:rPr>
              <a:t> </a:t>
            </a:r>
            <a:r>
              <a:rPr lang="vi-VN" sz="10000" b="1" kern="1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blipFill dpi="0" rotWithShape="1">
                  <a:blip r:embed="rId3"/>
                  <a:srcRect/>
                  <a:stretch>
                    <a:fillRect/>
                  </a:stretch>
                </a:blipFill>
                <a:latin typeface="Times New Roman"/>
                <a:cs typeface="Times New Roman"/>
              </a:rPr>
              <a:t>đã</a:t>
            </a:r>
            <a:r>
              <a:rPr lang="vi-VN" sz="9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blipFill dpi="0" rotWithShape="1">
                  <a:blip r:embed="rId3"/>
                  <a:srcRect/>
                  <a:stretch>
                    <a:fillRect/>
                  </a:stretch>
                </a:blipFill>
                <a:latin typeface="Times New Roman"/>
                <a:cs typeface="Times New Roman"/>
              </a:rPr>
              <a:t> </a:t>
            </a:r>
            <a:r>
              <a:rPr lang="vi-VN" sz="9600" b="1" kern="1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blipFill dpi="0" rotWithShape="1">
                  <a:blip r:embed="rId3"/>
                  <a:srcRect/>
                  <a:stretch>
                    <a:fillRect/>
                  </a:stretch>
                </a:blipFill>
                <a:latin typeface="Times New Roman"/>
                <a:cs typeface="Times New Roman"/>
              </a:rPr>
              <a:t>kết</a:t>
            </a:r>
            <a:r>
              <a:rPr lang="vi-VN" sz="9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blipFill dpi="0" rotWithShape="1">
                  <a:blip r:embed="rId3"/>
                  <a:srcRect/>
                  <a:stretch>
                    <a:fillRect/>
                  </a:stretch>
                </a:blipFill>
                <a:latin typeface="Times New Roman"/>
                <a:cs typeface="Times New Roman"/>
              </a:rPr>
              <a:t> </a:t>
            </a:r>
            <a:r>
              <a:rPr lang="vi-VN" sz="9600" b="1" kern="1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blipFill dpi="0" rotWithShape="1">
                  <a:blip r:embed="rId3"/>
                  <a:srcRect/>
                  <a:stretch>
                    <a:fillRect/>
                  </a:stretch>
                </a:blipFill>
                <a:latin typeface="Times New Roman"/>
                <a:cs typeface="Times New Roman"/>
              </a:rPr>
              <a:t>thúc</a:t>
            </a:r>
            <a:endParaRPr lang="en-US" sz="9600" b="1" kern="10">
              <a:ln w="9525">
                <a:solidFill>
                  <a:srgbClr val="000000"/>
                </a:solidFill>
                <a:round/>
                <a:headEnd/>
                <a:tailEnd/>
              </a:ln>
              <a:blipFill dpi="0" rotWithShape="1">
                <a:blip r:embed="rId3"/>
                <a:srcRect/>
                <a:stretch>
                  <a:fillRect/>
                </a:stretch>
              </a:blipFill>
              <a:latin typeface="Times New Roman"/>
              <a:cs typeface="Times New Roman"/>
            </a:endParaRPr>
          </a:p>
        </p:txBody>
      </p:sp>
      <p:sp>
        <p:nvSpPr>
          <p:cNvPr id="12" name="Hộp_Văn_Bản 11"/>
          <p:cNvSpPr txBox="1"/>
          <p:nvPr/>
        </p:nvSpPr>
        <p:spPr>
          <a:xfrm>
            <a:off x="1258549" y="1984513"/>
            <a:ext cx="9674902" cy="19383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Kính chào </a:t>
            </a:r>
          </a:p>
          <a:p>
            <a:pPr algn="ctr">
              <a:defRPr/>
            </a:pPr>
            <a:r>
              <a:rPr lang="en-US" sz="6000" b="1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quý thầy cô và các em ! </a:t>
            </a:r>
          </a:p>
        </p:txBody>
      </p:sp>
      <p:pic>
        <p:nvPicPr>
          <p:cNvPr id="17413" name="Picture 8" descr="34[1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4135" y="4239589"/>
            <a:ext cx="2883865" cy="164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7414" name="Object 9">
            <a:hlinkClick r:id="" action="ppaction://noaction">
              <a:snd r:embed="rId5" name="NHAC CHAO.wav"/>
            </a:hlinkClick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50751991"/>
              </p:ext>
            </p:extLst>
          </p:nvPr>
        </p:nvGraphicFramePr>
        <p:xfrm>
          <a:off x="5161309" y="4468189"/>
          <a:ext cx="2639667" cy="1927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Picture" r:id="rId6" imgW="2161519" imgH="1926959" progId="Word.Picture.8">
                  <p:embed/>
                </p:oleObj>
              </mc:Choice>
              <mc:Fallback>
                <p:oleObj name="Picture" r:id="rId6" imgW="2161519" imgH="1926959" progId="Word.Picture.8">
                  <p:embed/>
                  <p:pic>
                    <p:nvPicPr>
                      <p:cNvPr id="17414" name="Object 9">
                        <a:hlinkClick r:id="" action="ppaction://noaction">
                          <a:snd r:embed="rId5" name="NHAC CHAO.wav"/>
                        </a:hlinkClick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lum contrast="-18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61309" y="4468189"/>
                        <a:ext cx="2639667" cy="1927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415" name="Picture 10" descr="34[1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6735" y="4391989"/>
            <a:ext cx="2883865" cy="164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Ngayhoixuongdo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374" y="0"/>
            <a:ext cx="59586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638"/>
            <a:ext cx="6233374" cy="6896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764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6" descr="musical_notes_bubbling_md_wh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6087" y="304801"/>
            <a:ext cx="1000125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47" descr="musical_notes_bubbling_md_wh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09" y="304801"/>
            <a:ext cx="1000125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4" descr="musical_notes_bubbling_md_wh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47" y="5210175"/>
            <a:ext cx="1000125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45" descr="musical_notes_bubbling_md_wh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1875" y="5723620"/>
            <a:ext cx="1000125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12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717" y="-28575"/>
            <a:ext cx="1104900" cy="110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13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1087100" y="5755482"/>
            <a:ext cx="1104900" cy="11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14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36" y="5757864"/>
            <a:ext cx="1104900" cy="11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7" name="Picture 1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168968" y="221457"/>
            <a:ext cx="1104901" cy="11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21" name="Rectangle 11"/>
          <p:cNvSpPr>
            <a:spLocks noChangeArrowheads="1"/>
          </p:cNvSpPr>
          <p:nvPr/>
        </p:nvSpPr>
        <p:spPr bwMode="auto">
          <a:xfrm>
            <a:off x="2292350" y="71438"/>
            <a:ext cx="7848600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Thứ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năm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ngày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28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tháng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11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năm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2019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Âm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nhạc</a:t>
            </a:r>
            <a:endParaRPr lang="en-US" sz="2800" dirty="0">
              <a:solidFill>
                <a:srgbClr val="0000CC"/>
              </a:solidFill>
              <a:latin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hát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Ngày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mùa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vui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</a:rPr>
              <a:t>                                                    </a:t>
            </a:r>
            <a:r>
              <a:rPr lang="en-US" sz="2000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Dân</a:t>
            </a:r>
            <a:r>
              <a:rPr lang="en-US" sz="20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ca</a:t>
            </a:r>
            <a:r>
              <a:rPr lang="en-US" sz="20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: </a:t>
            </a:r>
            <a:r>
              <a:rPr lang="en-US" sz="2000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Thái</a:t>
            </a:r>
            <a:endParaRPr lang="en-US" sz="2000" i="1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20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                                                               </a:t>
            </a:r>
            <a:r>
              <a:rPr lang="en-US" sz="2000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Lời</a:t>
            </a:r>
            <a:r>
              <a:rPr lang="en-US" sz="20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mới</a:t>
            </a:r>
            <a:r>
              <a:rPr lang="en-US" sz="20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: </a:t>
            </a:r>
            <a:r>
              <a:rPr lang="en-US" sz="2000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Hoàng</a:t>
            </a:r>
            <a:r>
              <a:rPr lang="en-US" sz="20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Lân</a:t>
            </a:r>
            <a:endParaRPr lang="en-US" sz="1200" i="1" dirty="0">
              <a:solidFill>
                <a:srgbClr val="FF0066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4" name="Picture 13" descr="Ngayhoixuongdo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98501"/>
            <a:ext cx="12192000" cy="4297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9522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>
        <p:cut/>
      </p:transition>
    </mc:Choice>
    <mc:Fallback xmlns="">
      <p:transition advClick="0">
        <p:cut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3" name="Picture 3" descr="BẢN ĐỒ VIỆT NAM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4648200" cy="6858000"/>
          </a:xfrm>
          <a:prstGeom prst="rect">
            <a:avLst/>
          </a:prstGeom>
          <a:noFill/>
          <a:ln w="57150" cmpd="thinThick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8484" name="Oval 4"/>
          <p:cNvSpPr>
            <a:spLocks noChangeArrowheads="1"/>
          </p:cNvSpPr>
          <p:nvPr/>
        </p:nvSpPr>
        <p:spPr bwMode="auto">
          <a:xfrm>
            <a:off x="2438400" y="228600"/>
            <a:ext cx="1295400" cy="99060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endParaRPr lang="en-US" sz="1800"/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3124200" y="1"/>
            <a:ext cx="7412038" cy="3267075"/>
            <a:chOff x="1101" y="0"/>
            <a:chExt cx="4578" cy="2058"/>
          </a:xfrm>
        </p:grpSpPr>
        <p:pic>
          <p:nvPicPr>
            <p:cNvPr id="16399" name="Picture 6" descr="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27" t="3279" r="2127" b="4918"/>
            <a:stretch>
              <a:fillRect/>
            </a:stretch>
          </p:blipFill>
          <p:spPr bwMode="auto">
            <a:xfrm>
              <a:off x="2997" y="0"/>
              <a:ext cx="2682" cy="2058"/>
            </a:xfrm>
            <a:prstGeom prst="rect">
              <a:avLst/>
            </a:prstGeom>
            <a:noFill/>
            <a:ln w="38100">
              <a:solidFill>
                <a:srgbClr val="99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400" name="AutoShape 7"/>
            <p:cNvSpPr>
              <a:spLocks noChangeArrowheads="1"/>
            </p:cNvSpPr>
            <p:nvPr/>
          </p:nvSpPr>
          <p:spPr bwMode="auto">
            <a:xfrm rot="782738">
              <a:off x="1101" y="623"/>
              <a:ext cx="2223" cy="72"/>
            </a:xfrm>
            <a:prstGeom prst="rightArrow">
              <a:avLst>
                <a:gd name="adj1" fmla="val 50000"/>
                <a:gd name="adj2" fmla="val 771875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  <a:buFontTx/>
                <a:buNone/>
              </a:pPr>
              <a:endParaRPr lang="en-US" sz="1800"/>
            </a:p>
          </p:txBody>
        </p:sp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4953000" y="153988"/>
            <a:ext cx="5715000" cy="6704012"/>
            <a:chOff x="2249" y="97"/>
            <a:chExt cx="3511" cy="4223"/>
          </a:xfrm>
        </p:grpSpPr>
        <p:pic>
          <p:nvPicPr>
            <p:cNvPr id="16397" name="Picture 9" descr="Hình ảnh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0" t="5264" r="2000" b="5263"/>
            <a:stretch>
              <a:fillRect/>
            </a:stretch>
          </p:blipFill>
          <p:spPr bwMode="auto">
            <a:xfrm>
              <a:off x="3024" y="2112"/>
              <a:ext cx="2736" cy="2208"/>
            </a:xfrm>
            <a:prstGeom prst="rect">
              <a:avLst/>
            </a:prstGeom>
            <a:noFill/>
            <a:ln w="38100">
              <a:solidFill>
                <a:srgbClr val="99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398" name="AutoShape 10"/>
            <p:cNvSpPr>
              <a:spLocks noChangeArrowheads="1"/>
            </p:cNvSpPr>
            <p:nvPr/>
          </p:nvSpPr>
          <p:spPr bwMode="auto">
            <a:xfrm rot="2730354">
              <a:off x="684" y="1662"/>
              <a:ext cx="3216" cy="85"/>
            </a:xfrm>
            <a:prstGeom prst="rightArrow">
              <a:avLst>
                <a:gd name="adj1" fmla="val 50000"/>
                <a:gd name="adj2" fmla="val 945882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  <a:buFontTx/>
                <a:buNone/>
              </a:pPr>
              <a:endParaRPr lang="en-US" sz="1800"/>
            </a:p>
          </p:txBody>
        </p:sp>
      </p:grp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6019800" y="-90488"/>
            <a:ext cx="4724400" cy="6886576"/>
            <a:chOff x="0" y="-17"/>
            <a:chExt cx="2976" cy="4337"/>
          </a:xfrm>
        </p:grpSpPr>
        <p:pic>
          <p:nvPicPr>
            <p:cNvPr id="16395" name="Picture 12" descr="1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8" t="3030" r="3773" b="3030"/>
            <a:stretch>
              <a:fillRect/>
            </a:stretch>
          </p:blipFill>
          <p:spPr bwMode="auto">
            <a:xfrm>
              <a:off x="6" y="-17"/>
              <a:ext cx="2928" cy="2064"/>
            </a:xfrm>
            <a:prstGeom prst="rect">
              <a:avLst/>
            </a:prstGeom>
            <a:noFill/>
            <a:ln w="38100">
              <a:solidFill>
                <a:srgbClr val="99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396" name="Picture 13" descr="Ngayhoixuongdo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064"/>
              <a:ext cx="2976" cy="2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Group 14"/>
          <p:cNvGrpSpPr>
            <a:grpSpLocks/>
          </p:cNvGrpSpPr>
          <p:nvPr/>
        </p:nvGrpSpPr>
        <p:grpSpPr bwMode="auto">
          <a:xfrm>
            <a:off x="1524000" y="0"/>
            <a:ext cx="4419600" cy="6858000"/>
            <a:chOff x="2976" y="0"/>
            <a:chExt cx="2784" cy="4320"/>
          </a:xfrm>
        </p:grpSpPr>
        <p:pic>
          <p:nvPicPr>
            <p:cNvPr id="16393" name="Picture 1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6" y="0"/>
              <a:ext cx="2784" cy="2016"/>
            </a:xfrm>
            <a:prstGeom prst="rect">
              <a:avLst/>
            </a:prstGeom>
            <a:noFill/>
            <a:ln w="76200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394" name="Picture 16" descr="Mua non DT Thai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6" y="2064"/>
              <a:ext cx="2784" cy="2256"/>
            </a:xfrm>
            <a:prstGeom prst="rect">
              <a:avLst/>
            </a:prstGeom>
            <a:noFill/>
            <a:ln w="76200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6128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14:flash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84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84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148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48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n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hoang l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685800"/>
            <a:ext cx="3886200" cy="5181600"/>
          </a:xfrm>
          <a:prstGeom prst="rect">
            <a:avLst/>
          </a:prstGeom>
          <a:noFill/>
          <a:ln w="38100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4724400" y="6096000"/>
            <a:ext cx="2743200" cy="376238"/>
          </a:xfrm>
          <a:prstGeom prst="rect">
            <a:avLst/>
          </a:prstGeom>
          <a:solidFill>
            <a:srgbClr val="FFFF00"/>
          </a:solidFill>
          <a:ln w="9525">
            <a:solidFill>
              <a:srgbClr val="CC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FF0000"/>
                </a:solidFill>
              </a:rPr>
              <a:t>NHẠC SĨ HOÀNG LÂN</a:t>
            </a:r>
          </a:p>
        </p:txBody>
      </p:sp>
      <p:pic>
        <p:nvPicPr>
          <p:cNvPr id="10246" name="Picture 6" descr="Violin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1" y="3581400"/>
            <a:ext cx="1952625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9399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>
        <p14:reveal/>
      </p:transition>
    </mc:Choice>
    <mc:Fallback xmlns="">
      <p:transition spd="slow" advClick="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ẬP BÀI HÁT LỚP 3- BÀI 7 - NGÀY MÙA VU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87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1905000" y="1524001"/>
            <a:ext cx="7391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2238375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22383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2383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2383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2383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383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383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383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383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sz="2000" i="1">
              <a:solidFill>
                <a:schemeClr val="hlink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905000"/>
            <a:ext cx="8534400" cy="96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838200" y="2667000"/>
            <a:ext cx="9144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1800">
                <a:latin typeface="Tahoma" panose="020B0604030504040204" pitchFamily="34" charset="0"/>
              </a:rPr>
              <a:t>                        </a:t>
            </a:r>
            <a:r>
              <a:rPr lang="en-US" sz="1800">
                <a:solidFill>
                  <a:srgbClr val="0000FF"/>
                </a:solidFill>
                <a:latin typeface="Tahoma" panose="020B0604030504040204" pitchFamily="34" charset="0"/>
              </a:rPr>
              <a:t>Ngoài  đồng    lúa    chín    thơm.     Con      chim    hót   trong  vườn.       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sz="1800">
              <a:latin typeface="Tahoma" panose="020B0604030504040204" pitchFamily="34" charset="0"/>
            </a:endParaRP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048000"/>
            <a:ext cx="8534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304800" y="3733801"/>
            <a:ext cx="9829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676275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6762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6762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6762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6762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762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762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762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762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sz="1800">
                <a:solidFill>
                  <a:srgbClr val="0000FF"/>
                </a:solidFill>
                <a:latin typeface="Tahoma" panose="020B0604030504040204" pitchFamily="34" charset="0"/>
              </a:rPr>
              <a:t>                             Nô     nức  trên đường vui    thay    bõ        công  bao ngày mong  chờ</a:t>
            </a:r>
          </a:p>
        </p:txBody>
      </p:sp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4114800"/>
            <a:ext cx="8382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2286000" y="4953000"/>
            <a:ext cx="8382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676275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676275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676275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6762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6762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762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762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762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76275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1800">
                <a:solidFill>
                  <a:srgbClr val="0000FF"/>
                </a:solidFill>
                <a:latin typeface="Tahoma" panose="020B0604030504040204" pitchFamily="34" charset="0"/>
              </a:rPr>
              <a:t>      Hội      mùa rộn  ràng quê   hương   ấm        no  chan  hoà   yêu  thương.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sz="1800">
                <a:solidFill>
                  <a:srgbClr val="0000FF"/>
                </a:solidFill>
                <a:latin typeface="Tahoma" panose="020B0604030504040204" pitchFamily="34" charset="0"/>
              </a:rPr>
              <a:t>      </a:t>
            </a:r>
          </a:p>
        </p:txBody>
      </p:sp>
      <p:pic>
        <p:nvPicPr>
          <p:cNvPr id="12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5257800"/>
            <a:ext cx="8382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1981200" y="6019800"/>
            <a:ext cx="8153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1800">
                <a:solidFill>
                  <a:srgbClr val="0000FF"/>
                </a:solidFill>
                <a:latin typeface="Tahoma" panose="020B0604030504040204" pitchFamily="34" charset="0"/>
              </a:rPr>
              <a:t>   Ngày   mùa  rộn   ràng  nơi      nơi      có        đâu   vui   nào  vui    hơn.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sz="1800">
                <a:solidFill>
                  <a:srgbClr val="0000FF"/>
                </a:solidFill>
                <a:latin typeface="Tahoma" panose="020B0604030504040204" pitchFamily="34" charset="0"/>
              </a:rPr>
              <a:t>   </a:t>
            </a:r>
          </a:p>
        </p:txBody>
      </p:sp>
      <p:pic>
        <p:nvPicPr>
          <p:cNvPr id="19467" name="Picture 12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104900" cy="110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8" name="Picture 13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559719" y="5685631"/>
            <a:ext cx="1104900" cy="110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9" name="Picture 14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562307" y="795"/>
            <a:ext cx="1104901" cy="11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0" name="Picture 15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558338" y="5757864"/>
            <a:ext cx="1104900" cy="11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71" name="Rectangle 11"/>
          <p:cNvSpPr>
            <a:spLocks noChangeArrowheads="1"/>
          </p:cNvSpPr>
          <p:nvPr/>
        </p:nvSpPr>
        <p:spPr bwMode="auto">
          <a:xfrm>
            <a:off x="2057400" y="1600200"/>
            <a:ext cx="99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sz="2400">
                <a:solidFill>
                  <a:srgbClr val="0000CC"/>
                </a:solidFill>
                <a:latin typeface="Times New Roman" panose="02020603050405020304" pitchFamily="18" charset="0"/>
              </a:rPr>
              <a:t>Lời 1:</a:t>
            </a:r>
          </a:p>
        </p:txBody>
      </p:sp>
      <p:sp>
        <p:nvSpPr>
          <p:cNvPr id="17" name="Rectangle 11"/>
          <p:cNvSpPr>
            <a:spLocks noChangeArrowheads="1"/>
          </p:cNvSpPr>
          <p:nvPr/>
        </p:nvSpPr>
        <p:spPr bwMode="auto">
          <a:xfrm>
            <a:off x="2292350" y="71438"/>
            <a:ext cx="7848600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Thứ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năm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ngày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28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tháng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11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năm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2019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Âm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nhạc</a:t>
            </a:r>
            <a:endParaRPr lang="en-US" sz="2800" dirty="0">
              <a:solidFill>
                <a:srgbClr val="0000CC"/>
              </a:solidFill>
              <a:latin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hát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Ngày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mùa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vui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</a:rPr>
              <a:t>                                                    </a:t>
            </a:r>
            <a:r>
              <a:rPr lang="en-US" sz="2000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Dân</a:t>
            </a:r>
            <a:r>
              <a:rPr lang="en-US" sz="20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ca</a:t>
            </a:r>
            <a:r>
              <a:rPr lang="en-US" sz="20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: </a:t>
            </a:r>
            <a:r>
              <a:rPr lang="en-US" sz="2000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Thái</a:t>
            </a:r>
            <a:endParaRPr lang="en-US" sz="2000" i="1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20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                                                               </a:t>
            </a:r>
            <a:r>
              <a:rPr lang="en-US" sz="2000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Lời</a:t>
            </a:r>
            <a:r>
              <a:rPr lang="en-US" sz="20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mới</a:t>
            </a:r>
            <a:r>
              <a:rPr lang="en-US" sz="20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: </a:t>
            </a:r>
            <a:r>
              <a:rPr lang="en-US" sz="2000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Hoàng</a:t>
            </a:r>
            <a:r>
              <a:rPr lang="en-US" sz="20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Lân</a:t>
            </a:r>
            <a:endParaRPr lang="en-US" sz="1200" i="1" dirty="0">
              <a:solidFill>
                <a:srgbClr val="FF0066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6892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dissolve/>
      </p:transition>
    </mc:Choice>
    <mc:Fallback xmlns="">
      <p:transition spd="slow" advClick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0" descr="musical_notes_bubbling_md_wht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1" y="228601"/>
            <a:ext cx="1000125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11" descr="musical_notes_bubbling_md_wht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1" y="304801"/>
            <a:ext cx="1000125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4" descr="musical_notes_bubbling_md_wht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1" y="5486401"/>
            <a:ext cx="1000125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5" descr="musical_notes_bubbling_md_wht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1" y="5562601"/>
            <a:ext cx="1000125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6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104900" cy="110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7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563100" y="5757864"/>
            <a:ext cx="1104900" cy="11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Picture 8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523207" y="5758657"/>
            <a:ext cx="1104900" cy="11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9" name="Picture 9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562307" y="795"/>
            <a:ext cx="1104901" cy="11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5180" name="Text Box 12"/>
          <p:cNvSpPr txBox="1">
            <a:spLocks noChangeArrowheads="1"/>
          </p:cNvSpPr>
          <p:nvPr/>
        </p:nvSpPr>
        <p:spPr bwMode="auto">
          <a:xfrm>
            <a:off x="1905000" y="1676401"/>
            <a:ext cx="2971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800">
                <a:solidFill>
                  <a:srgbClr val="008000"/>
                </a:solidFill>
                <a:latin typeface="Times New Roman" panose="02020603050405020304" pitchFamily="18" charset="0"/>
              </a:rPr>
              <a:t>*</a:t>
            </a:r>
            <a:r>
              <a:rPr lang="en-US" sz="2800" u="sng">
                <a:solidFill>
                  <a:srgbClr val="008000"/>
                </a:solidFill>
                <a:latin typeface="Times New Roman" panose="02020603050405020304" pitchFamily="18" charset="0"/>
              </a:rPr>
              <a:t>Đọc lời ca:</a:t>
            </a:r>
            <a:r>
              <a:rPr lang="en-US" sz="1800"/>
              <a:t>	</a:t>
            </a:r>
          </a:p>
        </p:txBody>
      </p:sp>
      <p:sp>
        <p:nvSpPr>
          <p:cNvPr id="20491" name="Text Box 34"/>
          <p:cNvSpPr txBox="1">
            <a:spLocks noChangeArrowheads="1"/>
          </p:cNvSpPr>
          <p:nvPr/>
        </p:nvSpPr>
        <p:spPr bwMode="auto">
          <a:xfrm>
            <a:off x="8975725" y="60563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sz="1800"/>
          </a:p>
        </p:txBody>
      </p:sp>
      <p:sp>
        <p:nvSpPr>
          <p:cNvPr id="135203" name="Rectangle 35"/>
          <p:cNvSpPr>
            <a:spLocks noChangeArrowheads="1"/>
          </p:cNvSpPr>
          <p:nvPr/>
        </p:nvSpPr>
        <p:spPr bwMode="auto">
          <a:xfrm>
            <a:off x="3962400" y="2209801"/>
            <a:ext cx="4572000" cy="434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400">
                <a:solidFill>
                  <a:srgbClr val="3333FF"/>
                </a:solidFill>
                <a:latin typeface="Times New Roman" panose="02020603050405020304" pitchFamily="18" charset="0"/>
              </a:rPr>
              <a:t>Ngoài đồng lúa chín thơm.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400">
                <a:solidFill>
                  <a:srgbClr val="3333FF"/>
                </a:solidFill>
                <a:latin typeface="Times New Roman" panose="02020603050405020304" pitchFamily="18" charset="0"/>
              </a:rPr>
              <a:t>Con chim hót trong vườn.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400">
                <a:solidFill>
                  <a:srgbClr val="3333FF"/>
                </a:solidFill>
                <a:latin typeface="Times New Roman" panose="02020603050405020304" pitchFamily="18" charset="0"/>
              </a:rPr>
              <a:t>Nô nức trên đường vui thay.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400">
                <a:solidFill>
                  <a:srgbClr val="3333FF"/>
                </a:solidFill>
                <a:latin typeface="Times New Roman" panose="02020603050405020304" pitchFamily="18" charset="0"/>
              </a:rPr>
              <a:t>Bõ công bao ngày mong chờ.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400">
                <a:solidFill>
                  <a:srgbClr val="3333FF"/>
                </a:solidFill>
                <a:latin typeface="Times New Roman" panose="02020603050405020304" pitchFamily="18" charset="0"/>
              </a:rPr>
              <a:t>Hội mùa rộn ràng quê hương.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400">
                <a:solidFill>
                  <a:srgbClr val="3333FF"/>
                </a:solidFill>
                <a:latin typeface="Times New Roman" panose="02020603050405020304" pitchFamily="18" charset="0"/>
              </a:rPr>
              <a:t>Ấm no chan hòa yêu thương.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400">
                <a:solidFill>
                  <a:srgbClr val="3333FF"/>
                </a:solidFill>
                <a:latin typeface="Times New Roman" panose="02020603050405020304" pitchFamily="18" charset="0"/>
              </a:rPr>
              <a:t>Ngày mùa rộn ràng nơi nơi.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400">
                <a:solidFill>
                  <a:srgbClr val="3333FF"/>
                </a:solidFill>
                <a:latin typeface="Times New Roman" panose="02020603050405020304" pitchFamily="18" charset="0"/>
              </a:rPr>
              <a:t>Có đâu vui nào vui hơn.</a:t>
            </a:r>
          </a:p>
        </p:txBody>
      </p:sp>
      <p:sp>
        <p:nvSpPr>
          <p:cNvPr id="14" name="Rectangle 11"/>
          <p:cNvSpPr>
            <a:spLocks noChangeArrowheads="1"/>
          </p:cNvSpPr>
          <p:nvPr/>
        </p:nvSpPr>
        <p:spPr bwMode="auto">
          <a:xfrm>
            <a:off x="2292350" y="71438"/>
            <a:ext cx="7848600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Thứ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năm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ngày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28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tháng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11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năm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2019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Âm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nhạc</a:t>
            </a:r>
            <a:endParaRPr lang="en-US" sz="2800" dirty="0">
              <a:solidFill>
                <a:srgbClr val="0000CC"/>
              </a:solidFill>
              <a:latin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hát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Ngày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mùa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vui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</a:rPr>
              <a:t>                                                    </a:t>
            </a:r>
            <a:r>
              <a:rPr lang="en-US" sz="2000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Dân</a:t>
            </a:r>
            <a:r>
              <a:rPr lang="en-US" sz="20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ca</a:t>
            </a:r>
            <a:r>
              <a:rPr lang="en-US" sz="20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: </a:t>
            </a:r>
            <a:r>
              <a:rPr lang="en-US" sz="2000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Thái</a:t>
            </a:r>
            <a:endParaRPr lang="en-US" sz="2000" i="1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20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                                                               </a:t>
            </a:r>
            <a:r>
              <a:rPr lang="en-US" sz="2000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Lời</a:t>
            </a:r>
            <a:r>
              <a:rPr lang="en-US" sz="20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mới</a:t>
            </a:r>
            <a:r>
              <a:rPr lang="en-US" sz="20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: </a:t>
            </a:r>
            <a:r>
              <a:rPr lang="en-US" sz="2000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Hoàng</a:t>
            </a:r>
            <a:r>
              <a:rPr lang="en-US" sz="20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Lân</a:t>
            </a:r>
            <a:endParaRPr lang="en-US" sz="1200" i="1" dirty="0">
              <a:solidFill>
                <a:srgbClr val="FF0066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043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</TotalTime>
  <Words>1172</Words>
  <Application>Microsoft Office PowerPoint</Application>
  <PresentationFormat>Widescreen</PresentationFormat>
  <Paragraphs>175</Paragraphs>
  <Slides>25</Slides>
  <Notes>5</Notes>
  <HiddenSlides>0</HiddenSlides>
  <MMClips>10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.VnAvant</vt:lpstr>
      <vt:lpstr>Arial</vt:lpstr>
      <vt:lpstr>Calibri</vt:lpstr>
      <vt:lpstr>Calibri Light</vt:lpstr>
      <vt:lpstr>Tahoma</vt:lpstr>
      <vt:lpstr>Times New Roman</vt:lpstr>
      <vt:lpstr>Office Theme</vt:lpstr>
      <vt:lpstr>Picture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Administrator</cp:lastModifiedBy>
  <cp:revision>32</cp:revision>
  <dcterms:created xsi:type="dcterms:W3CDTF">2019-11-25T15:28:07Z</dcterms:created>
  <dcterms:modified xsi:type="dcterms:W3CDTF">2020-12-08T11:26:23Z</dcterms:modified>
</cp:coreProperties>
</file>