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29"/>
  </p:notesMasterIdLst>
  <p:sldIdLst>
    <p:sldId id="274" r:id="rId2"/>
    <p:sldId id="296" r:id="rId3"/>
    <p:sldId id="275" r:id="rId4"/>
    <p:sldId id="258" r:id="rId5"/>
    <p:sldId id="297" r:id="rId6"/>
    <p:sldId id="256" r:id="rId7"/>
    <p:sldId id="299" r:id="rId8"/>
    <p:sldId id="301" r:id="rId9"/>
    <p:sldId id="303" r:id="rId10"/>
    <p:sldId id="286" r:id="rId11"/>
    <p:sldId id="287" r:id="rId12"/>
    <p:sldId id="284" r:id="rId13"/>
    <p:sldId id="288" r:id="rId14"/>
    <p:sldId id="305" r:id="rId15"/>
    <p:sldId id="289" r:id="rId16"/>
    <p:sldId id="290" r:id="rId17"/>
    <p:sldId id="307" r:id="rId18"/>
    <p:sldId id="306" r:id="rId19"/>
    <p:sldId id="304" r:id="rId20"/>
    <p:sldId id="308" r:id="rId21"/>
    <p:sldId id="309" r:id="rId22"/>
    <p:sldId id="311" r:id="rId23"/>
    <p:sldId id="310" r:id="rId24"/>
    <p:sldId id="312" r:id="rId25"/>
    <p:sldId id="266" r:id="rId26"/>
    <p:sldId id="280" r:id="rId27"/>
    <p:sldId id="313" r:id="rId28"/>
  </p:sldIdLst>
  <p:sldSz cx="9144000" cy="6858000" type="screen4x3"/>
  <p:notesSz cx="6858000" cy="9144000"/>
  <p:custDataLst>
    <p:tags r:id="rId30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FFFF00"/>
    <a:srgbClr val="0000FF"/>
    <a:srgbClr val="66FF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72" y="-2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9F4F10-1AE6-4A67-ADBF-8B6F04D8793D}" type="datetimeFigureOut">
              <a:rPr lang="en-US"/>
              <a:pPr>
                <a:defRPr/>
              </a:pPr>
              <a:t>19-Oct-18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41F532-EFD8-4FD3-B00F-8B43E06CE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8E6489-838C-46FA-A590-BE9E6776D18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504390-6E9A-4895-AEAC-B46F9ECA47B8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64A1CA-9DC5-499B-A355-BB4E1023617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F5DE-7127-4632-BB77-C7E7F94F252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CB9F1-6CDB-4279-A667-E59311C765E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DD5D9-7D0E-4A39-969B-0D11C1894D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A1E216-0E3E-48CF-BA72-E6EBE0F60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344D-5B25-41C0-8D97-5877F7DCEA2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3B1AA-5168-4D2C-9B0A-BD4C567E774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4CC1-AF1F-4FC8-A37B-643839ECDAE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D88B-B0E8-4CFE-80E3-5F9C281809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5A7B-A1A5-4595-B2B5-EFBA031B0E5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5ACC-C0FF-4807-B334-4FAB3832FE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C2C21-69DE-41FF-8578-5B27DFC0687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4130A-4055-413A-80FA-FD22109069C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1757E4-2567-4B05-AEA4-3B5200CB806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ASUS\Desktop\Nhac%20thao%20giang\InTheMorningLight-HoaTau-3089060.mp3" TargetMode="Externa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Nhac%20beat\EmThuongThayMenCo-Beat_4c7qr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Nhac%20beat\EmThuongThayMenCo-Beat_4c7qr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24.gif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H%C3%A0_N%E1%BB%99i" TargetMode="External"/><Relationship Id="rId3" Type="http://schemas.openxmlformats.org/officeDocument/2006/relationships/image" Target="../media/image24.gif"/><Relationship Id="rId7" Type="http://schemas.openxmlformats.org/officeDocument/2006/relationships/hyperlink" Target="https://vi.wikipedia.org/wiki/Campuchia" TargetMode="External"/><Relationship Id="rId12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Phn%C3%B4m_P%C3%AAnh" TargetMode="External"/><Relationship Id="rId11" Type="http://schemas.openxmlformats.org/officeDocument/2006/relationships/hyperlink" Target="https://vi.wikipedia.org/wiki/Th%C3%A0nh_ph%E1%BB%91_H%E1%BB%93_Ch%C3%AD_Minh" TargetMode="External"/><Relationship Id="rId5" Type="http://schemas.openxmlformats.org/officeDocument/2006/relationships/hyperlink" Target="https://vi.wikipedia.org/wiki/1935" TargetMode="External"/><Relationship Id="rId10" Type="http://schemas.openxmlformats.org/officeDocument/2006/relationships/hyperlink" Target="https://vi.wikipedia.org/wiki/1998" TargetMode="External"/><Relationship Id="rId4" Type="http://schemas.openxmlformats.org/officeDocument/2006/relationships/hyperlink" Target="https://vi.wikipedia.org/wiki/25_th%C3%A1ng_12" TargetMode="External"/><Relationship Id="rId9" Type="http://schemas.openxmlformats.org/officeDocument/2006/relationships/hyperlink" Target="https://vi.wikipedia.org/wiki/Ngh%E1%BB%87_A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US\Downloads\EmThuongThayMenCo-TrucLinh-3773824.mp3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O01-037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-157163" y="-3243263"/>
            <a:ext cx="15701963" cy="1261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1371600" y="4724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Tr­</a:t>
            </a:r>
            <a:r>
              <a:rPr lang="en-US" altLang="en-US" sz="28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ư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êng</a:t>
            </a:r>
            <a: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tiÓu</a:t>
            </a:r>
            <a: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häc</a:t>
            </a:r>
            <a: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  <a:t> 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T©y</a:t>
            </a:r>
            <a: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  <a:t> 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M</a:t>
            </a:r>
            <a:r>
              <a:rPr lang="en-US" altLang="en-US" sz="2800" b="1" i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  <a:t/>
            </a:r>
            <a:b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</a:b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Gi¸o</a:t>
            </a:r>
            <a: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viªn</a:t>
            </a:r>
            <a: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  <a:t>: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Vũ</a:t>
            </a:r>
            <a: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Thị</a:t>
            </a:r>
            <a: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Hồng</a:t>
            </a:r>
            <a:r>
              <a:rPr lang="en-US" altLang="en-US" sz="4000" b="1" dirty="0" smtClean="0">
                <a:solidFill>
                  <a:srgbClr val="990000"/>
                </a:solidFill>
                <a:latin typeface=".VnMystical" panose="020B7200000000000000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990000"/>
                </a:solidFill>
                <a:latin typeface=".VnMystical" panose="020B7200000000000000" pitchFamily="34" charset="0"/>
              </a:rPr>
              <a:t>Hạnh</a:t>
            </a:r>
            <a:endParaRPr lang="en-US" altLang="en-US" sz="4000" b="1" dirty="0" smtClean="0">
              <a:solidFill>
                <a:srgbClr val="990000"/>
              </a:solidFill>
              <a:latin typeface=".VnMystical" panose="020B7200000000000000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133600" y="533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4400">
              <a:solidFill>
                <a:schemeClr val="tx2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971800" y="3505200"/>
            <a:ext cx="5133975" cy="835025"/>
            <a:chOff x="4200" y="1980"/>
            <a:chExt cx="6675" cy="1425"/>
          </a:xfrm>
        </p:grpSpPr>
        <p:sp>
          <p:nvSpPr>
            <p:cNvPr id="3090" name="Freeform 16"/>
            <p:cNvSpPr>
              <a:spLocks/>
            </p:cNvSpPr>
            <p:nvPr/>
          </p:nvSpPr>
          <p:spPr bwMode="auto">
            <a:xfrm>
              <a:off x="4200" y="1980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17"/>
            <p:cNvSpPr>
              <a:spLocks/>
            </p:cNvSpPr>
            <p:nvPr/>
          </p:nvSpPr>
          <p:spPr bwMode="auto">
            <a:xfrm>
              <a:off x="4200" y="2318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18"/>
            <p:cNvSpPr>
              <a:spLocks/>
            </p:cNvSpPr>
            <p:nvPr/>
          </p:nvSpPr>
          <p:spPr bwMode="auto">
            <a:xfrm>
              <a:off x="4200" y="2487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19"/>
            <p:cNvSpPr>
              <a:spLocks/>
            </p:cNvSpPr>
            <p:nvPr/>
          </p:nvSpPr>
          <p:spPr bwMode="auto">
            <a:xfrm>
              <a:off x="4200" y="2655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63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0"/>
            <p:cNvSpPr>
              <a:spLocks/>
            </p:cNvSpPr>
            <p:nvPr/>
          </p:nvSpPr>
          <p:spPr bwMode="auto">
            <a:xfrm>
              <a:off x="4215" y="2149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73" name="Picture 21" descr="Not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238" y="3124200"/>
            <a:ext cx="54133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22" descr="Not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971800"/>
            <a:ext cx="4206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3" descr="Not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3200400"/>
            <a:ext cx="43656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24" descr="Not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276600"/>
            <a:ext cx="541338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7" name="Picture 25" descr="Not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3276600"/>
            <a:ext cx="4508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8" name="Picture 26" descr="Not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33775" y="2895600"/>
            <a:ext cx="43497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9" name="Picture 27" descr="Not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3048000"/>
            <a:ext cx="38893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0" name="Picture 28" descr="Not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3200400"/>
            <a:ext cx="446088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1" name="Picture 29" descr="Not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048000"/>
            <a:ext cx="5016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2" name="Picture 30" descr="Lua chon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90600" y="3505200"/>
            <a:ext cx="13716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2057400" y="1676400"/>
            <a:ext cx="502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en-US" sz="5400">
                <a:solidFill>
                  <a:srgbClr val="000099"/>
                </a:solidFill>
                <a:latin typeface="Times New Roman" pitchFamily="18" charset="0"/>
              </a:rPr>
              <a:t>M</a:t>
            </a:r>
            <a:r>
              <a:rPr lang="en-US" altLang="en-US" sz="5400">
                <a:solidFill>
                  <a:srgbClr val="0000FF"/>
                </a:solidFill>
                <a:latin typeface="Times New Roman" pitchFamily="18" charset="0"/>
              </a:rPr>
              <a:t>ô</a:t>
            </a:r>
            <a:r>
              <a:rPr lang="en-US" altLang="en-US" sz="5400">
                <a:solidFill>
                  <a:srgbClr val="000099"/>
                </a:solidFill>
                <a:latin typeface="Times New Roman" pitchFamily="18" charset="0"/>
              </a:rPr>
              <a:t>n: Âm nh</a:t>
            </a:r>
            <a:r>
              <a:rPr lang="en-US" altLang="en-US" sz="5400">
                <a:solidFill>
                  <a:srgbClr val="0000FF"/>
                </a:solidFill>
                <a:latin typeface="Times New Roman" pitchFamily="18" charset="0"/>
              </a:rPr>
              <a:t>ạc</a:t>
            </a:r>
          </a:p>
        </p:txBody>
      </p:sp>
      <p:pic>
        <p:nvPicPr>
          <p:cNvPr id="3" name="InTheMorningLight-HoaTau-308906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13" y="601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9" presetClass="entr" presetSubtype="1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9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9" presetClass="entr" presetSubtype="1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450"/>
                            </p:stCondLst>
                            <p:childTnLst>
                              <p:par>
                                <p:cTn id="77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560" grpId="0"/>
      <p:bldP spid="235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!_(28)~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2075" y="0"/>
            <a:ext cx="9144000" cy="105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395288" y="536575"/>
            <a:ext cx="90678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vi-VN" altLang="en-US" sz="2800" b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260600" y="957263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thương thày mến cô</a:t>
            </a:r>
          </a:p>
        </p:txBody>
      </p:sp>
      <p:sp>
        <p:nvSpPr>
          <p:cNvPr id="14342" name="AutoShape 6" descr="Water droplets"/>
          <p:cNvSpPr>
            <a:spLocks noChangeArrowheads="1"/>
          </p:cNvSpPr>
          <p:nvPr/>
        </p:nvSpPr>
        <p:spPr bwMode="auto">
          <a:xfrm>
            <a:off x="-560388" y="-207963"/>
            <a:ext cx="3544888" cy="1738313"/>
          </a:xfrm>
          <a:prstGeom prst="irregularSeal2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0000"/>
                </a:solidFill>
              </a:rPr>
              <a:t>Tập đọc lời ca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79600" y="1687513"/>
            <a:ext cx="7400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Sao em thương thày và mến cô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879600" y="2333625"/>
            <a:ext cx="623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Hằng chăm lo, hằng gắng sức.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898650" y="2717800"/>
            <a:ext cx="570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Quyết chí đem trọn niềm hang say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19288" y="3363913"/>
            <a:ext cx="5889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Vì hôm nay, vì mai đây.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19288" y="3862388"/>
            <a:ext cx="7621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Nên em luôn luôn gắng công học hành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98650" y="4395788"/>
            <a:ext cx="7621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Rề lá lá, Rề sí sí.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19288" y="4995863"/>
            <a:ext cx="7621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Nên em luôn luôn khắc ghi trong lòng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919288" y="5529263"/>
            <a:ext cx="76215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Một tình yêu bao la.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autoRev="1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/>
      <p:bldP spid="14344" grpId="0"/>
      <p:bldP spid="14345" grpId="0"/>
      <p:bldP spid="14346" grpId="0"/>
      <p:bldP spid="14347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!_(28)~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893888"/>
            <a:ext cx="9144000" cy="10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76200"/>
            <a:ext cx="906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vi-VN" altLang="en-US" sz="2800" b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657600" y="215900"/>
            <a:ext cx="175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 nhạc</a:t>
            </a:r>
          </a:p>
        </p:txBody>
      </p:sp>
      <p:sp>
        <p:nvSpPr>
          <p:cNvPr id="14342" name="AutoShape 6" descr="Water droplets"/>
          <p:cNvSpPr>
            <a:spLocks noChangeArrowheads="1"/>
          </p:cNvSpPr>
          <p:nvPr/>
        </p:nvSpPr>
        <p:spPr bwMode="auto">
          <a:xfrm>
            <a:off x="323850" y="233363"/>
            <a:ext cx="3544888" cy="1738312"/>
          </a:xfrm>
          <a:prstGeom prst="irregularSeal2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0000"/>
                </a:solidFill>
              </a:rPr>
              <a:t>Tập đọc lời ca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79600" y="1687513"/>
            <a:ext cx="7400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Sao em thương thày và mến cô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879600" y="2333625"/>
            <a:ext cx="623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Hằng chăm lo, hằng gắng sức.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898650" y="2717800"/>
            <a:ext cx="570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Quyết chí đem trọn niềm hang say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19288" y="3363913"/>
            <a:ext cx="5889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Vì hôm nay, vì mai đây. 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/>
      <p:bldP spid="14344" grpId="0"/>
      <p:bldP spid="14345" grpId="0"/>
      <p:bldP spid="143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!_(28)~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74913"/>
            <a:ext cx="9144000" cy="10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24075" y="1870075"/>
            <a:ext cx="739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Sao em thương thày và mến cô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24075" y="2520950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Hằng chăm lo, hằng gắng sức.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71538" y="1484313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Câu 1: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4213" y="892175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 HÁT TỪNG CÂU</a:t>
            </a:r>
            <a:endParaRPr lang="en-US" alt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!_(28)~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7600"/>
            <a:ext cx="9144000" cy="105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08175" y="620713"/>
            <a:ext cx="739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Quyết chí đem trọn niềm hăng say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19288" y="1266825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Vì hôm nay, vì mai đây.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188" y="165100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Câu 2: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!_(28)~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25" y="-1951038"/>
            <a:ext cx="9144000" cy="10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24075" y="1670050"/>
            <a:ext cx="739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Sao em thương thày và mến cô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24075" y="2259013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Hằng chăm lo, hằng gắng sức.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24075" y="2782888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Quyết chí đem trọn niềm hang say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4213" y="892175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 nối câu 1 và câu 2</a:t>
            </a:r>
            <a:endParaRPr lang="en-US" alt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24075" y="3306763"/>
            <a:ext cx="740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!_(28)~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7600"/>
            <a:ext cx="9144000" cy="105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08175" y="620713"/>
            <a:ext cx="739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Nên em luôn luôn gắng công học hành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19288" y="1266825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Rề la la, rề si si.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188" y="165100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Câu 3: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!_(28)~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7600"/>
            <a:ext cx="9144000" cy="105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08175" y="620713"/>
            <a:ext cx="739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Nên em luôn luôn khắc ghi trong lòng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19288" y="1266825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Một tình yêu non sông.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11188" y="165100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Câu 4: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!_(28)~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-2763838"/>
            <a:ext cx="9144000" cy="10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08175" y="773113"/>
            <a:ext cx="739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Nên em luôn luôn gắng công học hành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19288" y="1266825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Rề la la, rề si si.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9750" y="161925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nối câu 3 và câu 4</a:t>
            </a:r>
            <a:endParaRPr lang="en-US" alt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19288" y="2336800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Một tình yêu non song.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08175" y="1790700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Nên em luôn luôn khắc ghi trong lòng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!_(28)~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225" y="-1951038"/>
            <a:ext cx="9144000" cy="10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24075" y="1670050"/>
            <a:ext cx="7399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Sao em thương thày và mến cô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24075" y="2259013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Hằng chăm lo, hằng gắng sức.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24075" y="2782888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Quyết chí đem trọn niềm hang say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4213" y="892175"/>
            <a:ext cx="740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24075" y="3306763"/>
            <a:ext cx="740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EmThuongThayMenCo-Beat_4c7q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04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 (1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8" y="0"/>
            <a:ext cx="9412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1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400800" y="2895600"/>
            <a:ext cx="2743200" cy="1752600"/>
          </a:xfrm>
          <a:prstGeom prst="cloudCallout">
            <a:avLst>
              <a:gd name="adj1" fmla="val 18056"/>
              <a:gd name="adj2" fmla="val 70199"/>
            </a:avLst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en-US" sz="4400" b="1" i="1" baseline="-25000">
              <a:solidFill>
                <a:srgbClr val="660033"/>
              </a:solidFill>
              <a:latin typeface=".VnCentury Schoolbook" pitchFamily="34" charset="0"/>
            </a:endParaRPr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09600" y="2057400"/>
            <a:ext cx="5715000" cy="2057400"/>
          </a:xfrm>
          <a:prstGeom prst="cloudCallout">
            <a:avLst>
              <a:gd name="adj1" fmla="val -45389"/>
              <a:gd name="adj2" fmla="val 61190"/>
            </a:avLst>
          </a:prstGeom>
          <a:gradFill rotWithShape="1">
            <a:gsLst>
              <a:gs pos="0">
                <a:schemeClr val="bg1"/>
              </a:gs>
              <a:gs pos="100000">
                <a:srgbClr val="FF33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US" altLang="en-US" sz="2800" b="1" i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Em hãy trình bày bài “Chú Ếch con” </a:t>
            </a:r>
            <a:endParaRPr lang="en-US" altLang="en-US" sz="2800" i="1" baseline="-25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1066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Oval 7"/>
          <p:cNvSpPr>
            <a:spLocks noChangeArrowheads="1"/>
          </p:cNvSpPr>
          <p:nvPr/>
        </p:nvSpPr>
        <p:spPr bwMode="auto">
          <a:xfrm rot="-326711">
            <a:off x="0" y="4038600"/>
            <a:ext cx="762000" cy="762000"/>
          </a:xfrm>
          <a:prstGeom prst="ellipse">
            <a:avLst/>
          </a:prstGeom>
          <a:gradFill rotWithShape="1">
            <a:gsLst>
              <a:gs pos="0">
                <a:srgbClr val="F7FC1C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PerspectiveFront">
              <a:rot lat="20099966" lon="20099966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0" tIns="0" rIns="0" bIns="0" anchor="ctr">
            <a:flatTx/>
          </a:bodyPr>
          <a:lstStyle/>
          <a:p>
            <a:pPr algn="ctr"/>
            <a:r>
              <a:rPr lang="en-US" altLang="en-US" sz="3600">
                <a:solidFill>
                  <a:srgbClr val="CC0000"/>
                </a:solidFill>
                <a:latin typeface=".VnTimeH" pitchFamily="34" charset="0"/>
              </a:rPr>
              <a:t>?</a:t>
            </a:r>
          </a:p>
        </p:txBody>
      </p:sp>
      <p:pic>
        <p:nvPicPr>
          <p:cNvPr id="36872" name="Picture 8" descr="tu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9850" y="5334000"/>
            <a:ext cx="1454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48250"/>
            <a:ext cx="17748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838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AG00129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6100" y="5410200"/>
            <a:ext cx="10287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5334000"/>
            <a:ext cx="11953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353050"/>
            <a:ext cx="14763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953000"/>
            <a:ext cx="1120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kitty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762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5505450"/>
            <a:ext cx="1327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 descr="b0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5505450"/>
            <a:ext cx="1327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981200" y="715963"/>
            <a:ext cx="5105400" cy="5191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en-US" altLang="en-US" sz="2800" b="1" u="sng">
                <a:latin typeface=".VnAristoteH" pitchFamily="34" charset="0"/>
              </a:rPr>
              <a:t>¢m nh¹c</a:t>
            </a:r>
            <a:endParaRPr lang="en-US" altLang="en-US" sz="3200" b="1" u="sng">
              <a:latin typeface=".VnAristoteH" pitchFamily="34" charset="0"/>
            </a:endParaRPr>
          </a:p>
        </p:txBody>
      </p:sp>
      <p:pic>
        <p:nvPicPr>
          <p:cNvPr id="4116" name="Picture 81" descr="AG00040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33400"/>
            <a:ext cx="755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46" name="Rectangle 82"/>
          <p:cNvSpPr>
            <a:spLocks noChangeArrowheads="1"/>
          </p:cNvSpPr>
          <p:nvPr/>
        </p:nvSpPr>
        <p:spPr bwMode="auto">
          <a:xfrm>
            <a:off x="5334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 sáu, ngày 31 tháng 3 năm 2017</a:t>
            </a:r>
          </a:p>
        </p:txBody>
      </p:sp>
      <p:sp>
        <p:nvSpPr>
          <p:cNvPr id="4118" name="TextBox 23"/>
          <p:cNvSpPr txBox="1">
            <a:spLocks noChangeArrowheads="1"/>
          </p:cNvSpPr>
          <p:nvPr/>
        </p:nvSpPr>
        <p:spPr bwMode="auto">
          <a:xfrm>
            <a:off x="3657600" y="1219200"/>
            <a:ext cx="510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i="1">
                <a:solidFill>
                  <a:srgbClr val="FF0066"/>
                </a:solidFill>
                <a:latin typeface=".VnTime" pitchFamily="34" charset="0"/>
              </a:rPr>
              <a:t>¤n bµi cò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36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6871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68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09000" y="10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6868"/>
                                        </p:tgtEl>
                                      </p:cBhvr>
                                      <p:by x="109000" y="10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</p:childTnLst>
        </p:cTn>
      </p:par>
    </p:tnLst>
    <p:bldLst>
      <p:bldP spid="36868" grpId="0" animBg="1"/>
      <p:bldP spid="36868" grpId="1" animBg="1"/>
      <p:bldP spid="36869" grpId="0" animBg="1"/>
      <p:bldP spid="36869" grpId="1" animBg="1"/>
      <p:bldP spid="36871" grpId="0" build="allAtOnce" animBg="1"/>
      <p:bldP spid="369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r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609600"/>
            <a:ext cx="98298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AutoShape 3"/>
          <p:cNvSpPr>
            <a:spLocks noChangeArrowheads="1"/>
          </p:cNvSpPr>
          <p:nvPr/>
        </p:nvSpPr>
        <p:spPr bwMode="auto">
          <a:xfrm>
            <a:off x="457200" y="1905000"/>
            <a:ext cx="8077200" cy="1752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  <a:latin typeface=".VnTimeH" pitchFamily="34" charset="0"/>
              </a:rPr>
              <a:t>H¸t kÕt hîp gâ ®Öm theo ph¸ch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!_(28)~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-2259013"/>
            <a:ext cx="9144000" cy="10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1188" y="152400"/>
            <a:ext cx="7399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Em thương thày mến cô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3350" y="917575"/>
            <a:ext cx="74009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Sao em thương thày và mến cô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      x           x      x           x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Hằng chăm lo, hằng gắng sức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       x     x               x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Quyết chí đem trọn niềm hăng say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x              x              x                 x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Vì hôm nay, vì mai đây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     x      x         x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Nên em luôn luôn gắng công học hành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          x                x              x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Rề la la, rề sí sí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 x   x      x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Nên em luôn luôn khắc ghi trong lòng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          x                x              x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Một tình yêu non sông.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        x             x</a:t>
            </a:r>
          </a:p>
          <a:p>
            <a:pPr eaLnBrk="1" hangingPunct="1"/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r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609600"/>
            <a:ext cx="98298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3475" name="AutoShape 3"/>
          <p:cNvSpPr>
            <a:spLocks noChangeArrowheads="1"/>
          </p:cNvSpPr>
          <p:nvPr/>
        </p:nvSpPr>
        <p:spPr bwMode="auto">
          <a:xfrm>
            <a:off x="468313" y="1916113"/>
            <a:ext cx="8077200" cy="1752600"/>
          </a:xfrm>
          <a:prstGeom prst="horizontalScroll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HÁT KẾT HỢP GÕ ĐỆM THEO NHỊP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!_(28)~3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8" y="-2259013"/>
            <a:ext cx="9144000" cy="10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1188" y="152400"/>
            <a:ext cx="7399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Em thương thày mến cô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403350" y="917575"/>
            <a:ext cx="74009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Sao em thương thày và mến cô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                           x           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Hằng chăm lo, hằng gắng sức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            x               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Quyết chí đem trọn niềm hăng say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x                              x                 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Vì hôm nay, vì mai đây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             x         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Nên em luôn luôn gắng công học hành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                             x             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Rề la la, rề sí sí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      x      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Nên em luôn luôn khắc ghi trong lòng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                              x               x</a:t>
            </a:r>
          </a:p>
          <a:p>
            <a:pPr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Một tình yêu non sông.</a:t>
            </a:r>
          </a:p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x                             x</a:t>
            </a:r>
          </a:p>
          <a:p>
            <a:pPr eaLnBrk="1" hangingPunct="1"/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!_(28)~3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2075" y="0"/>
            <a:ext cx="9144000" cy="1051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-395288" y="536575"/>
            <a:ext cx="90678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vi-VN" altLang="en-US" sz="2800" b="1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260600" y="957263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thương thày mến cô</a:t>
            </a:r>
          </a:p>
        </p:txBody>
      </p:sp>
      <p:sp>
        <p:nvSpPr>
          <p:cNvPr id="14342" name="AutoShape 6" descr="Water droplets"/>
          <p:cNvSpPr>
            <a:spLocks noChangeArrowheads="1"/>
          </p:cNvSpPr>
          <p:nvPr/>
        </p:nvSpPr>
        <p:spPr bwMode="auto">
          <a:xfrm>
            <a:off x="-560388" y="-207963"/>
            <a:ext cx="3544888" cy="1738313"/>
          </a:xfrm>
          <a:prstGeom prst="irregularSeal2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solidFill>
                  <a:srgbClr val="FF0000"/>
                </a:solidFill>
              </a:rPr>
              <a:t>Hát cả bài</a:t>
            </a:r>
            <a:endParaRPr lang="vi-VN" altLang="en-US" sz="2800">
              <a:solidFill>
                <a:srgbClr val="FF0000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79600" y="1687513"/>
            <a:ext cx="7400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Sao em thương thày và mến cô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879600" y="2333625"/>
            <a:ext cx="623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Hằng chăm lo, hằng gắng sức. 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898650" y="2717800"/>
            <a:ext cx="5703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Quyết chí đem trọn niềm hang say</a:t>
            </a:r>
            <a:r>
              <a:rPr lang="en-US" altLang="en-US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919288" y="3363913"/>
            <a:ext cx="58896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Vì hôm nay, vì mai đây. 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19288" y="3862388"/>
            <a:ext cx="7621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Nên em luôn luôn gắng công học hành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98650" y="4395788"/>
            <a:ext cx="7621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Rề lá lá, Rề sí sí. 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919288" y="4995863"/>
            <a:ext cx="7621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Nên em luôn luôn khắc ghi trong lòng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919288" y="5529263"/>
            <a:ext cx="76215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Một tình yêu bao la. 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EmThuongThayMenCo-Beat_4c7q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6463" y="1606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autoRev="1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autoRev="1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342" grpId="0" animBg="1"/>
      <p:bldP spid="14343" grpId="0"/>
      <p:bldP spid="14344" grpId="0"/>
      <p:bldP spid="14345" grpId="0"/>
      <p:bldP spid="14346" grpId="0"/>
      <p:bldP spid="14347" grpId="0"/>
      <p:bldP spid="12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3276600" y="0"/>
            <a:ext cx="3095625" cy="2160588"/>
          </a:xfrm>
          <a:prstGeom prst="cloudCallout">
            <a:avLst>
              <a:gd name="adj1" fmla="val -42370"/>
              <a:gd name="adj2" fmla="val 14192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vi-VN" altLang="en-US" sz="2000" b="1"/>
              <a:t>Nêu cảm nghĩ của em về bài hát </a:t>
            </a:r>
            <a:r>
              <a:rPr lang="en-US" altLang="en-US" sz="2000" b="1"/>
              <a:t>Em thương thày mến cô</a:t>
            </a:r>
            <a:endParaRPr lang="vi-VN" altLang="en-US" sz="2000" b="1"/>
          </a:p>
        </p:txBody>
      </p:sp>
      <p:pic>
        <p:nvPicPr>
          <p:cNvPr id="27651" name="Picture 5" descr="vui-den-tru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345598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tải xuố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347913"/>
            <a:ext cx="3563938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LF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0563"/>
            <a:ext cx="88392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895600" y="914400"/>
            <a:ext cx="5638800" cy="711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US" altLang="en-US" sz="4000" b="1" i="1">
              <a:solidFill>
                <a:srgbClr val="CC0000"/>
              </a:solidFill>
              <a:latin typeface="VNI-Times" pitchFamily="2" charset="0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981200" y="3352800"/>
            <a:ext cx="400050" cy="381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343150" y="3130550"/>
            <a:ext cx="400050" cy="45085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1295400" y="838200"/>
            <a:ext cx="6096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2819400" y="5715000"/>
            <a:ext cx="533400" cy="533400"/>
          </a:xfrm>
          <a:prstGeom prst="star5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72712" name="AutoShape 8"/>
          <p:cNvSpPr>
            <a:spLocks noChangeArrowheads="1"/>
          </p:cNvSpPr>
          <p:nvPr/>
        </p:nvSpPr>
        <p:spPr bwMode="auto">
          <a:xfrm>
            <a:off x="7696200" y="5410200"/>
            <a:ext cx="533400" cy="609600"/>
          </a:xfrm>
          <a:prstGeom prst="star5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5410200" y="5867400"/>
            <a:ext cx="609600" cy="6096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4114800" y="5181600"/>
            <a:ext cx="381000" cy="533400"/>
          </a:xfrm>
          <a:prstGeom prst="star5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6477000" y="4876800"/>
            <a:ext cx="381000" cy="3048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72716" name="AutoShape 12"/>
          <p:cNvSpPr>
            <a:spLocks noChangeArrowheads="1"/>
          </p:cNvSpPr>
          <p:nvPr/>
        </p:nvSpPr>
        <p:spPr bwMode="auto">
          <a:xfrm>
            <a:off x="1905000" y="2286000"/>
            <a:ext cx="304800" cy="2286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72717" name="WordArt 13"/>
          <p:cNvSpPr>
            <a:spLocks noChangeArrowheads="1" noChangeShapeType="1" noTextEdit="1"/>
          </p:cNvSpPr>
          <p:nvPr/>
        </p:nvSpPr>
        <p:spPr bwMode="auto">
          <a:xfrm rot="-18387">
            <a:off x="3581400" y="990600"/>
            <a:ext cx="4419600" cy="609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708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2718" name="AutoShape 14"/>
          <p:cNvSpPr>
            <a:spLocks noChangeArrowheads="1"/>
          </p:cNvSpPr>
          <p:nvPr/>
        </p:nvSpPr>
        <p:spPr bwMode="auto">
          <a:xfrm>
            <a:off x="2362200" y="1524000"/>
            <a:ext cx="228600" cy="228600"/>
          </a:xfrm>
          <a:prstGeom prst="star5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895600" y="1524000"/>
            <a:ext cx="563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>
                <a:latin typeface="Times New Roman" pitchFamily="18" charset="0"/>
                <a:sym typeface="Wingdings 3" pitchFamily="18" charset="2"/>
              </a:rPr>
              <a:t> </a:t>
            </a:r>
            <a:r>
              <a:rPr lang="en-US" altLang="en-US" sz="2400">
                <a:latin typeface="Times New Roman" pitchFamily="18" charset="0"/>
              </a:rPr>
              <a:t>Học thuộc và hát thuần thục bài hát:   	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Em thương thày mến cô</a:t>
            </a:r>
            <a:b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en-US" sz="2800">
                <a:latin typeface="Times New Roman" pitchFamily="18" charset="0"/>
                <a:sym typeface="Wingdings 3" pitchFamily="18" charset="2"/>
              </a:rPr>
              <a:t> </a:t>
            </a:r>
            <a:r>
              <a:rPr lang="en-US" altLang="en-US" sz="2400">
                <a:latin typeface="Times New Roman" pitchFamily="18" charset="0"/>
              </a:rPr>
              <a:t>Tìm động tác phụ hoạ cho bài hát.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</a:br>
            <a:endParaRPr lang="en-US" altLang="en-US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 animBg="1"/>
      <p:bldP spid="7271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T11-GreenFlow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eaLnBrk="1" hangingPunct="1"/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/>
            <a:endParaRPr lang="en-US" altLang="en-US" sz="2400" b="1">
              <a:solidFill>
                <a:srgbClr val="000000"/>
              </a:solidFill>
            </a:endParaRPr>
          </a:p>
          <a:p>
            <a:pPr eaLnBrk="1" hangingPunct="1"/>
            <a:endParaRPr lang="en-US" altLang="en-US" sz="1600" b="1">
              <a:solidFill>
                <a:srgbClr val="000000"/>
              </a:solidFill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489325" y="11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32773" name="Picture 5" descr="blumen-pflanzen0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610" flipH="1">
            <a:off x="990600" y="46482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blumen-pflanzen0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6956" flipH="1">
            <a:off x="4724400" y="4953000"/>
            <a:ext cx="441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blumen-pflanzen0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50595" flipH="1">
            <a:off x="-228600" y="5029200"/>
            <a:ext cx="5181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 descr="blumen-pflanzen0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555845" flipH="1">
            <a:off x="2514600" y="5867400"/>
            <a:ext cx="441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739140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Bài học kết thúc</a:t>
            </a:r>
          </a:p>
          <a:p>
            <a:pPr algn="ctr"/>
            <a:r>
              <a:rPr lang="vi-VN" sz="3600" b="1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Chúc các em chăm ngoan học giỏi</a:t>
            </a:r>
            <a:endParaRPr lang="en-US" sz="3600" b="1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2778" name="Picture 10" descr="teacher_kids_wavin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667000"/>
            <a:ext cx="3886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2700" y="620713"/>
            <a:ext cx="9169400" cy="5876925"/>
          </a:xfrm>
        </p:spPr>
      </p:pic>
      <p:sp>
        <p:nvSpPr>
          <p:cNvPr id="512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0"/>
            <a:ext cx="6499225" cy="981075"/>
          </a:xfrm>
        </p:spPr>
        <p:txBody>
          <a:bodyPr/>
          <a:lstStyle/>
          <a:p>
            <a:pPr eaLnBrk="1" hangingPunct="1"/>
            <a:endParaRPr lang="vi-VN" altLang="en-US" sz="2800" b="1" i="1" smtClean="0"/>
          </a:p>
        </p:txBody>
      </p:sp>
      <p:pic>
        <p:nvPicPr>
          <p:cNvPr id="6147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338"/>
            <a:ext cx="9120188" cy="6840537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0" y="-26988"/>
            <a:ext cx="9144000" cy="4751388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471646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-26988"/>
            <a:ext cx="451167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ubtitle 1"/>
          <p:cNvSpPr>
            <a:spLocks noGrp="1"/>
          </p:cNvSpPr>
          <p:nvPr>
            <p:ph type="subTitle" idx="1"/>
          </p:nvPr>
        </p:nvSpPr>
        <p:spPr>
          <a:xfrm>
            <a:off x="755650" y="5013325"/>
            <a:ext cx="6858000" cy="165576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vi-VN" altLang="en-US" sz="4000" smtClean="0">
                <a:solidFill>
                  <a:srgbClr val="0000FF"/>
                </a:solidFill>
              </a:rPr>
              <a:t>HỌC HÁT</a:t>
            </a:r>
            <a:r>
              <a:rPr lang="en-US" altLang="en-US" sz="4000" smtClean="0">
                <a:solidFill>
                  <a:srgbClr val="0000FF"/>
                </a:solidFill>
              </a:rPr>
              <a:t/>
            </a:r>
            <a:br>
              <a:rPr lang="en-US" altLang="en-US" sz="4000" smtClean="0">
                <a:solidFill>
                  <a:srgbClr val="0000FF"/>
                </a:solidFill>
              </a:rPr>
            </a:br>
            <a:r>
              <a:rPr lang="en-US" altLang="en-US" sz="4000" smtClean="0">
                <a:solidFill>
                  <a:srgbClr val="0000FF"/>
                </a:solidFill>
              </a:rPr>
              <a:t>Em thương thày mến cô</a:t>
            </a:r>
            <a:br>
              <a:rPr lang="en-US" altLang="en-US" sz="4000" smtClean="0">
                <a:solidFill>
                  <a:srgbClr val="0000FF"/>
                </a:solidFill>
              </a:rPr>
            </a:br>
            <a:r>
              <a:rPr lang="vi-VN" altLang="en-US" sz="1800" smtClean="0">
                <a:solidFill>
                  <a:srgbClr val="0000FF"/>
                </a:solidFill>
              </a:rPr>
              <a:t>N</a:t>
            </a:r>
            <a:r>
              <a:rPr lang="en-US" altLang="en-US" sz="1800" smtClean="0">
                <a:solidFill>
                  <a:srgbClr val="0000FF"/>
                </a:solidFill>
              </a:rPr>
              <a:t>hạc và lời: Phạm Trọng Cầu</a:t>
            </a:r>
            <a:endParaRPr lang="vi-VN" altLang="en-US" sz="18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!_(28)~3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79513"/>
            <a:ext cx="9144000" cy="10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1000" y="1689100"/>
            <a:ext cx="525621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25 tháng 12"/>
              </a:rPr>
              <a:t>25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25 tháng 12"/>
              </a:rPr>
              <a:t>tháng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25 tháng 12"/>
              </a:rPr>
              <a:t> 12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1935"/>
              </a:rPr>
              <a:t>1935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Phnôm Pênh"/>
              </a:rPr>
              <a:t>Phnôm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Phnôm Pênh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Phnôm Pênh"/>
              </a:rPr>
              <a:t>Pênh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Campuchia"/>
              </a:rPr>
              <a:t>Campuchia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 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Hà Nội"/>
              </a:rPr>
              <a:t>Hà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Hà Nội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tooltip="Hà Nội"/>
              </a:rPr>
              <a:t>Nội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Nghệ An"/>
              </a:rPr>
              <a:t>Nghệ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Nghệ An"/>
              </a:rPr>
              <a:t> 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 tooltip="1998"/>
              </a:rPr>
              <a:t>1998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Thành phố Hồ Chí Minh"/>
              </a:rPr>
              <a:t>Thành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Thành phố Hồ Chí Minh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Thành phố Hồ Chí Minh"/>
              </a:rPr>
              <a:t>phố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Thành phố Hồ Chí Minh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Thành phố Hồ Chí Minh"/>
              </a:rPr>
              <a:t>Hồ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Thành phố Hồ Chí Minh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Thành phố Hồ Chí Minh"/>
              </a:rPr>
              <a:t>Chí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Thành phố Hồ Chí Minh"/>
              </a:rPr>
              <a:t> Minh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con,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71538" y="176213"/>
            <a:ext cx="74009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Âm nhạc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84213" y="892175"/>
            <a:ext cx="740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 hát: Em thương thày mến cô</a:t>
            </a:r>
            <a:endParaRPr lang="en-US" alt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063" y="1843088"/>
            <a:ext cx="3563937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EmThuongThayMenCo-TrucLinh-37738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6921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15875" y="61913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latin typeface=".VnTime" pitchFamily="34" charset="0"/>
              </a:rPr>
              <a:t> </a:t>
            </a:r>
            <a:r>
              <a:rPr lang="en-US" altLang="en-US" sz="2000" b="1" i="1">
                <a:latin typeface=".VnTime" pitchFamily="34" charset="0"/>
              </a:rPr>
              <a:t>Nghe h¸t mÉu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2419350"/>
            <a:ext cx="8382000" cy="1219200"/>
            <a:chOff x="432" y="2208"/>
            <a:chExt cx="5136" cy="768"/>
          </a:xfrm>
        </p:grpSpPr>
        <p:grpSp>
          <p:nvGrpSpPr>
            <p:cNvPr id="11280" name="Group 3"/>
            <p:cNvGrpSpPr>
              <a:grpSpLocks/>
            </p:cNvGrpSpPr>
            <p:nvPr/>
          </p:nvGrpSpPr>
          <p:grpSpPr bwMode="auto">
            <a:xfrm>
              <a:off x="432" y="2208"/>
              <a:ext cx="5136" cy="768"/>
              <a:chOff x="4200" y="1980"/>
              <a:chExt cx="6675" cy="1425"/>
            </a:xfrm>
          </p:grpSpPr>
          <p:sp>
            <p:nvSpPr>
              <p:cNvPr id="11282" name="Freeform 4"/>
              <p:cNvSpPr>
                <a:spLocks/>
              </p:cNvSpPr>
              <p:nvPr/>
            </p:nvSpPr>
            <p:spPr bwMode="auto">
              <a:xfrm>
                <a:off x="4200" y="1980"/>
                <a:ext cx="6660" cy="750"/>
              </a:xfrm>
              <a:custGeom>
                <a:avLst/>
                <a:gdLst>
                  <a:gd name="T0" fmla="*/ 0 w 6660"/>
                  <a:gd name="T1" fmla="*/ 570 h 750"/>
                  <a:gd name="T2" fmla="*/ 1260 w 6660"/>
                  <a:gd name="T3" fmla="*/ 30 h 750"/>
                  <a:gd name="T4" fmla="*/ 4860 w 6660"/>
                  <a:gd name="T5" fmla="*/ 750 h 750"/>
                  <a:gd name="T6" fmla="*/ 6660 w 6660"/>
                  <a:gd name="T7" fmla="*/ 30 h 7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60"/>
                  <a:gd name="T13" fmla="*/ 0 h 750"/>
                  <a:gd name="T14" fmla="*/ 6660 w 6660"/>
                  <a:gd name="T15" fmla="*/ 750 h 7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60" h="750">
                    <a:moveTo>
                      <a:pt x="0" y="570"/>
                    </a:moveTo>
                    <a:cubicBezTo>
                      <a:pt x="225" y="285"/>
                      <a:pt x="450" y="0"/>
                      <a:pt x="1260" y="30"/>
                    </a:cubicBezTo>
                    <a:cubicBezTo>
                      <a:pt x="2070" y="60"/>
                      <a:pt x="3960" y="750"/>
                      <a:pt x="4860" y="750"/>
                    </a:cubicBezTo>
                    <a:cubicBezTo>
                      <a:pt x="5760" y="750"/>
                      <a:pt x="6210" y="390"/>
                      <a:pt x="6660" y="30"/>
                    </a:cubicBezTo>
                  </a:path>
                </a:pathLst>
              </a:custGeom>
              <a:noFill/>
              <a:ln w="127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Freeform 5"/>
              <p:cNvSpPr>
                <a:spLocks/>
              </p:cNvSpPr>
              <p:nvPr/>
            </p:nvSpPr>
            <p:spPr bwMode="auto">
              <a:xfrm>
                <a:off x="4200" y="2318"/>
                <a:ext cx="6660" cy="750"/>
              </a:xfrm>
              <a:custGeom>
                <a:avLst/>
                <a:gdLst>
                  <a:gd name="T0" fmla="*/ 0 w 6660"/>
                  <a:gd name="T1" fmla="*/ 570 h 750"/>
                  <a:gd name="T2" fmla="*/ 1260 w 6660"/>
                  <a:gd name="T3" fmla="*/ 30 h 750"/>
                  <a:gd name="T4" fmla="*/ 4860 w 6660"/>
                  <a:gd name="T5" fmla="*/ 750 h 750"/>
                  <a:gd name="T6" fmla="*/ 6660 w 6660"/>
                  <a:gd name="T7" fmla="*/ 30 h 7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60"/>
                  <a:gd name="T13" fmla="*/ 0 h 750"/>
                  <a:gd name="T14" fmla="*/ 6660 w 6660"/>
                  <a:gd name="T15" fmla="*/ 750 h 7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60" h="750">
                    <a:moveTo>
                      <a:pt x="0" y="570"/>
                    </a:moveTo>
                    <a:cubicBezTo>
                      <a:pt x="225" y="285"/>
                      <a:pt x="450" y="0"/>
                      <a:pt x="1260" y="30"/>
                    </a:cubicBezTo>
                    <a:cubicBezTo>
                      <a:pt x="2070" y="60"/>
                      <a:pt x="3960" y="750"/>
                      <a:pt x="4860" y="750"/>
                    </a:cubicBezTo>
                    <a:cubicBezTo>
                      <a:pt x="5760" y="750"/>
                      <a:pt x="6210" y="390"/>
                      <a:pt x="6660" y="30"/>
                    </a:cubicBezTo>
                  </a:path>
                </a:pathLst>
              </a:custGeom>
              <a:noFill/>
              <a:ln w="127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4" name="Freeform 6"/>
              <p:cNvSpPr>
                <a:spLocks/>
              </p:cNvSpPr>
              <p:nvPr/>
            </p:nvSpPr>
            <p:spPr bwMode="auto">
              <a:xfrm>
                <a:off x="4200" y="2487"/>
                <a:ext cx="6660" cy="750"/>
              </a:xfrm>
              <a:custGeom>
                <a:avLst/>
                <a:gdLst>
                  <a:gd name="T0" fmla="*/ 0 w 6660"/>
                  <a:gd name="T1" fmla="*/ 570 h 750"/>
                  <a:gd name="T2" fmla="*/ 1260 w 6660"/>
                  <a:gd name="T3" fmla="*/ 30 h 750"/>
                  <a:gd name="T4" fmla="*/ 4860 w 6660"/>
                  <a:gd name="T5" fmla="*/ 750 h 750"/>
                  <a:gd name="T6" fmla="*/ 6660 w 6660"/>
                  <a:gd name="T7" fmla="*/ 30 h 7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60"/>
                  <a:gd name="T13" fmla="*/ 0 h 750"/>
                  <a:gd name="T14" fmla="*/ 6660 w 6660"/>
                  <a:gd name="T15" fmla="*/ 750 h 7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60" h="750">
                    <a:moveTo>
                      <a:pt x="0" y="570"/>
                    </a:moveTo>
                    <a:cubicBezTo>
                      <a:pt x="225" y="285"/>
                      <a:pt x="450" y="0"/>
                      <a:pt x="1260" y="30"/>
                    </a:cubicBezTo>
                    <a:cubicBezTo>
                      <a:pt x="2070" y="60"/>
                      <a:pt x="3960" y="750"/>
                      <a:pt x="4860" y="750"/>
                    </a:cubicBezTo>
                    <a:cubicBezTo>
                      <a:pt x="5760" y="750"/>
                      <a:pt x="6210" y="390"/>
                      <a:pt x="6660" y="30"/>
                    </a:cubicBezTo>
                  </a:path>
                </a:pathLst>
              </a:custGeom>
              <a:noFill/>
              <a:ln w="127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5" name="Freeform 7"/>
              <p:cNvSpPr>
                <a:spLocks/>
              </p:cNvSpPr>
              <p:nvPr/>
            </p:nvSpPr>
            <p:spPr bwMode="auto">
              <a:xfrm>
                <a:off x="4200" y="2655"/>
                <a:ext cx="6660" cy="750"/>
              </a:xfrm>
              <a:custGeom>
                <a:avLst/>
                <a:gdLst>
                  <a:gd name="T0" fmla="*/ 0 w 6660"/>
                  <a:gd name="T1" fmla="*/ 570 h 750"/>
                  <a:gd name="T2" fmla="*/ 1260 w 6660"/>
                  <a:gd name="T3" fmla="*/ 30 h 750"/>
                  <a:gd name="T4" fmla="*/ 4860 w 6660"/>
                  <a:gd name="T5" fmla="*/ 750 h 750"/>
                  <a:gd name="T6" fmla="*/ 6660 w 6660"/>
                  <a:gd name="T7" fmla="*/ 30 h 7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60"/>
                  <a:gd name="T13" fmla="*/ 0 h 750"/>
                  <a:gd name="T14" fmla="*/ 6660 w 6660"/>
                  <a:gd name="T15" fmla="*/ 750 h 7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60" h="750">
                    <a:moveTo>
                      <a:pt x="0" y="570"/>
                    </a:moveTo>
                    <a:cubicBezTo>
                      <a:pt x="225" y="285"/>
                      <a:pt x="450" y="0"/>
                      <a:pt x="1260" y="30"/>
                    </a:cubicBezTo>
                    <a:cubicBezTo>
                      <a:pt x="2070" y="60"/>
                      <a:pt x="3960" y="750"/>
                      <a:pt x="4860" y="750"/>
                    </a:cubicBezTo>
                    <a:cubicBezTo>
                      <a:pt x="5760" y="750"/>
                      <a:pt x="6210" y="390"/>
                      <a:pt x="6660" y="30"/>
                    </a:cubicBezTo>
                  </a:path>
                </a:pathLst>
              </a:custGeom>
              <a:noFill/>
              <a:ln w="63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6" name="Freeform 8"/>
              <p:cNvSpPr>
                <a:spLocks/>
              </p:cNvSpPr>
              <p:nvPr/>
            </p:nvSpPr>
            <p:spPr bwMode="auto">
              <a:xfrm>
                <a:off x="4215" y="2149"/>
                <a:ext cx="6660" cy="750"/>
              </a:xfrm>
              <a:custGeom>
                <a:avLst/>
                <a:gdLst>
                  <a:gd name="T0" fmla="*/ 0 w 6660"/>
                  <a:gd name="T1" fmla="*/ 570 h 750"/>
                  <a:gd name="T2" fmla="*/ 1260 w 6660"/>
                  <a:gd name="T3" fmla="*/ 30 h 750"/>
                  <a:gd name="T4" fmla="*/ 4860 w 6660"/>
                  <a:gd name="T5" fmla="*/ 750 h 750"/>
                  <a:gd name="T6" fmla="*/ 6660 w 6660"/>
                  <a:gd name="T7" fmla="*/ 30 h 7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60"/>
                  <a:gd name="T13" fmla="*/ 0 h 750"/>
                  <a:gd name="T14" fmla="*/ 6660 w 6660"/>
                  <a:gd name="T15" fmla="*/ 750 h 7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60" h="750">
                    <a:moveTo>
                      <a:pt x="0" y="570"/>
                    </a:moveTo>
                    <a:cubicBezTo>
                      <a:pt x="225" y="285"/>
                      <a:pt x="450" y="0"/>
                      <a:pt x="1260" y="30"/>
                    </a:cubicBezTo>
                    <a:cubicBezTo>
                      <a:pt x="2070" y="60"/>
                      <a:pt x="3960" y="750"/>
                      <a:pt x="4860" y="750"/>
                    </a:cubicBezTo>
                    <a:cubicBezTo>
                      <a:pt x="5760" y="750"/>
                      <a:pt x="6210" y="390"/>
                      <a:pt x="6660" y="30"/>
                    </a:cubicBezTo>
                  </a:path>
                </a:pathLst>
              </a:custGeom>
              <a:noFill/>
              <a:ln w="127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1" name="Line 9"/>
            <p:cNvSpPr>
              <a:spLocks noChangeShapeType="1"/>
            </p:cNvSpPr>
            <p:nvPr/>
          </p:nvSpPr>
          <p:spPr bwMode="auto">
            <a:xfrm>
              <a:off x="5568" y="22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402" name="Picture 10" descr="Khoa 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230505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247775" y="2743200"/>
            <a:ext cx="304800" cy="533400"/>
            <a:chOff x="834" y="1776"/>
            <a:chExt cx="192" cy="336"/>
          </a:xfrm>
        </p:grpSpPr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>
              <a:off x="834" y="2061"/>
              <a:ext cx="192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279" name="Picture 13" descr="Not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177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9407" name="Picture 15" descr="No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2463" y="2841625"/>
            <a:ext cx="22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8" name="Picture 16" descr="No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550" y="3295650"/>
            <a:ext cx="22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2057400" y="3810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.VnMysticalH" pitchFamily="34" charset="0"/>
              </a:rPr>
              <a:t>LuyÖn thanh</a:t>
            </a:r>
          </a:p>
        </p:txBody>
      </p:sp>
      <p:pic>
        <p:nvPicPr>
          <p:cNvPr id="59411" name="Picture 19" descr="Not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049588"/>
            <a:ext cx="22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8229600" y="2971800"/>
            <a:ext cx="304800" cy="533400"/>
            <a:chOff x="834" y="1776"/>
            <a:chExt cx="192" cy="336"/>
          </a:xfrm>
        </p:grpSpPr>
        <p:sp>
          <p:nvSpPr>
            <p:cNvPr id="11276" name="Line 25"/>
            <p:cNvSpPr>
              <a:spLocks noChangeShapeType="1"/>
            </p:cNvSpPr>
            <p:nvPr/>
          </p:nvSpPr>
          <p:spPr bwMode="auto">
            <a:xfrm>
              <a:off x="834" y="2061"/>
              <a:ext cx="192" cy="0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1277" name="Picture 26" descr="Not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4" y="1776"/>
              <a:ext cx="14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419" name="WordArt 27" descr="White marble"/>
          <p:cNvSpPr>
            <a:spLocks noChangeArrowheads="1" noChangeShapeType="1" noTextEdit="1"/>
          </p:cNvSpPr>
          <p:nvPr/>
        </p:nvSpPr>
        <p:spPr bwMode="auto">
          <a:xfrm>
            <a:off x="1047750" y="3829050"/>
            <a:ext cx="76200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4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.VnArial"/>
              </a:rPr>
              <a:t>Lµ  la   l¸   la   lµ</a:t>
            </a:r>
          </a:p>
        </p:txBody>
      </p:sp>
      <p:pic>
        <p:nvPicPr>
          <p:cNvPr id="11275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58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9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15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1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3150"/>
                            </p:stCondLst>
                            <p:childTnLst>
                              <p:par>
                                <p:cTn id="37" presetID="2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9150"/>
                            </p:stCondLst>
                            <p:childTnLst>
                              <p:par>
                                <p:cTn id="41" presetID="2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150"/>
                            </p:stCondLst>
                            <p:childTnLst>
                              <p:par>
                                <p:cTn id="45" presetID="2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1150"/>
                            </p:stCondLst>
                            <p:childTnLst>
                              <p:par>
                                <p:cTn id="49" presetID="2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7150"/>
                            </p:stCondLst>
                            <p:childTnLst>
                              <p:par>
                                <p:cTn id="53" presetID="2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315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r­ưêng tiÓu häc  T©y  Mỗ&amp;#x0D;&amp;#x0A;Gi¸o viªn: Vũ Thị Hồng Hạnh&amp;quot;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96&quot;/&gt;&lt;/object&gt;&lt;object type=&quot;3&quot; unique_id=&quot;10006&quot;&gt;&lt;property id=&quot;20148&quot; value=&quot;5&quot;/&gt;&lt;property id=&quot;20300&quot; value=&quot;Slide 3&quot;/&gt;&lt;property id=&quot;20307&quot; value=&quot;275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97&quot;/&gt;&lt;/object&gt;&lt;object type=&quot;3&quot; unique_id=&quot;10009&quot;&gt;&lt;property id=&quot;20148&quot; value=&quot;5&quot;/&gt;&lt;property id=&quot;20300&quot; value=&quot;Slide 6 - &amp;quot;HỌC HÁT&amp;#x0D;&amp;#x0A;Em thương thày mến cô&amp;#x0D;&amp;#x0A;Nhạc và lời: Phạm Trọng Cầu&amp;quot;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99&quot;/&gt;&lt;/object&gt;&lt;object type=&quot;3&quot; unique_id=&quot;10011&quot;&gt;&lt;property id=&quot;20148&quot; value=&quot;5&quot;/&gt;&lt;property id=&quot;20300&quot; value=&quot;Slide 8&quot;/&gt;&lt;property id=&quot;20307&quot; value=&quot;301&quot;/&gt;&lt;/object&gt;&lt;object type=&quot;3&quot; unique_id=&quot;10012&quot;&gt;&lt;property id=&quot;20148&quot; value=&quot;5&quot;/&gt;&lt;property id=&quot;20300&quot; value=&quot;Slide 9&quot;/&gt;&lt;property id=&quot;20307&quot; value=&quot;303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8&quot;/&gt;&lt;/object&gt;&lt;object type=&quot;3&quot; unique_id=&quot;10017&quot;&gt;&lt;property id=&quot;20148&quot; value=&quot;5&quot;/&gt;&lt;property id=&quot;20300&quot; value=&quot;Slide 14&quot;/&gt;&lt;property id=&quot;20307&quot; value=&quot;305&quot;/&gt;&lt;/object&gt;&lt;object type=&quot;3&quot; unique_id=&quot;10018&quot;&gt;&lt;property id=&quot;20148&quot; value=&quot;5&quot;/&gt;&lt;property id=&quot;20300&quot; value=&quot;Slide 15&quot;/&gt;&lt;property id=&quot;20307&quot; value=&quot;289&quot;/&gt;&lt;/object&gt;&lt;object type=&quot;3&quot; unique_id=&quot;10019&quot;&gt;&lt;property id=&quot;20148&quot; value=&quot;5&quot;/&gt;&lt;property id=&quot;20300&quot; value=&quot;Slide 16&quot;/&gt;&lt;property id=&quot;20307&quot; value=&quot;290&quot;/&gt;&lt;/object&gt;&lt;object type=&quot;3&quot; unique_id=&quot;10020&quot;&gt;&lt;property id=&quot;20148&quot; value=&quot;5&quot;/&gt;&lt;property id=&quot;20300&quot; value=&quot;Slide 17&quot;/&gt;&lt;property id=&quot;20307&quot; value=&quot;307&quot;/&gt;&lt;/object&gt;&lt;object type=&quot;3&quot; unique_id=&quot;10021&quot;&gt;&lt;property id=&quot;20148&quot; value=&quot;5&quot;/&gt;&lt;property id=&quot;20300&quot; value=&quot;Slide 18&quot;/&gt;&lt;property id=&quot;20307&quot; value=&quot;306&quot;/&gt;&lt;/object&gt;&lt;object type=&quot;3&quot; unique_id=&quot;10022&quot;&gt;&lt;property id=&quot;20148&quot; value=&quot;5&quot;/&gt;&lt;property id=&quot;20300&quot; value=&quot;Slide 19&quot;/&gt;&lt;property id=&quot;20307&quot; value=&quot;304&quot;/&gt;&lt;/object&gt;&lt;object type=&quot;3&quot; unique_id=&quot;10023&quot;&gt;&lt;property id=&quot;20148&quot; value=&quot;5&quot;/&gt;&lt;property id=&quot;20300&quot; value=&quot;Slide 20&quot;/&gt;&lt;property id=&quot;20307&quot; value=&quot;308&quot;/&gt;&lt;/object&gt;&lt;object type=&quot;3&quot; unique_id=&quot;10024&quot;&gt;&lt;property id=&quot;20148&quot; value=&quot;5&quot;/&gt;&lt;property id=&quot;20300&quot; value=&quot;Slide 21&quot;/&gt;&lt;property id=&quot;20307&quot; value=&quot;309&quot;/&gt;&lt;/object&gt;&lt;object type=&quot;3&quot; unique_id=&quot;10025&quot;&gt;&lt;property id=&quot;20148&quot; value=&quot;5&quot;/&gt;&lt;property id=&quot;20300&quot; value=&quot;Slide 22&quot;/&gt;&lt;property id=&quot;20307&quot; value=&quot;311&quot;/&gt;&lt;/object&gt;&lt;object type=&quot;3&quot; unique_id=&quot;10026&quot;&gt;&lt;property id=&quot;20148&quot; value=&quot;5&quot;/&gt;&lt;property id=&quot;20300&quot; value=&quot;Slide 23&quot;/&gt;&lt;property id=&quot;20307&quot; value=&quot;310&quot;/&gt;&lt;/object&gt;&lt;object type=&quot;3&quot; unique_id=&quot;10027&quot;&gt;&lt;property id=&quot;20148&quot; value=&quot;5&quot;/&gt;&lt;property id=&quot;20300&quot; value=&quot;Slide 24&quot;/&gt;&lt;property id=&quot;20307&quot; value=&quot;312&quot;/&gt;&lt;/object&gt;&lt;object type=&quot;3&quot; unique_id=&quot;10028&quot;&gt;&lt;property id=&quot;20148&quot; value=&quot;5&quot;/&gt;&lt;property id=&quot;20300&quot; value=&quot;Slide 25&quot;/&gt;&lt;property id=&quot;20307&quot; value=&quot;266&quot;/&gt;&lt;/object&gt;&lt;object type=&quot;3&quot; unique_id=&quot;10029&quot;&gt;&lt;property id=&quot;20148&quot; value=&quot;5&quot;/&gt;&lt;property id=&quot;20300&quot; value=&quot;Slide 26&quot;/&gt;&lt;property id=&quot;20307&quot; value=&quot;280&quot;/&gt;&lt;/object&gt;&lt;object type=&quot;3&quot; unique_id=&quot;10030&quot;&gt;&lt;property id=&quot;20148&quot; value=&quot;5&quot;/&gt;&lt;property id=&quot;20300&quot; value=&quot;Slide 27&quot;/&gt;&lt;property id=&quot;20307&quot; value=&quot;31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676</Words>
  <Application>Microsoft Office PowerPoint</Application>
  <PresentationFormat>On-screen Show (4:3)</PresentationFormat>
  <Paragraphs>130</Paragraphs>
  <Slides>27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Times New Roman</vt:lpstr>
      <vt:lpstr>.VnMystical</vt:lpstr>
      <vt:lpstr>.VnCentury Schoolbook</vt:lpstr>
      <vt:lpstr>.VnTimeH</vt:lpstr>
      <vt:lpstr>.VnAristoteH</vt:lpstr>
      <vt:lpstr>.VnTime</vt:lpstr>
      <vt:lpstr>Calibri Light</vt:lpstr>
      <vt:lpstr>Calibri</vt:lpstr>
      <vt:lpstr>.VnMysticalH</vt:lpstr>
      <vt:lpstr>VNI-Times</vt:lpstr>
      <vt:lpstr>Wingdings 3</vt:lpstr>
      <vt:lpstr>Office Theme</vt:lpstr>
      <vt:lpstr>Tr­ưêng tiÓu häc  T©y  Mỗ Gi¸o viªn: Vũ Thị Hồng Hạnh</vt:lpstr>
      <vt:lpstr>Slide 2</vt:lpstr>
      <vt:lpstr>Slide 3</vt:lpstr>
      <vt:lpstr>Slide 4</vt:lpstr>
      <vt:lpstr>Slide 5</vt:lpstr>
      <vt:lpstr>HỌC HÁT Em thương thày mến cô Nhạc và lời: Phạm Trọng Cầu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CHXHCNVN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BachKim201</cp:lastModifiedBy>
  <cp:revision>55</cp:revision>
  <dcterms:created xsi:type="dcterms:W3CDTF">2013-11-07T16:51:35Z</dcterms:created>
  <dcterms:modified xsi:type="dcterms:W3CDTF">2018-10-19T07:34:29Z</dcterms:modified>
</cp:coreProperties>
</file>