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  <p:sldMasterId id="2147483697" r:id="rId6"/>
    <p:sldMasterId id="2147483709" r:id="rId7"/>
    <p:sldMasterId id="2147483722" r:id="rId8"/>
    <p:sldMasterId id="2147483734" r:id="rId9"/>
  </p:sldMasterIdLst>
  <p:notesMasterIdLst>
    <p:notesMasterId r:id="rId30"/>
  </p:notesMasterIdLst>
  <p:sldIdLst>
    <p:sldId id="256" r:id="rId10"/>
    <p:sldId id="258" r:id="rId11"/>
    <p:sldId id="260" r:id="rId12"/>
    <p:sldId id="280" r:id="rId13"/>
    <p:sldId id="257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77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C3DCE-47AA-4536-9E87-D70979EF1DB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4E180-5B07-4477-80E2-9CDBC791BB1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67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9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5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9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9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5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9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95BDD-5A56-4310-88F4-20520337195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5818F-965F-49A3-82D6-48636974F31D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D05C3-B348-4FB9-BFF2-F73D2C0AB66A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8C03-4288-4200-9FF8-70AF67AF234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5877E-5466-45C8-BF78-7B9DD2DA7189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02A33-AA19-4B30-947E-2BC19821AFE7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B0CA-3436-4C56-BD87-EE3C410FB9DE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70F1-6936-43F9-AFEB-47B0A43A202B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EF58C-3A47-4CBC-AB3D-EF25828BFD7F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94A39-BFE0-45CD-94BE-CBB824563D9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B624-5CE4-4D60-8319-847AB5060663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2CD52-AA95-4EFA-8A58-5CD558063AA2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7E3C-B243-4A79-8340-9F6E7ABA1E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6E89-4C0B-4B78-9EE2-9817A08D9CF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150A59-25DA-421A-BBD4-CFA5F90FFDFC}" type="slidenum">
              <a:rPr lang="en-US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7E3C-B243-4A79-8340-9F6E7ABA1E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6E89-4C0B-4B78-9EE2-9817A08D9C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8.xml"/><Relationship Id="rId6" Type="http://schemas.openxmlformats.org/officeDocument/2006/relationships/image" Target="../media/image3.png"/><Relationship Id="rId5" Type="http://schemas.microsoft.com/office/2007/relationships/media" Target="file:///E:\TOG%20DU%20LIEU%20TRG%20HOC\TH\LOP%205\TDN%20VA%20LCD\3TDN3%20LCD\CA%20BAI%20TDN3%20TOI%20HAT%20SOL%20LA%20SON.mp3" TargetMode="External"/><Relationship Id="rId4" Type="http://schemas.openxmlformats.org/officeDocument/2006/relationships/audio" Target="file:///E:\TOG%20DU%20LIEU%20TRG%20HOC\TH\LOP%205\TDN%20VA%20LCD\3TDN3%20LCD\CA%20BAI%20TDN3%20TOI%20HAT%20SOL%20LA%20SON.mp3" TargetMode="Externa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7" Type="http://schemas.openxmlformats.org/officeDocument/2006/relationships/image" Target="../media/image3.png"/><Relationship Id="rId6" Type="http://schemas.microsoft.com/office/2007/relationships/media" Target="file:///E:\TOG%20DU%20LIEU%20TRG%20HOC\TH\LOP%205\TDN%20VA%20LCD\3TDN3%20LCD\CA%20BAI%20TDN3%20TOI%20HAT%20SOL%20LA%20SON.mp3" TargetMode="External"/><Relationship Id="rId5" Type="http://schemas.openxmlformats.org/officeDocument/2006/relationships/audio" Target="file:///E:\TOG%20DU%20LIEU%20TRG%20HOC\TH\LOP%205\TDN%20VA%20LCD\3TDN3%20LCD\CA%20BAI%20TDN3%20TOI%20HAT%20SOL%20LA%20SON.mp3" TargetMode="Externa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0.xml"/><Relationship Id="rId4" Type="http://schemas.openxmlformats.org/officeDocument/2006/relationships/image" Target="../media/image3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1.xml"/><Relationship Id="rId6" Type="http://schemas.openxmlformats.org/officeDocument/2006/relationships/image" Target="../media/image25.png"/><Relationship Id="rId5" Type="http://schemas.microsoft.com/office/2007/relationships/media" Target="../media/media6.mp4"/><Relationship Id="rId4" Type="http://schemas.openxmlformats.org/officeDocument/2006/relationships/video" Target="../media/media6.mp4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1.xml"/><Relationship Id="rId4" Type="http://schemas.openxmlformats.org/officeDocument/2006/relationships/image" Target="../media/image3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29.jpeg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11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11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887245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gõ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đệm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theo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220"/>
            <a:ext cx="8136904" cy="3553852"/>
          </a:xfrm>
          <a:prstGeom prst="rect">
            <a:avLst/>
          </a:prstGeom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81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320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55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81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0" y="5013176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7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36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03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06333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00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16" y="412448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71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380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22267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88" y="402079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808" y="404438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59328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4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6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44" y="215219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60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1942" y="47083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1981200" y="533400"/>
            <a:ext cx="6705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FFFF00"/>
                </a:solidFill>
              </a:rPr>
              <a:t>- HD Nửa lơp đọc nhạc và hát lời, nửa lớp gõ phách và ngược lại</a:t>
            </a:r>
            <a:endParaRPr lang="en-US" sz="2800" i="1" smtClean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0825"/>
            <a:ext cx="5715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2362200" y="2817813"/>
            <a:ext cx="6781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                  </a:t>
            </a:r>
            <a:r>
              <a:rPr lang="en-US" sz="2400" b="1" smtClean="0">
                <a:solidFill>
                  <a:srgbClr val="FFFF00"/>
                </a:solidFill>
              </a:rPr>
              <a:t>x     x     xx     x            x           xx</a:t>
            </a:r>
            <a:endParaRPr lang="en-US" sz="2400" b="1" smtClean="0">
              <a:solidFill>
                <a:srgbClr val="FFFF00"/>
              </a:solidFill>
            </a:endParaRPr>
          </a:p>
        </p:txBody>
      </p:sp>
      <p:pic>
        <p:nvPicPr>
          <p:cNvPr id="81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276600" y="48768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00"/>
                </a:solidFill>
              </a:rPr>
              <a:t>X       X           X    X     X    X    X X   X     X     XX</a:t>
            </a:r>
            <a:endParaRPr lang="en-US" b="1" smtClean="0">
              <a:solidFill>
                <a:srgbClr val="FFFF00"/>
              </a:solidFill>
            </a:endParaRPr>
          </a:p>
        </p:txBody>
      </p:sp>
      <p:pic>
        <p:nvPicPr>
          <p:cNvPr id="7" name="CA BAI TDN3 TOI HAT SOL LA SON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5638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7864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HĐ: LUYỆN TẬP-THỰC HÀNH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066800"/>
            <a:ext cx="6540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066800"/>
            <a:ext cx="6540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9048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152400" y="228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Ôn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tấu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gõ</a:t>
            </a:r>
            <a:r>
              <a:rPr lang="en-US" sz="3200" dirty="0" smtClean="0">
                <a:solidFill>
                  <a:srgbClr val="FF0000"/>
                </a:solidFill>
              </a:rPr>
              <a:t> song loan </a:t>
            </a:r>
            <a:r>
              <a:rPr lang="en-US" sz="3200" dirty="0" err="1" smtClean="0">
                <a:solidFill>
                  <a:srgbClr val="FF0000"/>
                </a:solidFill>
              </a:rPr>
              <a:t>theo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tấu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92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32200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3632200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59188"/>
            <a:ext cx="14382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146538" y="5949280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HĐ: VẬN DỤNG-SÁNG TẠO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7"/>
          <p:cNvSpPr txBox="1">
            <a:spLocks noChangeArrowheads="1"/>
          </p:cNvSpPr>
          <p:nvPr/>
        </p:nvSpPr>
        <p:spPr bwMode="auto">
          <a:xfrm>
            <a:off x="228600" y="5805264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</a:rPr>
              <a:t>Ứng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dụng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pic>
        <p:nvPicPr>
          <p:cNvPr id="10243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895475"/>
            <a:ext cx="8575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1379538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379538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52425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35052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45122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489325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345440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435350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446463"/>
            <a:ext cx="57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 BAI TDN3 TOI HAT SOL LA SON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4221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53" y="5599488"/>
            <a:ext cx="93051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solidFill>
                  <a:prstClr val="black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</a:t>
            </a:r>
            <a:r>
              <a:rPr lang="nl-NL" sz="40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HS nghe bài hát “đi học” vận động nhẹ nhàng theo nhạc.</a:t>
            </a:r>
            <a:endParaRPr lang="en-US" sz="40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24108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NỘI DUNG 2: ÔN CÁC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NỘI DUNG ĐÃ HỌC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209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0" y="6457890"/>
            <a:ext cx="570486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2 LÝ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ÂM NHẠC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920" y="3029491"/>
            <a:ext cx="164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white"/>
                </a:solidFill>
              </a:rPr>
              <a:t>Giới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</a:rPr>
              <a:t>thiệu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err="1" smtClean="0">
                <a:solidFill>
                  <a:prstClr val="white"/>
                </a:solidFill>
              </a:rPr>
              <a:t>lại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3" y="3951843"/>
            <a:ext cx="27363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prstClr val="white"/>
                </a:solidFill>
                <a:latin typeface="lexend deca"/>
              </a:rPr>
              <a:t>Số chỉ nhịp trông như một phân số,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được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viết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đầu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bản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nhạc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.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Nhịp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2/4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là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gồm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có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2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phách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trong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1 ô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nhịp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mỗi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phách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được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đo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bằng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1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nốt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lexend deca"/>
              </a:rPr>
              <a:t>đen</a:t>
            </a:r>
            <a:r>
              <a:rPr lang="en-US" dirty="0" smtClean="0">
                <a:solidFill>
                  <a:prstClr val="white"/>
                </a:solidFill>
                <a:latin typeface="lexend deca"/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Administrator\Desktop\2021-05-12_1108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51844"/>
            <a:ext cx="3528392" cy="18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an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2" y="980728"/>
            <a:ext cx="312112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187707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white"/>
                </a:solidFill>
              </a:rPr>
              <a:t>Sơ</a:t>
            </a:r>
            <a:r>
              <a:rPr lang="en-US" sz="3200" b="1" dirty="0" smtClean="0">
                <a:solidFill>
                  <a:prstClr val="white"/>
                </a:solidFill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</a:rPr>
              <a:t>đồ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40" y="21204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white"/>
                </a:solidFill>
              </a:rPr>
              <a:t>Cách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đánh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8" name="cach dah nhip 2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2042" y="959296"/>
            <a:ext cx="3404571" cy="1915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7087" y="3951844"/>
            <a:ext cx="792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VD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5736" y="166750"/>
            <a:ext cx="338437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đánh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nhịp</a:t>
            </a:r>
            <a:r>
              <a:rPr lang="en-US" sz="2800" dirty="0" smtClean="0">
                <a:solidFill>
                  <a:srgbClr val="002060"/>
                </a:solidFill>
              </a:rPr>
              <a:t> TĐN 1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2" descr="CV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107504" y="2420888"/>
            <a:ext cx="5832648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584" y="1700808"/>
            <a:ext cx="3361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/>
                <a:ea typeface="Times New Roman" panose="02020603050405020304"/>
                <a:cs typeface="VNI-Times"/>
              </a:rPr>
              <a:t>CÙNG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/>
                <a:ea typeface="Times New Roman" panose="02020603050405020304"/>
                <a:cs typeface="VNI-Times"/>
              </a:rPr>
              <a:t>VUI CHƠI</a:t>
            </a:r>
            <a:endParaRPr lang="en-US" sz="3200" dirty="0">
              <a:solidFill>
                <a:srgbClr val="FF0000"/>
              </a:solidFill>
              <a:latin typeface="VNI-Times"/>
              <a:ea typeface="Times New Roman" panose="02020603050405020304"/>
              <a:cs typeface="VNI-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a-co-hoai-lang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"/>
            <a:ext cx="8925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prstClr val="white"/>
                </a:solidFill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</a:rPr>
              <a:t>Nhìn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vào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tranh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nghe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bản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nhạc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sau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đây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câu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chuyện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âm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nhạc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đã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học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bản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nhạc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tên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</a:rPr>
              <a:t>Gọi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1</a:t>
            </a:r>
            <a:r>
              <a:rPr lang="en-US" sz="2400" i="1" dirty="0" smtClean="0">
                <a:solidFill>
                  <a:srgbClr val="FF0000"/>
                </a:solidFill>
              </a:rPr>
              <a:t> HS </a:t>
            </a:r>
            <a:r>
              <a:rPr lang="en-US" sz="2400" i="1" dirty="0" err="1" smtClean="0">
                <a:solidFill>
                  <a:srgbClr val="FF0000"/>
                </a:solidFill>
              </a:rPr>
              <a:t>kể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lại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câu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chuyện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2" name="DA CO CAT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609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146538" y="5949280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FF0000"/>
                </a:solidFill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</a:rPr>
              <a:t> TĐN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3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E:\TOG DU LIEU TRG HOC\TH\LOP 5\TDN VA LCD\3TDN3 LCD\ANH CA B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86409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891445" y="1593811"/>
            <a:ext cx="5391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-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Củng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cố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dặn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dò</a:t>
            </a:r>
            <a:r>
              <a:rPr lang="en-US" sz="4000" b="1" i="1" dirty="0" smtClean="0">
                <a:solidFill>
                  <a:srgbClr val="FF0000"/>
                </a:solidFill>
              </a:rPr>
              <a:t>,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53" y="5599488"/>
            <a:ext cx="9124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dirty="0" smtClean="0"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</a:t>
            </a:r>
            <a:r>
              <a:rPr lang="nl-NL" sz="4000" dirty="0" smtClean="0">
                <a:solidFill>
                  <a:srgbClr val="FF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HS nghe bài hát “</a:t>
            </a:r>
            <a:r>
              <a:rPr lang="nl-NL" sz="40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</a:t>
            </a:r>
            <a:r>
              <a:rPr lang="nl-NL" sz="40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iọt mưa và em bé</a:t>
            </a:r>
            <a:r>
              <a:rPr lang="nl-NL" sz="4000" dirty="0" smtClean="0">
                <a:solidFill>
                  <a:srgbClr val="FF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” vận động nhẹ nhàng theo nhạc.</a:t>
            </a:r>
            <a:endParaRPr lang="en-US" sz="40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4" y="18864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HĐ: KHỞI ĐỘNG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" name="Giọt Mưa Và Em Bé- Minh Nhí- Nguyệt Hằng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8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kỳ</a:t>
            </a:r>
            <a:r>
              <a:rPr lang="en-US" sz="3600" dirty="0" smtClean="0">
                <a:solidFill>
                  <a:srgbClr val="FF0000"/>
                </a:solidFill>
              </a:rPr>
              <a:t> 1 </a:t>
            </a:r>
            <a:r>
              <a:rPr lang="en-US" sz="3600" dirty="0" err="1" smtClean="0">
                <a:solidFill>
                  <a:srgbClr val="FF0000"/>
                </a:solidFill>
              </a:rPr>
              <a:t>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đã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TĐN </a:t>
            </a:r>
            <a:r>
              <a:rPr lang="en-US" sz="3600" dirty="0" err="1" smtClean="0">
                <a:solidFill>
                  <a:srgbClr val="FF0000"/>
                </a:solidFill>
              </a:rPr>
              <a:t>nào</a:t>
            </a:r>
            <a:r>
              <a:rPr lang="en-US" sz="3600" dirty="0" smtClean="0">
                <a:solidFill>
                  <a:srgbClr val="FF0000"/>
                </a:solidFill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</a:rPr>
              <a:t>Hãy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TĐN </a:t>
            </a:r>
            <a:r>
              <a:rPr lang="en-US" sz="3600" dirty="0" err="1" smtClean="0">
                <a:solidFill>
                  <a:srgbClr val="FF0000"/>
                </a:solidFill>
              </a:rPr>
              <a:t>đó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án</a:t>
            </a:r>
            <a:r>
              <a:rPr lang="en-US" sz="3200" dirty="0" smtClean="0">
                <a:solidFill>
                  <a:srgbClr val="002060"/>
                </a:solidFill>
              </a:rPr>
              <a:t>:</a:t>
            </a:r>
            <a:r>
              <a:rPr lang="en-US" sz="3200" dirty="0" smtClean="0">
                <a:solidFill>
                  <a:srgbClr val="FF0000"/>
                </a:solidFill>
              </a:rPr>
              <a:t> TĐN 1 </a:t>
            </a:r>
            <a:r>
              <a:rPr lang="en-US" sz="3200" dirty="0" err="1">
                <a:solidFill>
                  <a:srgbClr val="FF0000"/>
                </a:solidFill>
              </a:rPr>
              <a:t>c</a:t>
            </a:r>
            <a:r>
              <a:rPr lang="en-US" sz="3200" dirty="0" err="1" smtClean="0">
                <a:solidFill>
                  <a:srgbClr val="FF0000"/>
                </a:solidFill>
              </a:rPr>
              <a:t>ùng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vui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</a:rPr>
              <a:t>, TĐN 2 </a:t>
            </a:r>
            <a:r>
              <a:rPr lang="en-US" sz="3200" dirty="0" err="1" smtClean="0">
                <a:solidFill>
                  <a:srgbClr val="FF0000"/>
                </a:solidFill>
              </a:rPr>
              <a:t>mặt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trời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lên</a:t>
            </a:r>
            <a:r>
              <a:rPr lang="en-US" sz="3200" dirty="0" smtClean="0">
                <a:solidFill>
                  <a:srgbClr val="FF0000"/>
                </a:solidFill>
              </a:rPr>
              <a:t>, TĐN 3 </a:t>
            </a:r>
            <a:r>
              <a:rPr lang="en-US" sz="3200" dirty="0" err="1" smtClean="0">
                <a:solidFill>
                  <a:srgbClr val="FF0000"/>
                </a:solidFill>
              </a:rPr>
              <a:t>tôi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r>
              <a:rPr lang="en-US" sz="3200" dirty="0" smtClean="0">
                <a:solidFill>
                  <a:srgbClr val="FF0000"/>
                </a:solidFill>
              </a:rPr>
              <a:t> sol la sol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1" y="96471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</a:rPr>
              <a:t> HS </a:t>
            </a:r>
            <a:r>
              <a:rPr lang="en-US" sz="4000" dirty="0" err="1" smtClean="0">
                <a:solidFill>
                  <a:srgbClr val="FF0000"/>
                </a:solidFill>
              </a:rPr>
              <a:t>câu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sau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1436" y="3284984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Ở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kỳ</a:t>
            </a:r>
            <a:r>
              <a:rPr lang="en-US" sz="3600" dirty="0" smtClean="0">
                <a:solidFill>
                  <a:srgbClr val="FF0000"/>
                </a:solidFill>
              </a:rPr>
              <a:t> 1 </a:t>
            </a:r>
            <a:r>
              <a:rPr lang="en-US" sz="3600" dirty="0" err="1" smtClean="0">
                <a:solidFill>
                  <a:srgbClr val="FF0000"/>
                </a:solidFill>
              </a:rPr>
              <a:t>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còn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nội</a:t>
            </a:r>
            <a:r>
              <a:rPr lang="en-US" sz="3600" dirty="0" smtClean="0">
                <a:solidFill>
                  <a:srgbClr val="FF0000"/>
                </a:solidFill>
              </a:rPr>
              <a:t> dung </a:t>
            </a:r>
            <a:r>
              <a:rPr lang="en-US" sz="3600" dirty="0" err="1" smtClean="0">
                <a:solidFill>
                  <a:srgbClr val="FF0000"/>
                </a:solidFill>
              </a:rPr>
              <a:t>gì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khác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73216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</a:rPr>
              <a:t>Đáp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án</a:t>
            </a:r>
            <a:r>
              <a:rPr lang="en-US" sz="2400" dirty="0" smtClean="0">
                <a:solidFill>
                  <a:srgbClr val="002060"/>
                </a:solidFill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</a:rPr>
              <a:t>Nghe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bài</a:t>
            </a:r>
            <a:r>
              <a:rPr lang="en-US" sz="2400" dirty="0" smtClean="0">
                <a:solidFill>
                  <a:srgbClr val="002060"/>
                </a:solidFill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</a:rPr>
              <a:t>giọt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mưa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em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bé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đi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</a:rPr>
              <a:t>”, </a:t>
            </a:r>
            <a:r>
              <a:rPr lang="en-US" sz="2400" dirty="0" err="1" smtClean="0">
                <a:solidFill>
                  <a:srgbClr val="002060"/>
                </a:solidFill>
              </a:rPr>
              <a:t>nhịp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đánh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nhịp</a:t>
            </a:r>
            <a:r>
              <a:rPr lang="en-US" sz="2400" dirty="0" smtClean="0">
                <a:solidFill>
                  <a:srgbClr val="002060"/>
                </a:solidFill>
              </a:rPr>
              <a:t> 2/4, </a:t>
            </a:r>
            <a:r>
              <a:rPr lang="en-US" sz="2400" dirty="0" err="1" smtClean="0">
                <a:solidFill>
                  <a:srgbClr val="002060"/>
                </a:solidFill>
              </a:rPr>
              <a:t>giới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thiệu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vài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cụ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dân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tộc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giới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thiệu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khuông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nhạc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dòng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kẻ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phụ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khóa</a:t>
            </a:r>
            <a:r>
              <a:rPr lang="en-US" sz="2400" dirty="0" smtClean="0">
                <a:solidFill>
                  <a:srgbClr val="002060"/>
                </a:solidFill>
              </a:rPr>
              <a:t> sol, </a:t>
            </a:r>
            <a:r>
              <a:rPr lang="en-US" sz="2400" dirty="0" err="1" smtClean="0">
                <a:solidFill>
                  <a:srgbClr val="002060"/>
                </a:solidFill>
              </a:rPr>
              <a:t>nốt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nhạc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1" y="96471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</a:rPr>
              <a:t> HS </a:t>
            </a:r>
            <a:r>
              <a:rPr lang="en-US" sz="4000" dirty="0" err="1" smtClean="0">
                <a:solidFill>
                  <a:srgbClr val="FF0000"/>
                </a:solidFill>
              </a:rPr>
              <a:t>câu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hỏi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sau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7904" y="1939479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TIẾT 18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4783" y="3043355"/>
            <a:ext cx="4464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ÔN TẬP, KIỂM TRA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877" y="-99392"/>
            <a:ext cx="6768244" cy="270892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NHẠC LỚP 5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Administrator\Desktop\hinh nen dep pp\HIH NG NGHEP BAI G\img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04" y="4233482"/>
            <a:ext cx="2194191" cy="22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</a:rPr>
              <a:t>lớp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thành</a:t>
            </a:r>
            <a:r>
              <a:rPr lang="en-US" sz="2800" i="1" dirty="0">
                <a:solidFill>
                  <a:srgbClr val="FF0000"/>
                </a:solidFill>
              </a:rPr>
              <a:t> 2 </a:t>
            </a:r>
            <a:r>
              <a:rPr lang="en-US" sz="2800" i="1" dirty="0" err="1">
                <a:solidFill>
                  <a:srgbClr val="FF0000"/>
                </a:solidFill>
              </a:rPr>
              <a:t>tổ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câu</a:t>
            </a:r>
            <a:r>
              <a:rPr lang="en-US" sz="2800" i="1" dirty="0">
                <a:solidFill>
                  <a:srgbClr val="FF0000"/>
                </a:solidFill>
              </a:rPr>
              <a:t> 1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câu</a:t>
            </a:r>
            <a:r>
              <a:rPr lang="en-US" sz="2800" i="1" dirty="0">
                <a:solidFill>
                  <a:srgbClr val="FF0000"/>
                </a:solidFill>
              </a:rPr>
              <a:t> 2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208912" cy="4248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4903" y="43506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NỘI DUNG 1: ÔN TĐN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5321" y="43533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HĐ : LUYỆN TẬP-THỰC HÀNH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89230" y="5517232"/>
            <a:ext cx="2709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gõ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đệm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theo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0" name="tdn1 cug v choi l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23220"/>
            <a:ext cx="8208912" cy="3942591"/>
          </a:xfrm>
          <a:prstGeom prst="rect">
            <a:avLst/>
          </a:prstGeom>
        </p:spPr>
      </p:pic>
      <p:pic>
        <p:nvPicPr>
          <p:cNvPr id="717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89" y="191683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791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57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47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06" y="184755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2" y="1861412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578" y="174336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39" y="1805993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09" y="311727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06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65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42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2144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39" y="3062428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82" y="2994306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26375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HS </a:t>
            </a:r>
            <a:r>
              <a:rPr lang="en-US" sz="2400" i="1" dirty="0" err="1">
                <a:solidFill>
                  <a:srgbClr val="FF0000"/>
                </a:solidFill>
              </a:rPr>
              <a:t>nhẩm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cả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1 </a:t>
            </a:r>
            <a:r>
              <a:rPr lang="en-US" sz="2400" i="1" dirty="0" err="1">
                <a:solidFill>
                  <a:srgbClr val="FF0000"/>
                </a:solidFill>
              </a:rPr>
              <a:t>lần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sau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đọc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lần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cho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đúng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cao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độ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tiết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tấu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sắc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thái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sửa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sai</a:t>
            </a:r>
            <a:r>
              <a:rPr lang="en-US" sz="2400" i="1" dirty="0">
                <a:solidFill>
                  <a:srgbClr val="FF0000"/>
                </a:solidFill>
              </a:rPr>
              <a:t>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332656"/>
            <a:ext cx="609600" cy="609600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17187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6456" y="9422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HĐ : LUYỆN TẬP-THỰC HÀNH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</a:rPr>
              <a:t>lớp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thành</a:t>
            </a:r>
            <a:r>
              <a:rPr lang="en-US" sz="2800" i="1" dirty="0">
                <a:solidFill>
                  <a:srgbClr val="FF0000"/>
                </a:solidFill>
              </a:rPr>
              <a:t> 2 </a:t>
            </a:r>
            <a:r>
              <a:rPr lang="en-US" sz="2800" i="1" dirty="0" err="1">
                <a:solidFill>
                  <a:srgbClr val="FF0000"/>
                </a:solidFill>
              </a:rPr>
              <a:t>tổ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171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1639</Words>
  <Application>WPS Presentation</Application>
  <PresentationFormat>On-screen Show (4:3)</PresentationFormat>
  <Paragraphs>82</Paragraphs>
  <Slides>20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Times New Roman</vt:lpstr>
      <vt:lpstr>lexend deca</vt:lpstr>
      <vt:lpstr>Segoe Print</vt:lpstr>
      <vt:lpstr>Arial</vt:lpstr>
      <vt:lpstr>VNI-Times</vt:lpstr>
      <vt:lpstr>Office Theme</vt:lpstr>
      <vt:lpstr>Default Design</vt:lpstr>
      <vt:lpstr>4_Office Theme</vt:lpstr>
      <vt:lpstr>5_Office Theme</vt:lpstr>
      <vt:lpstr>6_Office Theme</vt:lpstr>
      <vt:lpstr>1_Default Design</vt:lpstr>
      <vt:lpstr>1_Office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39</cp:revision>
  <dcterms:created xsi:type="dcterms:W3CDTF">2021-05-08T07:04:00Z</dcterms:created>
  <dcterms:modified xsi:type="dcterms:W3CDTF">2021-08-29T16:19:29Z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B7406CF324AF412D9B2FCE416DD36720</vt:lpwstr>
  </property>
  <property fmtid="{D5CDD505-2E9C-101B-9397-08002B2CF9AE}" pid="3" name="KSOProductBuildVer">
    <vt:lpwstr>1033-11.2.0.10265</vt:lpwstr>
  </property>
</Properties>
</file>