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74" r:id="rId6"/>
    <p:sldId id="257" r:id="rId7"/>
    <p:sldId id="264" r:id="rId8"/>
    <p:sldId id="265" r:id="rId9"/>
    <p:sldId id="272" r:id="rId10"/>
    <p:sldId id="266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33CC"/>
    <a:srgbClr val="0000FF"/>
    <a:srgbClr val="FF66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0E44E9-87CF-4921-92DC-543324A82DDE}" type="datetimeFigureOut">
              <a:rPr lang="en-US"/>
              <a:pPr>
                <a:defRPr/>
              </a:pPr>
              <a:t>19-Oct-18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1ED483-C1DB-47A0-9081-CC67F0595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52DD2-5B16-42ED-9900-15F4A3D3B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F4406-D940-4240-9174-0ADDBD940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8B43-2D3F-4BA4-82C0-B6826CBD3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6F92E-3C95-4631-858E-E50BBC9B9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1CC28-C471-41E1-AF07-1B8CE4ABC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DD3C-02DB-4B46-BFF9-A6378126B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1412-091D-425E-8F88-61700500D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9F52-5340-4B9E-B97F-DAF6660AB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A6E5-D7BB-4CC7-82A7-F3188E66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E67BC-787F-43B8-A851-A99DA5724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C49A1-9CD1-49A0-8B73-B6966CA32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EA3C03-CA8D-4B26-A716-B906963C0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9FT1umplZaM/T5ZmvGkynII/AAAAAAAAA-A/plsRCVYalrU/s1600/background-39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8.png"/><Relationship Id="rId7" Type="http://schemas.openxmlformats.org/officeDocument/2006/relationships/image" Target="../media/image31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Em%20Nho%20Tay%20Nguyen%20-%20Ha%20Pham%20Anh%20Thu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background-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24200" y="385763"/>
            <a:ext cx="33289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i="1">
                <a:solidFill>
                  <a:srgbClr val="FF33CC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038600" y="1600200"/>
            <a:ext cx="139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6600"/>
                </a:solidFill>
                <a:latin typeface="Times New Roman" pitchFamily="18" charset="0"/>
              </a:rPr>
              <a:t>Lớp 4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314575" y="2743200"/>
            <a:ext cx="6524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Học hát: Bài</a:t>
            </a:r>
            <a:r>
              <a:rPr lang="en-US" sz="4000">
                <a:latin typeface="Times New Roman" pitchFamily="18" charset="0"/>
              </a:rPr>
              <a:t> </a:t>
            </a:r>
            <a:r>
              <a:rPr lang="en-US" sz="4000" b="1" i="1">
                <a:solidFill>
                  <a:srgbClr val="339933"/>
                </a:solidFill>
                <a:latin typeface="Times New Roman" pitchFamily="18" charset="0"/>
              </a:rPr>
              <a:t>Bạn ơi lắng nghe</a:t>
            </a:r>
          </a:p>
          <a:p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Kể chuyện âm nhạc</a:t>
            </a:r>
          </a:p>
        </p:txBody>
      </p:sp>
      <p:pic>
        <p:nvPicPr>
          <p:cNvPr id="1031" name="Picture 3" descr="treble_cle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60761">
            <a:off x="-120650" y="665163"/>
            <a:ext cx="24860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057400" y="4546600"/>
          <a:ext cx="5867400" cy="1397000"/>
        </p:xfrm>
        <a:graphic>
          <a:graphicData uri="http://schemas.openxmlformats.org/presentationml/2006/ole">
            <p:oleObj spid="_x0000_s1026" name="CorelDRAW" r:id="rId6" imgW="3177479" imgH="2387194" progId="CorelDRAW.Graphic.12">
              <p:embed/>
            </p:oleObj>
          </a:graphicData>
        </a:graphic>
      </p:graphicFrame>
      <p:sp>
        <p:nvSpPr>
          <p:cNvPr id="12" name="Music"/>
          <p:cNvSpPr>
            <a:spLocks noEditPoints="1" noChangeArrowheads="1"/>
          </p:cNvSpPr>
          <p:nvPr/>
        </p:nvSpPr>
        <p:spPr bwMode="auto">
          <a:xfrm rot="-1174848">
            <a:off x="7115175" y="446088"/>
            <a:ext cx="1219200" cy="2197100"/>
          </a:xfrm>
          <a:custGeom>
            <a:avLst/>
            <a:gdLst>
              <a:gd name="T0" fmla="*/ 414980 w 21600"/>
              <a:gd name="T1" fmla="*/ 4679 h 21600"/>
              <a:gd name="T2" fmla="*/ 416165 w 21600"/>
              <a:gd name="T3" fmla="*/ 1007004 h 21600"/>
              <a:gd name="T4" fmla="*/ 1223885 w 21600"/>
              <a:gd name="T5" fmla="*/ 1023381 h 21600"/>
              <a:gd name="T6" fmla="*/ 414980 w 21600"/>
              <a:gd name="T7" fmla="*/ 4679 h 21600"/>
              <a:gd name="T8" fmla="*/ 12192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00FF"/>
          </a:solidFill>
          <a:ln w="0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AutoShape 9"/>
          <p:cNvSpPr>
            <a:spLocks noEditPoints="1" noChangeArrowheads="1"/>
          </p:cNvSpPr>
          <p:nvPr/>
        </p:nvSpPr>
        <p:spPr bwMode="auto">
          <a:xfrm rot="1215287">
            <a:off x="7651750" y="5240338"/>
            <a:ext cx="762000" cy="1274762"/>
          </a:xfrm>
          <a:custGeom>
            <a:avLst/>
            <a:gdLst>
              <a:gd name="T0" fmla="*/ 259362 w 21600"/>
              <a:gd name="T1" fmla="*/ 2715 h 21600"/>
              <a:gd name="T2" fmla="*/ 260103 w 21600"/>
              <a:gd name="T3" fmla="*/ 584266 h 21600"/>
              <a:gd name="T4" fmla="*/ 764928 w 21600"/>
              <a:gd name="T5" fmla="*/ 593768 h 21600"/>
              <a:gd name="T6" fmla="*/ 259362 w 21600"/>
              <a:gd name="T7" fmla="*/ 2715 h 21600"/>
              <a:gd name="T8" fmla="*/ 7620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3399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AutoShape 8"/>
          <p:cNvSpPr>
            <a:spLocks noEditPoints="1" noChangeArrowheads="1"/>
          </p:cNvSpPr>
          <p:nvPr/>
        </p:nvSpPr>
        <p:spPr bwMode="auto">
          <a:xfrm rot="18429635">
            <a:off x="1254125" y="5794375"/>
            <a:ext cx="1022350" cy="7239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 cap="rnd">
            <a:solidFill>
              <a:srgbClr val="FF00FF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5" name="AutoShape 9"/>
          <p:cNvSpPr>
            <a:spLocks noEditPoints="1" noChangeArrowheads="1"/>
          </p:cNvSpPr>
          <p:nvPr/>
        </p:nvSpPr>
        <p:spPr bwMode="auto">
          <a:xfrm rot="1215287">
            <a:off x="1949450" y="625475"/>
            <a:ext cx="762000" cy="1274763"/>
          </a:xfrm>
          <a:custGeom>
            <a:avLst/>
            <a:gdLst>
              <a:gd name="T0" fmla="*/ 259362 w 21600"/>
              <a:gd name="T1" fmla="*/ 2715 h 21600"/>
              <a:gd name="T2" fmla="*/ 260103 w 21600"/>
              <a:gd name="T3" fmla="*/ 584266 h 21600"/>
              <a:gd name="T4" fmla="*/ 764928 w 21600"/>
              <a:gd name="T5" fmla="*/ 593768 h 21600"/>
              <a:gd name="T6" fmla="*/ 259362 w 21600"/>
              <a:gd name="T7" fmla="*/ 2715 h 21600"/>
              <a:gd name="T8" fmla="*/ 7620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9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5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9201 0.25301 0.18403 0.50602 0.17708 0.31389 C 0.17014 0.12176 -0.10174 -1.0324 -0.04167 -1.15277 C 0.0184 -1.27314 0.41076 -0.46064 0.5375 -0.40833 C 0.66424 -0.35602 0.82847 -0.83102 0.71875 -0.83889 C 0.60903 -0.84676 -0.07431 -0.6287 -0.12083 -0.45555 C -0.16736 -0.2824 0.27431 0.15926 0.43958 0.2 C 0.60486 0.24074 0.88924 -0.12083 0.87083 -0.21111 C 0.85243 -0.30139 0.41528 -0.21898 0.32917 -0.34166 C 0.24306 -0.46435 0.24132 -0.94629 0.35417 -0.94722 C 0.46701 -0.94814 1.02188 -0.58611 1.00625 -0.34722 C 0.99063 -0.10833 0.38472 0.34723 0.26042 0.48611 " pathEditMode="relative" ptsTypes="aaaaaaaaaaaA">
                                      <p:cBhvr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9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12" grpId="0" animBg="1"/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inhnen_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Hình09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533400"/>
            <a:ext cx="6781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 chuyện âm nhạc: </a:t>
            </a:r>
          </a:p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 hát Đào Thị Huệ 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lumen-pflanzen08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0"/>
            <a:ext cx="4953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Whitecorner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05054" flipH="1">
            <a:off x="6011069" y="3725069"/>
            <a:ext cx="276066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WhitecornerFl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72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905000" y="5257800"/>
            <a:ext cx="52578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pt-BR" sz="48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 các em học giỏi</a:t>
            </a:r>
            <a:endParaRPr lang="en-US" sz="4800" b="1" i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010400" cy="1219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các cô</a:t>
            </a:r>
            <a:endParaRPr lang="en-US" sz="5400" b="1" i="1" kern="1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72" name="Picture 8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43707" flipH="1">
            <a:off x="372268" y="-372268"/>
            <a:ext cx="27606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mouse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533400" y="3886200"/>
            <a:ext cx="2012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8" descr="BLUL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-3368675" y="3368675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8" descr="BLUL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5654675" y="3368675"/>
            <a:ext cx="6858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8" descr="BLUL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8" descr="BLUL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0" y="67818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2527" y="6427"/>
            <a:chExt cx="11443" cy="8645"/>
          </a:xfrm>
        </p:grpSpPr>
        <p:sp>
          <p:nvSpPr>
            <p:cNvPr id="11279" name="AutoShape 15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0" name="Group 16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11281" name="AutoShape 17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26642" name="AutoShape 18"/>
              <p:cNvSpPr>
                <a:spLocks noChangeArrowheads="1"/>
              </p:cNvSpPr>
              <p:nvPr/>
            </p:nvSpPr>
            <p:spPr bwMode="auto">
              <a:xfrm>
                <a:off x="2601" y="9413"/>
                <a:ext cx="668" cy="816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283" name="AutoShape 19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11284" name="AutoShape 20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26645" name="AutoShape 21"/>
              <p:cNvSpPr>
                <a:spLocks noChangeArrowheads="1"/>
              </p:cNvSpPr>
              <p:nvPr/>
            </p:nvSpPr>
            <p:spPr bwMode="auto">
              <a:xfrm>
                <a:off x="13179" y="8788"/>
                <a:ext cx="666" cy="594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6646" name="AutoShape 22"/>
              <p:cNvSpPr>
                <a:spLocks noChangeArrowheads="1"/>
              </p:cNvSpPr>
              <p:nvPr/>
            </p:nvSpPr>
            <p:spPr bwMode="auto">
              <a:xfrm>
                <a:off x="6870" y="12911"/>
                <a:ext cx="668" cy="919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287" name="AutoShape 23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26648" name="AutoShape 24"/>
              <p:cNvSpPr>
                <a:spLocks noChangeArrowheads="1"/>
              </p:cNvSpPr>
              <p:nvPr/>
            </p:nvSpPr>
            <p:spPr bwMode="auto">
              <a:xfrm>
                <a:off x="9387" y="8074"/>
                <a:ext cx="666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6649" name="AutoShape 25"/>
              <p:cNvSpPr>
                <a:spLocks noChangeArrowheads="1"/>
              </p:cNvSpPr>
              <p:nvPr/>
            </p:nvSpPr>
            <p:spPr bwMode="auto">
              <a:xfrm>
                <a:off x="7170" y="8586"/>
                <a:ext cx="666" cy="923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290" name="AutoShape 26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11291" name="AutoShape 27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26652" name="AutoShape 28"/>
              <p:cNvSpPr>
                <a:spLocks noChangeArrowheads="1"/>
              </p:cNvSpPr>
              <p:nvPr/>
            </p:nvSpPr>
            <p:spPr bwMode="auto">
              <a:xfrm>
                <a:off x="8686" y="6733"/>
                <a:ext cx="666" cy="52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6653" name="AutoShape 29"/>
              <p:cNvSpPr>
                <a:spLocks noChangeArrowheads="1"/>
              </p:cNvSpPr>
              <p:nvPr/>
            </p:nvSpPr>
            <p:spPr bwMode="auto">
              <a:xfrm>
                <a:off x="11085" y="6733"/>
                <a:ext cx="668" cy="52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294" name="AutoShape 30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11295" name="AutoShape 31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11296" name="AutoShape 32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11297" name="AutoShape 33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11298" name="AutoShape 34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11299" name="AutoShape 35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26660" name="AutoShape 36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6" cy="714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6661" name="AutoShape 37"/>
              <p:cNvSpPr>
                <a:spLocks noChangeArrowheads="1"/>
              </p:cNvSpPr>
              <p:nvPr/>
            </p:nvSpPr>
            <p:spPr bwMode="auto">
              <a:xfrm>
                <a:off x="10237" y="13423"/>
                <a:ext cx="668" cy="718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6_Nha_ron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5867400"/>
            <a:ext cx="472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Nhà Rông Tây Nguyên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099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100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6154" name="Picture 10" descr="tây nguyê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tây nguyên vo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620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dân tộ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052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ANd9GcStm8HN1-YGn526sRvlSd11y8YZVjTh7xuXk0-VKez-l1B3P7krv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6576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Em Nho Tay Nguyen - Ha Pham Anh Th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1265" fill="hold"/>
                                        <p:tgtEl>
                                          <p:spTgt spid="4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EJ1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95400" y="2057400"/>
            <a:ext cx="6524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Học hát: Bài</a:t>
            </a:r>
            <a:r>
              <a:rPr lang="en-US" sz="4000">
                <a:latin typeface="Times New Roman" pitchFamily="18" charset="0"/>
              </a:rPr>
              <a:t> </a:t>
            </a:r>
            <a:r>
              <a:rPr lang="en-US" sz="4000" b="1" i="1">
                <a:solidFill>
                  <a:srgbClr val="339933"/>
                </a:solidFill>
                <a:latin typeface="Times New Roman" pitchFamily="18" charset="0"/>
              </a:rPr>
              <a:t>Bạn ơi lắng nghe</a:t>
            </a:r>
          </a:p>
          <a:p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Kể chuyện âm nhạc</a:t>
            </a:r>
          </a:p>
        </p:txBody>
      </p:sp>
      <p:pic>
        <p:nvPicPr>
          <p:cNvPr id="6148" name="Picture 7" descr="3D_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38738"/>
            <a:ext cx="18097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3D_4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472113"/>
            <a:ext cx="14525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J0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8" descr="dong-ke-t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treble_cl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0"/>
            <a:ext cx="1066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828800" y="4572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 rot="-902855">
            <a:off x="3381375" y="3910013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Symbol" pitchFamily="18" charset="2"/>
              </a:rPr>
              <a:t>O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 rot="-902855">
            <a:off x="4114800" y="3748088"/>
            <a:ext cx="627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latin typeface="Symbol" pitchFamily="18" charset="2"/>
              </a:rPr>
              <a:t>O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 rot="-902855">
            <a:off x="4910138" y="3590925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Symbol" pitchFamily="18" charset="2"/>
              </a:rPr>
              <a:t>O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 rot="-902855">
            <a:off x="5743575" y="344805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Symbol" pitchFamily="18" charset="2"/>
              </a:rPr>
              <a:t>O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 rot="-902855">
            <a:off x="2609850" y="4067175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Symbol" pitchFamily="18" charset="2"/>
              </a:rPr>
              <a:t>O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 rot="-902855">
            <a:off x="1795463" y="423545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Symbol" pitchFamily="18" charset="2"/>
              </a:rPr>
              <a:t>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 rot="-902855">
            <a:off x="6443663" y="3271838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Symbol" pitchFamily="18" charset="2"/>
              </a:rPr>
              <a:t>O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 rot="-902855">
            <a:off x="7158038" y="312420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Symbol" pitchFamily="18" charset="2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ttach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489325" y="178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9982" t="35257" r="21609" b="25163"/>
          <a:stretch>
            <a:fillRect/>
          </a:stretch>
        </p:blipFill>
        <p:spPr bwMode="auto">
          <a:xfrm>
            <a:off x="457200" y="1295400"/>
            <a:ext cx="815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1219200" y="228600"/>
            <a:ext cx="69342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Bạn ơi lắng nghe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                                  Dân ca Ba – na</a:t>
            </a:r>
          </a:p>
          <a:p>
            <a:pPr algn="r"/>
            <a:r>
              <a:rPr lang="en-US" sz="2000">
                <a:latin typeface="Times New Roman" pitchFamily="18" charset="0"/>
                <a:cs typeface="Times New Roman" pitchFamily="18" charset="0"/>
              </a:rPr>
              <a:t>Sưu tầm, dịch lời: TÔ NGỌC THANH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Tha thiết, hồn nhiên</a:t>
            </a:r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143000" y="24384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638800" y="24384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2971800" y="42672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85800" y="5867400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7178" grpId="0" animBg="1"/>
      <p:bldP spid="71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úa"/>
          <p:cNvPicPr>
            <a:picLocks noChangeAspect="1" noChangeArrowheads="1"/>
          </p:cNvPicPr>
          <p:nvPr/>
        </p:nvPicPr>
        <p:blipFill>
          <a:blip r:embed="rId2" cstate="print"/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609600"/>
            <a:ext cx="7162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Lời 1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Hỡi bạn ơi cùng nhau lắng nghe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 x          x            x               x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dòng suối ngoài xa thì thào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 x                x                x        x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đàn cá vui đùa đáy cát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 x              x         x            x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làn sóng trôi xuôi ào ào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 x              x             x          x  </a:t>
            </a:r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457200"/>
            <a:ext cx="7848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Lời 2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Hỡi bạn ơi dừng chân chút đi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  x         x             x             x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nhìn thấy đàn chim câu xanh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 x           x             x             x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 gọi nắng bay về rẫy lúa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 x              x            x         x 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 mừng nắng lúa reo rì rào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 x                x           x        x</a:t>
            </a:r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4" descr="1 (1820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733800"/>
            <a:ext cx="1978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1 (1820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876800"/>
            <a:ext cx="1978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1 (1820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5975" y="4648200"/>
            <a:ext cx="1978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ImageX[49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62923">
            <a:off x="6814343" y="3853657"/>
            <a:ext cx="7731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ImageX[50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899666">
            <a:off x="7835107" y="2909093"/>
            <a:ext cx="685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1 (1567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00600"/>
            <a:ext cx="1266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9">
            <a:hlinkClick r:id="rId6" action="ppaction://hlinksldjump"/>
          </p:cNvPr>
          <p:cNvSpPr>
            <a:spLocks noEditPoints="1" noChangeArrowheads="1"/>
          </p:cNvSpPr>
          <p:nvPr/>
        </p:nvSpPr>
        <p:spPr bwMode="auto">
          <a:xfrm rot="1215287">
            <a:off x="8001000" y="1066800"/>
            <a:ext cx="762000" cy="1274763"/>
          </a:xfrm>
          <a:custGeom>
            <a:avLst/>
            <a:gdLst>
              <a:gd name="T0" fmla="*/ 259362 w 21600"/>
              <a:gd name="T1" fmla="*/ 2715 h 21600"/>
              <a:gd name="T2" fmla="*/ 260103 w 21600"/>
              <a:gd name="T3" fmla="*/ 584266 h 21600"/>
              <a:gd name="T4" fmla="*/ 764928 w 21600"/>
              <a:gd name="T5" fmla="*/ 593768 h 21600"/>
              <a:gd name="T6" fmla="*/ 259362 w 21600"/>
              <a:gd name="T7" fmla="*/ 2715 h 21600"/>
              <a:gd name="T8" fmla="*/ 7620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AutoShape 9"/>
          <p:cNvSpPr>
            <a:spLocks noEditPoints="1" noChangeArrowheads="1"/>
          </p:cNvSpPr>
          <p:nvPr/>
        </p:nvSpPr>
        <p:spPr bwMode="auto">
          <a:xfrm rot="-990330">
            <a:off x="7162800" y="152400"/>
            <a:ext cx="762000" cy="1274763"/>
          </a:xfrm>
          <a:custGeom>
            <a:avLst/>
            <a:gdLst>
              <a:gd name="T0" fmla="*/ 259362 w 21600"/>
              <a:gd name="T1" fmla="*/ 2715 h 21600"/>
              <a:gd name="T2" fmla="*/ 260103 w 21600"/>
              <a:gd name="T3" fmla="*/ 584266 h 21600"/>
              <a:gd name="T4" fmla="*/ 764928 w 21600"/>
              <a:gd name="T5" fmla="*/ 593768 h 21600"/>
              <a:gd name="T6" fmla="*/ 259362 w 21600"/>
              <a:gd name="T7" fmla="*/ 2715 h 21600"/>
              <a:gd name="T8" fmla="*/ 7620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9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1 (1820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1978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1 (1820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1978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1 (1820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1978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ImageX[49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62923">
            <a:off x="6814343" y="3853657"/>
            <a:ext cx="7731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ImageX[50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899666">
            <a:off x="8219282" y="3842543"/>
            <a:ext cx="685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 descr="1 (1567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7175" y="4572000"/>
            <a:ext cx="1266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6" descr="1 (1820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648200"/>
            <a:ext cx="1978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6" descr="1 (1820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267200"/>
            <a:ext cx="1978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6" descr="1 (1820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8768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6" descr="1 (1820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6975" y="4724400"/>
            <a:ext cx="1978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6" descr="1 (1820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2775" y="4800600"/>
            <a:ext cx="1978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7" descr="ImageX[49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17165">
            <a:off x="4983163" y="3881438"/>
            <a:ext cx="7731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7" descr="ImageX[49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820150">
            <a:off x="3078957" y="3956844"/>
            <a:ext cx="7731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8" descr="ImageX[50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899666">
            <a:off x="1305719" y="2928144"/>
            <a:ext cx="6858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4" descr="WaterLily-02-ju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228600"/>
            <a:ext cx="12763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5" descr="WaterLily-02-ju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7650" y="457200"/>
            <a:ext cx="12763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7" descr="single 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0"/>
            <a:ext cx="12573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191</Words>
  <Application>Microsoft Office PowerPoint</Application>
  <PresentationFormat>On-screen Show (4:3)</PresentationFormat>
  <Paragraphs>45</Paragraphs>
  <Slides>11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Symbol</vt:lpstr>
      <vt:lpstr>Default Design</vt:lpstr>
      <vt:lpstr>CorelDRAW 12.0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BachKim201</cp:lastModifiedBy>
  <cp:revision>43</cp:revision>
  <dcterms:created xsi:type="dcterms:W3CDTF">2012-10-03T12:09:20Z</dcterms:created>
  <dcterms:modified xsi:type="dcterms:W3CDTF">2018-10-19T09:49:29Z</dcterms:modified>
</cp:coreProperties>
</file>