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9" r:id="rId2"/>
    <p:sldId id="290" r:id="rId3"/>
    <p:sldId id="308" r:id="rId4"/>
    <p:sldId id="307" r:id="rId5"/>
    <p:sldId id="314" r:id="rId6"/>
    <p:sldId id="311" r:id="rId7"/>
    <p:sldId id="315" r:id="rId8"/>
    <p:sldId id="316" r:id="rId9"/>
    <p:sldId id="282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F5F5F"/>
    <a:srgbClr val="6600CC"/>
    <a:srgbClr val="800000"/>
    <a:srgbClr val="FFFF66"/>
    <a:srgbClr val="000000"/>
    <a:srgbClr val="0000FF"/>
    <a:srgbClr val="9966FF"/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897" autoAdjust="0"/>
  </p:normalViewPr>
  <p:slideViewPr>
    <p:cSldViewPr>
      <p:cViewPr>
        <p:scale>
          <a:sx n="69" d="100"/>
          <a:sy n="69" d="100"/>
        </p:scale>
        <p:origin x="-72" y="-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1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E1B6BCA-7D0B-4C2E-A613-6693119FE6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5779E1-8BEA-4FFF-A71D-F44F383086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FF1A17-37B4-4AA1-9A5D-91C905817A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62ACED-928C-4A8F-B8D2-E95E0B4A1C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8F8A44-27FC-42DE-8981-08FC8FB6F6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CB6415-FD6F-4D81-A0F3-60171C8BF4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548830-EA70-4B21-9D14-3B4F6570A1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BDA03-561B-4295-B3DF-180CB82013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331C7-C8E7-4D2E-8DFC-E2302CA44D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4F133D-7D6A-4B0E-9ED3-EA8EE306D8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44CCF9-FF4E-47E0-9070-449B3C42B1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1B9FA5-044F-431C-85BD-CD9DB8383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50DDB-F027-4A06-AE27-F690D1BF3C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6071EF2-B162-40EA-941E-47C2E1B9BB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gif"/><Relationship Id="rId4" Type="http://schemas.openxmlformats.org/officeDocument/2006/relationships/image" Target="../media/image9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gif"/><Relationship Id="rId4" Type="http://schemas.openxmlformats.org/officeDocument/2006/relationships/image" Target="../media/image9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gif"/><Relationship Id="rId4" Type="http://schemas.openxmlformats.org/officeDocument/2006/relationships/image" Target="../media/image9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gif"/><Relationship Id="rId4" Type="http://schemas.openxmlformats.org/officeDocument/2006/relationships/image" Target="../media/image9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Gi&#225;o%20&#225;n%20&#273;i&#7879;n%20t&#7917;%202\Hat%20-%20dem%202\Hat%20-%20dem%202\24%20Track%2024.wma" TargetMode="External"/><Relationship Id="rId6" Type="http://schemas.openxmlformats.org/officeDocument/2006/relationships/image" Target="../media/image7.gif"/><Relationship Id="rId5" Type="http://schemas.openxmlformats.org/officeDocument/2006/relationships/image" Target="../media/image9.gif"/><Relationship Id="rId4" Type="http://schemas.openxmlformats.org/officeDocument/2006/relationships/image" Target="../media/image8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gif"/><Relationship Id="rId4" Type="http://schemas.openxmlformats.org/officeDocument/2006/relationships/image" Target="../media/image9.gi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6" descr="hinh 1 (109)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68375" cy="344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WordArt 10"/>
          <p:cNvSpPr>
            <a:spLocks noChangeArrowheads="1" noChangeShapeType="1" noTextEdit="1"/>
          </p:cNvSpPr>
          <p:nvPr/>
        </p:nvSpPr>
        <p:spPr bwMode="auto">
          <a:xfrm>
            <a:off x="1143000" y="533400"/>
            <a:ext cx="6858000" cy="4191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925892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Chào mừng các thầy, cô giáo đến thăm lớp</a:t>
            </a:r>
            <a:endParaRPr lang="en-US" sz="3600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052" name="WordArt 11"/>
          <p:cNvSpPr>
            <a:spLocks noChangeArrowheads="1" noChangeShapeType="1" noTextEdit="1"/>
          </p:cNvSpPr>
          <p:nvPr/>
        </p:nvSpPr>
        <p:spPr bwMode="auto">
          <a:xfrm>
            <a:off x="2895600" y="1905000"/>
            <a:ext cx="38862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Môn: Âm nhạc lớp 2</a:t>
            </a:r>
          </a:p>
        </p:txBody>
      </p:sp>
      <p:sp>
        <p:nvSpPr>
          <p:cNvPr id="2053" name="Text Box 12"/>
          <p:cNvSpPr txBox="1">
            <a:spLocks noChangeArrowheads="1"/>
          </p:cNvSpPr>
          <p:nvPr/>
        </p:nvSpPr>
        <p:spPr bwMode="auto">
          <a:xfrm>
            <a:off x="2667000" y="4343400"/>
            <a:ext cx="4343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solidFill>
                  <a:srgbClr val="FF0000"/>
                </a:solidFill>
                <a:latin typeface="Times New Roman" pitchFamily="18" charset="0"/>
              </a:rPr>
              <a:t>GVTH: ThS Trần Triến</a:t>
            </a:r>
          </a:p>
        </p:txBody>
      </p:sp>
      <p:pic>
        <p:nvPicPr>
          <p:cNvPr id="2054" name="Picture 28" descr="hinh 1 (121)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96200" y="-685800"/>
            <a:ext cx="1676400" cy="407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28" descr="hinh 1 (121)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400" y="838200"/>
            <a:ext cx="1676400" cy="407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056" name="Group 42"/>
          <p:cNvGrpSpPr>
            <a:grpSpLocks/>
          </p:cNvGrpSpPr>
          <p:nvPr/>
        </p:nvGrpSpPr>
        <p:grpSpPr bwMode="auto">
          <a:xfrm>
            <a:off x="533400" y="5638800"/>
            <a:ext cx="2209800" cy="1219200"/>
            <a:chOff x="0" y="3552"/>
            <a:chExt cx="1392" cy="768"/>
          </a:xfrm>
        </p:grpSpPr>
        <p:pic>
          <p:nvPicPr>
            <p:cNvPr id="2070" name="Picture 43" descr="671691"/>
            <p:cNvPicPr>
              <a:picLocks noChangeAspect="1" noChangeArrowheads="1" noCrop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0" y="3552"/>
              <a:ext cx="768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71" name="Picture 44" descr="671691"/>
            <p:cNvPicPr>
              <a:picLocks noChangeAspect="1" noChangeArrowheads="1" noCrop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24" y="3552"/>
              <a:ext cx="768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057" name="Group 72"/>
          <p:cNvGrpSpPr>
            <a:grpSpLocks/>
          </p:cNvGrpSpPr>
          <p:nvPr/>
        </p:nvGrpSpPr>
        <p:grpSpPr bwMode="auto">
          <a:xfrm>
            <a:off x="2286000" y="5638800"/>
            <a:ext cx="2209800" cy="1219200"/>
            <a:chOff x="0" y="3552"/>
            <a:chExt cx="1392" cy="768"/>
          </a:xfrm>
        </p:grpSpPr>
        <p:pic>
          <p:nvPicPr>
            <p:cNvPr id="2068" name="Picture 73" descr="671691"/>
            <p:cNvPicPr>
              <a:picLocks noChangeAspect="1" noChangeArrowheads="1" noCrop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0" y="3552"/>
              <a:ext cx="768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9" name="Picture 74" descr="671691"/>
            <p:cNvPicPr>
              <a:picLocks noChangeAspect="1" noChangeArrowheads="1" noCrop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24" y="3552"/>
              <a:ext cx="768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058" name="Group 75"/>
          <p:cNvGrpSpPr>
            <a:grpSpLocks/>
          </p:cNvGrpSpPr>
          <p:nvPr/>
        </p:nvGrpSpPr>
        <p:grpSpPr bwMode="auto">
          <a:xfrm>
            <a:off x="4343400" y="5638800"/>
            <a:ext cx="2209800" cy="1219200"/>
            <a:chOff x="0" y="3552"/>
            <a:chExt cx="1392" cy="768"/>
          </a:xfrm>
        </p:grpSpPr>
        <p:pic>
          <p:nvPicPr>
            <p:cNvPr id="2066" name="Picture 76" descr="671691"/>
            <p:cNvPicPr>
              <a:picLocks noChangeAspect="1" noChangeArrowheads="1" noCrop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0" y="3552"/>
              <a:ext cx="768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7" name="Picture 77" descr="671691"/>
            <p:cNvPicPr>
              <a:picLocks noChangeAspect="1" noChangeArrowheads="1" noCrop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24" y="3552"/>
              <a:ext cx="768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059" name="Group 78"/>
          <p:cNvGrpSpPr>
            <a:grpSpLocks/>
          </p:cNvGrpSpPr>
          <p:nvPr/>
        </p:nvGrpSpPr>
        <p:grpSpPr bwMode="auto">
          <a:xfrm>
            <a:off x="6324600" y="5638800"/>
            <a:ext cx="2209800" cy="1219200"/>
            <a:chOff x="0" y="3552"/>
            <a:chExt cx="1392" cy="768"/>
          </a:xfrm>
        </p:grpSpPr>
        <p:pic>
          <p:nvPicPr>
            <p:cNvPr id="2064" name="Picture 79" descr="671691"/>
            <p:cNvPicPr>
              <a:picLocks noChangeAspect="1" noChangeArrowheads="1" noCrop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0" y="3552"/>
              <a:ext cx="768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5" name="Picture 80" descr="671691"/>
            <p:cNvPicPr>
              <a:picLocks noChangeAspect="1" noChangeArrowheads="1" noCrop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24" y="3552"/>
              <a:ext cx="768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060" name="Picture 40" descr="hinh 1 (107).gif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3845761">
            <a:off x="947737" y="-414337"/>
            <a:ext cx="1019175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1" name="Picture 36" descr="hinh 1 (109)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362200"/>
            <a:ext cx="968375" cy="344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2" name="Picture 36" descr="hinh 1 (109)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038600"/>
            <a:ext cx="968375" cy="344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3" name="Picture 36" descr="hinh 1 (109)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3886200"/>
            <a:ext cx="968375" cy="344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533400" y="381000"/>
            <a:ext cx="815340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990000"/>
                </a:solidFill>
                <a:latin typeface="Times New Roman" pitchFamily="18" charset="0"/>
              </a:rPr>
              <a:t>TUẦN 31 – TIẾT 31</a:t>
            </a:r>
            <a:endParaRPr lang="en-US" sz="2800" b="1">
              <a:solidFill>
                <a:srgbClr val="0000FF"/>
              </a:solidFill>
              <a:latin typeface=".VnTime" pitchFamily="34" charset="0"/>
            </a:endParaRPr>
          </a:p>
          <a:p>
            <a:pPr algn="ctr"/>
            <a:r>
              <a:rPr lang="en-US" sz="3600">
                <a:solidFill>
                  <a:srgbClr val="FF0000"/>
                </a:solidFill>
                <a:latin typeface=".VnAristote" pitchFamily="34" charset="0"/>
              </a:rPr>
              <a:t>Häc h¸t : B¾c kim thang</a:t>
            </a:r>
          </a:p>
          <a:p>
            <a:pPr algn="ctr"/>
            <a:r>
              <a:rPr lang="en-US" sz="3600">
                <a:solidFill>
                  <a:srgbClr val="FF00FF"/>
                </a:solidFill>
                <a:latin typeface=".VnAristote" pitchFamily="34" charset="0"/>
              </a:rPr>
              <a:t>                                           </a:t>
            </a:r>
            <a:r>
              <a:rPr lang="en-US" sz="3600" b="1" i="1">
                <a:solidFill>
                  <a:srgbClr val="660033"/>
                </a:solidFill>
                <a:latin typeface=".VnTime" pitchFamily="34" charset="0"/>
              </a:rPr>
              <a:t>D©n ca Nam Bé</a:t>
            </a:r>
          </a:p>
        </p:txBody>
      </p:sp>
      <p:pic>
        <p:nvPicPr>
          <p:cNvPr id="3075" name="Picture 3" descr="hummingbirds_hovering_hg_clr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743200"/>
            <a:ext cx="91440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038" name="Oval 6"/>
          <p:cNvSpPr>
            <a:spLocks noChangeArrowheads="1"/>
          </p:cNvSpPr>
          <p:nvPr/>
        </p:nvSpPr>
        <p:spPr bwMode="auto">
          <a:xfrm flipV="1">
            <a:off x="2667000" y="2133600"/>
            <a:ext cx="3657600" cy="1066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ctr"/>
          <a:lstStyle/>
          <a:p>
            <a:pPr algn="ctr"/>
            <a:r>
              <a:rPr lang="en-US" sz="5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 mới</a:t>
            </a:r>
          </a:p>
        </p:txBody>
      </p:sp>
      <p:pic>
        <p:nvPicPr>
          <p:cNvPr id="3077" name="Picture 35" descr="hinh 1 (110)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316288"/>
            <a:ext cx="1146175" cy="3541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35" descr="hinh 1 (110)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28600"/>
            <a:ext cx="1146175" cy="354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33" descr="hinh 1 (100)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5000" y="4310063"/>
            <a:ext cx="1784350" cy="254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42" name="Picture 33" descr="hinh 1 (100)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33800" y="4310063"/>
            <a:ext cx="1784350" cy="254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33" descr="hinh 1 (100)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62600" y="4310063"/>
            <a:ext cx="1784350" cy="254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2" name="Picture 33" descr="hinh 1 (100)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59650" y="4310063"/>
            <a:ext cx="1784350" cy="254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3" name="Picture 33" descr="hinh 1 (100)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4310063"/>
            <a:ext cx="1784350" cy="254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4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44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/>
      <p:bldP spid="4403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2438400" y="4038600"/>
            <a:ext cx="4191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Mời các em đọc lời ca</a:t>
            </a:r>
          </a:p>
        </p:txBody>
      </p:sp>
      <p:pic>
        <p:nvPicPr>
          <p:cNvPr id="4099" name="Picture 35" descr="hinh 1 (110)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316288"/>
            <a:ext cx="1146175" cy="3541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35" descr="hinh 1 (110)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8600"/>
            <a:ext cx="1146175" cy="354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38" descr="hinh 1 (130)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0"/>
            <a:ext cx="7620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49" descr="hinh 1 (116)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53400" y="-990600"/>
            <a:ext cx="1146175" cy="318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49" descr="hinh 1 (116)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997825" y="3200400"/>
            <a:ext cx="1146175" cy="318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49" descr="hinh 1 (116)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05800" y="1219200"/>
            <a:ext cx="1146175" cy="318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49" descr="hinh 1 (116)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4800494">
            <a:off x="6977856" y="4691857"/>
            <a:ext cx="1146175" cy="318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6" name="Picture 33" descr="hinh 1 (100).gif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4310063"/>
            <a:ext cx="1784350" cy="254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7" name="Picture 33" descr="hinh 1 (100).gif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71800" y="4310063"/>
            <a:ext cx="1784350" cy="254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8" name="Picture 33" descr="hinh 1 (100).gif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43000" y="4310063"/>
            <a:ext cx="1784350" cy="254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533400" y="273050"/>
            <a:ext cx="815340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990000"/>
                </a:solidFill>
                <a:latin typeface="Times New Roman" pitchFamily="18" charset="0"/>
              </a:rPr>
              <a:t>TUẦN 31 – TIẾT 31</a:t>
            </a:r>
            <a:endParaRPr lang="en-US" sz="2800" b="1">
              <a:solidFill>
                <a:srgbClr val="0000FF"/>
              </a:solidFill>
              <a:latin typeface=".VnTime" pitchFamily="34" charset="0"/>
            </a:endParaRPr>
          </a:p>
          <a:p>
            <a:pPr algn="ctr"/>
            <a:r>
              <a:rPr lang="en-US" sz="3600">
                <a:solidFill>
                  <a:srgbClr val="FF0000"/>
                </a:solidFill>
                <a:latin typeface=".VnAristote" pitchFamily="34" charset="0"/>
              </a:rPr>
              <a:t>Häc h¸t : B¾c kim thang</a:t>
            </a:r>
          </a:p>
          <a:p>
            <a:pPr algn="ctr"/>
            <a:r>
              <a:rPr lang="en-US" sz="3600">
                <a:solidFill>
                  <a:srgbClr val="FF00FF"/>
                </a:solidFill>
                <a:latin typeface=".VnAristote" pitchFamily="34" charset="0"/>
              </a:rPr>
              <a:t>                               </a:t>
            </a:r>
            <a:r>
              <a:rPr lang="en-US" sz="3600" b="1" i="1">
                <a:solidFill>
                  <a:srgbClr val="660033"/>
                </a:solidFill>
                <a:latin typeface=".VnTime" pitchFamily="34" charset="0"/>
              </a:rPr>
              <a:t>D©n ca Nam Bé</a:t>
            </a:r>
          </a:p>
        </p:txBody>
      </p:sp>
      <p:sp>
        <p:nvSpPr>
          <p:cNvPr id="16" name="Oval 6"/>
          <p:cNvSpPr>
            <a:spLocks noChangeArrowheads="1"/>
          </p:cNvSpPr>
          <p:nvPr/>
        </p:nvSpPr>
        <p:spPr bwMode="auto">
          <a:xfrm flipV="1">
            <a:off x="2667000" y="2133600"/>
            <a:ext cx="3657600" cy="1066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wrap="none" anchor="ctr"/>
          <a:lstStyle/>
          <a:p>
            <a:pPr algn="ctr"/>
            <a:r>
              <a:rPr lang="en-US" sz="5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 mới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2" grpId="0"/>
      <p:bldP spid="15" grpId="0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447800" y="1447800"/>
            <a:ext cx="2057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Đọc lời ca</a:t>
            </a:r>
          </a:p>
        </p:txBody>
      </p:sp>
      <p:pic>
        <p:nvPicPr>
          <p:cNvPr id="5123" name="Picture 35" descr="hinh 1 (110)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175" y="3200400"/>
            <a:ext cx="1146175" cy="354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35" descr="hinh 1 (110)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175" y="0"/>
            <a:ext cx="1146175" cy="354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38" descr="hinh 1 (130)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0"/>
            <a:ext cx="7620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49" descr="hinh 1 (116)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56575" y="-990600"/>
            <a:ext cx="1146175" cy="318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49" descr="hinh 1 (116)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53400" y="3200400"/>
            <a:ext cx="1146175" cy="318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8" name="Picture 49" descr="hinh 1 (116)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08975" y="1219200"/>
            <a:ext cx="1146175" cy="318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9" name="Picture 49" descr="hinh 1 (116)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4800494">
            <a:off x="6977856" y="4728370"/>
            <a:ext cx="1146175" cy="318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0" name="Picture 33" descr="hinh 1 (100).gif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4310063"/>
            <a:ext cx="1784350" cy="254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1" name="Picture 33" descr="hinh 1 (100).gif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71800" y="4310063"/>
            <a:ext cx="1784350" cy="254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2" name="Picture 33" descr="hinh 1 (100).gif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43000" y="4310063"/>
            <a:ext cx="1784350" cy="254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53" name="Rectangle 13"/>
          <p:cNvSpPr>
            <a:spLocks noChangeArrowheads="1"/>
          </p:cNvSpPr>
          <p:nvPr/>
        </p:nvSpPr>
        <p:spPr bwMode="auto">
          <a:xfrm>
            <a:off x="1371600" y="1905000"/>
            <a:ext cx="6477000" cy="397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1. Có con chim là chim chích chòe.</a:t>
            </a:r>
          </a:p>
          <a:p>
            <a:pPr>
              <a:lnSpc>
                <a:spcPct val="150000"/>
              </a:lnSpc>
            </a:pPr>
            <a:r>
              <a:rPr lang="en-US" sz="28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Trưa nắng hè mà đi tới trường.</a:t>
            </a:r>
          </a:p>
          <a:p>
            <a:pPr>
              <a:lnSpc>
                <a:spcPct val="150000"/>
              </a:lnSpc>
            </a:pPr>
            <a:r>
              <a:rPr lang="en-US" sz="28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Ấy thế mà không chịu đội mũ.</a:t>
            </a:r>
          </a:p>
          <a:p>
            <a:pPr>
              <a:lnSpc>
                <a:spcPct val="150000"/>
              </a:lnSpc>
            </a:pPr>
            <a:r>
              <a:rPr lang="en-US" sz="28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Tối đến mới về nhà nằm rên.</a:t>
            </a:r>
          </a:p>
          <a:p>
            <a:pPr>
              <a:lnSpc>
                <a:spcPct val="150000"/>
              </a:lnSpc>
            </a:pPr>
            <a:r>
              <a:rPr lang="en-US" sz="28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Ôi ôi đau quá nhức cả đầu.</a:t>
            </a:r>
          </a:p>
          <a:p>
            <a:pPr>
              <a:lnSpc>
                <a:spcPct val="150000"/>
              </a:lnSpc>
            </a:pPr>
            <a:r>
              <a:rPr lang="en-US" sz="28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Chích chòe ta cảm liền suốt ba ngày đêm.</a:t>
            </a:r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533400" y="273050"/>
            <a:ext cx="815340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990000"/>
                </a:solidFill>
                <a:latin typeface="Times New Roman" pitchFamily="18" charset="0"/>
              </a:rPr>
              <a:t>TUẦN 31 – TIẾT 31</a:t>
            </a:r>
            <a:endParaRPr lang="en-US" sz="2800" b="1">
              <a:solidFill>
                <a:srgbClr val="0000FF"/>
              </a:solidFill>
              <a:latin typeface=".VnTime" pitchFamily="34" charset="0"/>
            </a:endParaRPr>
          </a:p>
          <a:p>
            <a:pPr algn="ctr"/>
            <a:r>
              <a:rPr lang="en-US" sz="3600">
                <a:solidFill>
                  <a:srgbClr val="FF0000"/>
                </a:solidFill>
                <a:latin typeface=".VnAristote" pitchFamily="34" charset="0"/>
              </a:rPr>
              <a:t>Häc h¸t : B¾c kim thang</a:t>
            </a:r>
          </a:p>
          <a:p>
            <a:pPr algn="ctr"/>
            <a:r>
              <a:rPr lang="en-US" sz="3600">
                <a:solidFill>
                  <a:srgbClr val="FF00FF"/>
                </a:solidFill>
                <a:latin typeface=".VnAristote" pitchFamily="34" charset="0"/>
              </a:rPr>
              <a:t>                               </a:t>
            </a:r>
            <a:r>
              <a:rPr lang="en-US" sz="3600" b="1" i="1">
                <a:solidFill>
                  <a:srgbClr val="660033"/>
                </a:solidFill>
                <a:latin typeface=".VnTime" pitchFamily="34" charset="0"/>
              </a:rPr>
              <a:t>D©n ca Nam Bé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61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2" grpId="0"/>
      <p:bldP spid="61453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447800" y="1447800"/>
            <a:ext cx="2057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Đọc lời ca</a:t>
            </a:r>
          </a:p>
        </p:txBody>
      </p:sp>
      <p:pic>
        <p:nvPicPr>
          <p:cNvPr id="6147" name="Picture 35" descr="hinh 1 (110)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175" y="3200400"/>
            <a:ext cx="1146175" cy="354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35" descr="hinh 1 (110)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175" y="0"/>
            <a:ext cx="1146175" cy="354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38" descr="hinh 1 (130)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0"/>
            <a:ext cx="7620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49" descr="hinh 1 (116)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56575" y="-990600"/>
            <a:ext cx="1146175" cy="318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49" descr="hinh 1 (116)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53400" y="3200400"/>
            <a:ext cx="1146175" cy="318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" name="Picture 49" descr="hinh 1 (116)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08975" y="1219200"/>
            <a:ext cx="1146175" cy="318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3" name="Picture 49" descr="hinh 1 (116)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4800494">
            <a:off x="6977856" y="4728370"/>
            <a:ext cx="1146175" cy="318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4" name="Picture 33" descr="hinh 1 (100).gif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4310063"/>
            <a:ext cx="1784350" cy="254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5" name="Picture 33" descr="hinh 1 (100).gif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71800" y="4310063"/>
            <a:ext cx="1784350" cy="254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6" name="Picture 33" descr="hinh 1 (100).gif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43000" y="4310063"/>
            <a:ext cx="1784350" cy="254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53" name="Rectangle 13"/>
          <p:cNvSpPr>
            <a:spLocks noChangeArrowheads="1"/>
          </p:cNvSpPr>
          <p:nvPr/>
        </p:nvSpPr>
        <p:spPr bwMode="auto">
          <a:xfrm>
            <a:off x="1447800" y="1905000"/>
            <a:ext cx="6172200" cy="397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2. Đứng bên sông kìa trông chú cò.</a:t>
            </a:r>
          </a:p>
          <a:p>
            <a:pPr>
              <a:lnSpc>
                <a:spcPct val="150000"/>
              </a:lnSpc>
            </a:pPr>
            <a:r>
              <a:rPr lang="en-US" sz="28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Chân bước dò cò ta đi mò.</a:t>
            </a:r>
          </a:p>
          <a:p>
            <a:pPr>
              <a:lnSpc>
                <a:spcPct val="150000"/>
              </a:lnSpc>
            </a:pPr>
            <a:r>
              <a:rPr lang="en-US" sz="28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Vớ cái gì ăn liền vội vã.</a:t>
            </a:r>
          </a:p>
          <a:p>
            <a:pPr>
              <a:lnSpc>
                <a:spcPct val="150000"/>
              </a:lnSpc>
            </a:pPr>
            <a:r>
              <a:rPr lang="en-US" sz="28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Uống nước lã rồi lại quả xanh.</a:t>
            </a:r>
          </a:p>
          <a:p>
            <a:pPr>
              <a:lnSpc>
                <a:spcPct val="150000"/>
              </a:lnSpc>
            </a:pPr>
            <a:r>
              <a:rPr lang="en-US" sz="28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Ăn tham nên tối đến về nhà.</a:t>
            </a:r>
          </a:p>
          <a:p>
            <a:pPr>
              <a:lnSpc>
                <a:spcPct val="150000"/>
              </a:lnSpc>
            </a:pPr>
            <a:r>
              <a:rPr lang="en-US" sz="28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Đau bụng rên hừ hừ suốt ba ngày đêm.</a:t>
            </a:r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533400" y="273050"/>
            <a:ext cx="815340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990000"/>
                </a:solidFill>
                <a:latin typeface="Times New Roman" pitchFamily="18" charset="0"/>
              </a:rPr>
              <a:t>TUẦN 31 – TIẾT 31</a:t>
            </a:r>
            <a:endParaRPr lang="en-US" sz="2800" b="1">
              <a:solidFill>
                <a:srgbClr val="0000FF"/>
              </a:solidFill>
              <a:latin typeface=".VnTime" pitchFamily="34" charset="0"/>
            </a:endParaRPr>
          </a:p>
          <a:p>
            <a:pPr algn="ctr"/>
            <a:r>
              <a:rPr lang="en-US" sz="3600">
                <a:solidFill>
                  <a:srgbClr val="FF0000"/>
                </a:solidFill>
                <a:latin typeface=".VnAristote" pitchFamily="34" charset="0"/>
              </a:rPr>
              <a:t>Häc h¸t : B¾c kim thang</a:t>
            </a:r>
          </a:p>
          <a:p>
            <a:pPr algn="ctr"/>
            <a:r>
              <a:rPr lang="en-US" sz="3600">
                <a:solidFill>
                  <a:srgbClr val="FF00FF"/>
                </a:solidFill>
                <a:latin typeface=".VnAristote" pitchFamily="34" charset="0"/>
              </a:rPr>
              <a:t>                               </a:t>
            </a:r>
            <a:r>
              <a:rPr lang="en-US" sz="3600" b="1" i="1">
                <a:solidFill>
                  <a:srgbClr val="660033"/>
                </a:solidFill>
                <a:latin typeface=".VnTime" pitchFamily="34" charset="0"/>
              </a:rPr>
              <a:t>D©n ca Nam Bé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61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2" grpId="0"/>
      <p:bldP spid="61453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2057400" y="2971800"/>
            <a:ext cx="5791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Mời các em hát theo nhạc đệm</a:t>
            </a:r>
          </a:p>
        </p:txBody>
      </p:sp>
      <p:pic>
        <p:nvPicPr>
          <p:cNvPr id="7171" name="Picture 35" descr="hinh 1 (110)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316288"/>
            <a:ext cx="1146175" cy="3541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35" descr="hinh 1 (110)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8600"/>
            <a:ext cx="1146175" cy="354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38" descr="hinh 1 (130)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0"/>
            <a:ext cx="7620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49" descr="hinh 1 (116)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53400" y="-990600"/>
            <a:ext cx="1146175" cy="318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49" descr="hinh 1 (116)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997825" y="3200400"/>
            <a:ext cx="1146175" cy="318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6" name="Picture 49" descr="hinh 1 (116)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05800" y="1219200"/>
            <a:ext cx="1146175" cy="318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7" name="Picture 49" descr="hinh 1 (116)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4800494">
            <a:off x="6977856" y="4691857"/>
            <a:ext cx="1146175" cy="318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8" name="Picture 33" descr="hinh 1 (100).gif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4310063"/>
            <a:ext cx="1784350" cy="254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9" name="Picture 33" descr="hinh 1 (100).gif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71800" y="4310063"/>
            <a:ext cx="1784350" cy="254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0" name="Picture 33" descr="hinh 1 (100).gif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43000" y="4310063"/>
            <a:ext cx="1784350" cy="254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533400" y="273050"/>
            <a:ext cx="815340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990000"/>
                </a:solidFill>
                <a:latin typeface="Times New Roman" pitchFamily="18" charset="0"/>
              </a:rPr>
              <a:t>TUẦN 31 – TIẾT 31</a:t>
            </a:r>
            <a:endParaRPr lang="en-US" sz="2800" b="1">
              <a:solidFill>
                <a:srgbClr val="0000FF"/>
              </a:solidFill>
              <a:latin typeface=".VnTime" pitchFamily="34" charset="0"/>
            </a:endParaRPr>
          </a:p>
          <a:p>
            <a:pPr algn="ctr"/>
            <a:r>
              <a:rPr lang="en-US" sz="3600">
                <a:solidFill>
                  <a:srgbClr val="FF0000"/>
                </a:solidFill>
                <a:latin typeface=".VnAristote" pitchFamily="34" charset="0"/>
              </a:rPr>
              <a:t>Häc h¸t : B¾c kim thang</a:t>
            </a:r>
          </a:p>
          <a:p>
            <a:pPr algn="ctr"/>
            <a:r>
              <a:rPr lang="en-US" sz="3600">
                <a:solidFill>
                  <a:srgbClr val="FF00FF"/>
                </a:solidFill>
                <a:latin typeface=".VnAristote" pitchFamily="34" charset="0"/>
              </a:rPr>
              <a:t>                               </a:t>
            </a:r>
            <a:r>
              <a:rPr lang="en-US" sz="3600" b="1" i="1">
                <a:solidFill>
                  <a:srgbClr val="660033"/>
                </a:solidFill>
                <a:latin typeface=".VnTime" pitchFamily="34" charset="0"/>
              </a:rPr>
              <a:t>D©n ca Nam Bé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2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447800" y="1447800"/>
            <a:ext cx="2057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Lời mới:</a:t>
            </a:r>
          </a:p>
        </p:txBody>
      </p:sp>
      <p:pic>
        <p:nvPicPr>
          <p:cNvPr id="8195" name="Picture 35" descr="hinh 1 (110)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175" y="3200400"/>
            <a:ext cx="1146175" cy="354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Picture 35" descr="hinh 1 (110)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175" y="0"/>
            <a:ext cx="1146175" cy="354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38" descr="hinh 1 (130)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" y="0"/>
            <a:ext cx="7620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49" descr="hinh 1 (116).gif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156575" y="-990600"/>
            <a:ext cx="1146175" cy="318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" name="Picture 49" descr="hinh 1 (116).gif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153400" y="3200400"/>
            <a:ext cx="1146175" cy="318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0" name="Picture 49" descr="hinh 1 (116).gif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308975" y="1219200"/>
            <a:ext cx="1146175" cy="318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1" name="Picture 49" descr="hinh 1 (116).gif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-4800494">
            <a:off x="6977856" y="4728370"/>
            <a:ext cx="1146175" cy="318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2" name="Picture 33" descr="hinh 1 (100).gif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72000" y="4310063"/>
            <a:ext cx="1784350" cy="254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3" name="Picture 33" descr="hinh 1 (100).gif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971800" y="4310063"/>
            <a:ext cx="1784350" cy="254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4" name="Picture 33" descr="hinh 1 (100).gif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43000" y="4310063"/>
            <a:ext cx="1784350" cy="254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53" name="Rectangle 13"/>
          <p:cNvSpPr>
            <a:spLocks noChangeArrowheads="1"/>
          </p:cNvSpPr>
          <p:nvPr/>
        </p:nvSpPr>
        <p:spPr bwMode="auto">
          <a:xfrm>
            <a:off x="1219200" y="1828800"/>
            <a:ext cx="6553200" cy="397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1. Có con chim là chim chích chòe.</a:t>
            </a:r>
          </a:p>
          <a:p>
            <a:pPr>
              <a:lnSpc>
                <a:spcPct val="150000"/>
              </a:lnSpc>
            </a:pPr>
            <a:r>
              <a:rPr lang="en-US" sz="28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Trưa nắng hè mà đi tới trường.</a:t>
            </a:r>
          </a:p>
          <a:p>
            <a:pPr>
              <a:lnSpc>
                <a:spcPct val="150000"/>
              </a:lnSpc>
            </a:pPr>
            <a:r>
              <a:rPr lang="en-US" sz="28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Ấy thế mà không chịu đội mũ.</a:t>
            </a:r>
          </a:p>
          <a:p>
            <a:pPr>
              <a:lnSpc>
                <a:spcPct val="150000"/>
              </a:lnSpc>
            </a:pPr>
            <a:r>
              <a:rPr lang="en-US" sz="28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Tối đến mới về nhà nằm rên.</a:t>
            </a:r>
          </a:p>
          <a:p>
            <a:pPr>
              <a:lnSpc>
                <a:spcPct val="150000"/>
              </a:lnSpc>
            </a:pPr>
            <a:r>
              <a:rPr lang="en-US" sz="28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Ôi ôi đau quá nhức cả đầu.</a:t>
            </a:r>
          </a:p>
          <a:p>
            <a:pPr>
              <a:lnSpc>
                <a:spcPct val="150000"/>
              </a:lnSpc>
            </a:pPr>
            <a:r>
              <a:rPr lang="en-US" sz="28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Chích chòe ta cảm liền suốt ba ngày đêm.</a:t>
            </a:r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533400" y="273050"/>
            <a:ext cx="815340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990000"/>
                </a:solidFill>
                <a:latin typeface="Times New Roman" pitchFamily="18" charset="0"/>
              </a:rPr>
              <a:t>TUẦN 31 – TIẾT 31</a:t>
            </a:r>
            <a:endParaRPr lang="en-US" sz="2800" b="1">
              <a:solidFill>
                <a:srgbClr val="0000FF"/>
              </a:solidFill>
              <a:latin typeface=".VnTime" pitchFamily="34" charset="0"/>
            </a:endParaRPr>
          </a:p>
          <a:p>
            <a:pPr algn="ctr"/>
            <a:r>
              <a:rPr lang="en-US" sz="3600">
                <a:solidFill>
                  <a:srgbClr val="FF0000"/>
                </a:solidFill>
                <a:latin typeface=".VnAristote" pitchFamily="34" charset="0"/>
              </a:rPr>
              <a:t>Häc h¸t : B¾c kim thang</a:t>
            </a:r>
          </a:p>
          <a:p>
            <a:pPr algn="ctr"/>
            <a:r>
              <a:rPr lang="en-US" sz="3600">
                <a:solidFill>
                  <a:srgbClr val="FF00FF"/>
                </a:solidFill>
                <a:latin typeface=".VnAristote" pitchFamily="34" charset="0"/>
              </a:rPr>
              <a:t>                               </a:t>
            </a:r>
            <a:r>
              <a:rPr lang="en-US" sz="3600" b="1" i="1">
                <a:solidFill>
                  <a:srgbClr val="660033"/>
                </a:solidFill>
                <a:latin typeface=".VnTime" pitchFamily="34" charset="0"/>
              </a:rPr>
              <a:t>D©n ca Nam Bé</a:t>
            </a:r>
          </a:p>
        </p:txBody>
      </p:sp>
      <p:pic>
        <p:nvPicPr>
          <p:cNvPr id="16" name="24 Track 24.wm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848600" y="5486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61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" dur="1" fill="hold"/>
                                        <p:tgtEl>
                                          <p:spTgt spid="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2">
                <p:cTn id="16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6"/>
                </p:tgtEl>
              </p:cMediaNode>
            </p:audio>
          </p:childTnLst>
        </p:cTn>
      </p:par>
    </p:tnLst>
    <p:bldLst>
      <p:bldP spid="61442" grpId="0"/>
      <p:bldP spid="61453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447800" y="1447800"/>
            <a:ext cx="2057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Lời mới:</a:t>
            </a:r>
          </a:p>
        </p:txBody>
      </p:sp>
      <p:pic>
        <p:nvPicPr>
          <p:cNvPr id="9219" name="Picture 35" descr="hinh 1 (110)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175" y="3200400"/>
            <a:ext cx="1146175" cy="354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35" descr="hinh 1 (110)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175" y="0"/>
            <a:ext cx="1146175" cy="354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38" descr="hinh 1 (130)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0"/>
            <a:ext cx="7620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49" descr="hinh 1 (116)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56575" y="-990600"/>
            <a:ext cx="1146175" cy="318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3" name="Picture 49" descr="hinh 1 (116)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53400" y="3200400"/>
            <a:ext cx="1146175" cy="318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4" name="Picture 49" descr="hinh 1 (116)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08975" y="1219200"/>
            <a:ext cx="1146175" cy="318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5" name="Picture 49" descr="hinh 1 (116)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4800494">
            <a:off x="6977856" y="4728370"/>
            <a:ext cx="1146175" cy="318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6" name="Picture 33" descr="hinh 1 (100).gif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4310063"/>
            <a:ext cx="1784350" cy="254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7" name="Picture 33" descr="hinh 1 (100).gif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71800" y="4310063"/>
            <a:ext cx="1784350" cy="254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8" name="Picture 33" descr="hinh 1 (100).gif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43000" y="4310063"/>
            <a:ext cx="1784350" cy="254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53" name="Rectangle 13"/>
          <p:cNvSpPr>
            <a:spLocks noChangeArrowheads="1"/>
          </p:cNvSpPr>
          <p:nvPr/>
        </p:nvSpPr>
        <p:spPr bwMode="auto">
          <a:xfrm>
            <a:off x="1295400" y="1905000"/>
            <a:ext cx="6553200" cy="397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2. Đứng bên sông kìa trông chú cò.</a:t>
            </a:r>
          </a:p>
          <a:p>
            <a:pPr>
              <a:lnSpc>
                <a:spcPct val="150000"/>
              </a:lnSpc>
            </a:pPr>
            <a:r>
              <a:rPr lang="en-US" sz="28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Chân bước dò cò ta đi mò.</a:t>
            </a:r>
          </a:p>
          <a:p>
            <a:pPr>
              <a:lnSpc>
                <a:spcPct val="150000"/>
              </a:lnSpc>
            </a:pPr>
            <a:r>
              <a:rPr lang="en-US" sz="28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Vớ cái gì ăn liền vội vã.</a:t>
            </a:r>
          </a:p>
          <a:p>
            <a:pPr>
              <a:lnSpc>
                <a:spcPct val="150000"/>
              </a:lnSpc>
            </a:pPr>
            <a:r>
              <a:rPr lang="en-US" sz="28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Uống nước lã rồi lại quả xanh.</a:t>
            </a:r>
          </a:p>
          <a:p>
            <a:pPr>
              <a:lnSpc>
                <a:spcPct val="150000"/>
              </a:lnSpc>
            </a:pPr>
            <a:r>
              <a:rPr lang="en-US" sz="28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Ăn tham nên tối đến về nhà.</a:t>
            </a:r>
          </a:p>
          <a:p>
            <a:pPr>
              <a:lnSpc>
                <a:spcPct val="150000"/>
              </a:lnSpc>
            </a:pPr>
            <a:r>
              <a:rPr lang="en-US" sz="28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Đau bụng rên hừ hừ suốt ba ngày đêm.</a:t>
            </a:r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533400" y="273050"/>
            <a:ext cx="815340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990000"/>
                </a:solidFill>
                <a:latin typeface="Times New Roman" pitchFamily="18" charset="0"/>
              </a:rPr>
              <a:t>TUẦN 31 – TIẾT 31</a:t>
            </a:r>
            <a:endParaRPr lang="en-US" sz="2800" b="1">
              <a:solidFill>
                <a:srgbClr val="0000FF"/>
              </a:solidFill>
              <a:latin typeface=".VnTime" pitchFamily="34" charset="0"/>
            </a:endParaRPr>
          </a:p>
          <a:p>
            <a:pPr algn="ctr"/>
            <a:r>
              <a:rPr lang="en-US" sz="3600">
                <a:solidFill>
                  <a:srgbClr val="FF0000"/>
                </a:solidFill>
                <a:latin typeface=".VnAristote" pitchFamily="34" charset="0"/>
              </a:rPr>
              <a:t>Häc h¸t : B¾c kim thang</a:t>
            </a:r>
          </a:p>
          <a:p>
            <a:pPr algn="ctr"/>
            <a:r>
              <a:rPr lang="en-US" sz="3600">
                <a:solidFill>
                  <a:srgbClr val="FF00FF"/>
                </a:solidFill>
                <a:latin typeface=".VnAristote" pitchFamily="34" charset="0"/>
              </a:rPr>
              <a:t>                               </a:t>
            </a:r>
            <a:r>
              <a:rPr lang="en-US" sz="3600" b="1" i="1">
                <a:solidFill>
                  <a:srgbClr val="660033"/>
                </a:solidFill>
                <a:latin typeface=".VnTime" pitchFamily="34" charset="0"/>
              </a:rPr>
              <a:t>D©n ca Nam Bé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61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2" grpId="0"/>
      <p:bldP spid="61453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flowers1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50"/>
            <a:ext cx="9144000" cy="687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0" y="762000"/>
            <a:ext cx="8991600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6000" b="1">
                <a:solidFill>
                  <a:srgbClr val="FFFF00"/>
                </a:solidFill>
                <a:latin typeface=".VnAristote" pitchFamily="34" charset="0"/>
              </a:rPr>
              <a:t>Xin c¶m ¬n </a:t>
            </a:r>
          </a:p>
          <a:p>
            <a:pPr algn="ctr"/>
            <a:r>
              <a:rPr lang="en-US" sz="6000" b="1">
                <a:solidFill>
                  <a:srgbClr val="FFFF00"/>
                </a:solidFill>
                <a:latin typeface=".VnAristote" pitchFamily="34" charset="0"/>
              </a:rPr>
              <a:t>vµ kÝnh chóc søc khoÎ </a:t>
            </a:r>
          </a:p>
          <a:p>
            <a:pPr algn="ctr"/>
            <a:r>
              <a:rPr lang="en-US" sz="6000" b="1">
                <a:solidFill>
                  <a:srgbClr val="FFFF00"/>
                </a:solidFill>
                <a:latin typeface=".VnAristote" pitchFamily="34" charset="0"/>
              </a:rPr>
              <a:t>c¸c thÇy c« gi¸o.</a:t>
            </a:r>
          </a:p>
          <a:p>
            <a:pPr algn="ctr"/>
            <a:r>
              <a:rPr lang="en-US" sz="6000" b="1">
                <a:solidFill>
                  <a:srgbClr val="FFFF00"/>
                </a:solidFill>
                <a:latin typeface=".VnAristote" pitchFamily="34" charset="0"/>
              </a:rPr>
              <a:t>Chóc c¸c em lu«n häc tèt.</a:t>
            </a:r>
          </a:p>
          <a:p>
            <a:pPr algn="ctr"/>
            <a:r>
              <a:rPr lang="en-US" sz="6000" b="1">
                <a:solidFill>
                  <a:srgbClr val="FFFF00"/>
                </a:solidFill>
                <a:latin typeface=".VnAristote" pitchFamily="34" charset="0"/>
              </a:rPr>
              <a:t>HÑn gÆp l¹i!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919</TotalTime>
  <Words>416</Words>
  <Application>Microsoft Office PowerPoint</Application>
  <PresentationFormat>On-screen Show (4:3)</PresentationFormat>
  <Paragraphs>61</Paragraphs>
  <Slides>9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Times New Roman</vt:lpstr>
      <vt:lpstr>.VnTime</vt:lpstr>
      <vt:lpstr>.VnAristote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tien</dc:creator>
  <cp:lastModifiedBy>BachKim201</cp:lastModifiedBy>
  <cp:revision>163</cp:revision>
  <dcterms:created xsi:type="dcterms:W3CDTF">2010-03-28T14:55:18Z</dcterms:created>
  <dcterms:modified xsi:type="dcterms:W3CDTF">2018-10-19T07:33:50Z</dcterms:modified>
</cp:coreProperties>
</file>