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73" r:id="rId5"/>
    <p:sldId id="260" r:id="rId6"/>
    <p:sldId id="294" r:id="rId7"/>
    <p:sldId id="274" r:id="rId8"/>
    <p:sldId id="261" r:id="rId9"/>
    <p:sldId id="275" r:id="rId10"/>
    <p:sldId id="276" r:id="rId11"/>
    <p:sldId id="262" r:id="rId12"/>
    <p:sldId id="277" r:id="rId13"/>
    <p:sldId id="278" r:id="rId14"/>
    <p:sldId id="263" r:id="rId15"/>
    <p:sldId id="279" r:id="rId16"/>
    <p:sldId id="280" r:id="rId17"/>
    <p:sldId id="264" r:id="rId18"/>
    <p:sldId id="265" r:id="rId19"/>
    <p:sldId id="316" r:id="rId20"/>
    <p:sldId id="267" r:id="rId21"/>
    <p:sldId id="285" r:id="rId22"/>
    <p:sldId id="286" r:id="rId23"/>
    <p:sldId id="282" r:id="rId24"/>
    <p:sldId id="287" r:id="rId25"/>
    <p:sldId id="283" r:id="rId26"/>
    <p:sldId id="284" r:id="rId27"/>
    <p:sldId id="318" r:id="rId28"/>
    <p:sldId id="317" r:id="rId29"/>
    <p:sldId id="272" r:id="rId30"/>
  </p:sldIdLst>
  <p:sldSz cx="9144000" cy="5143500" type="screen16x9"/>
  <p:notesSz cx="6858000" cy="9144000"/>
  <p:custDataLst>
    <p:tags r:id="rId32"/>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630" y="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14/9/2021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88601-3B9D-4E0C-B898-6919C3848A03}" type="slidenum">
              <a:rPr lang="en-US" smtClean="0"/>
              <a:t>1</a:t>
            </a:fld>
            <a:endParaRPr lang="en-US"/>
          </a:p>
        </p:txBody>
      </p:sp>
    </p:spTree>
    <p:extLst>
      <p:ext uri="{BB962C8B-B14F-4D97-AF65-F5344CB8AC3E}">
        <p14:creationId xmlns:p14="http://schemas.microsoft.com/office/powerpoint/2010/main" val="205582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17</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14/9/2021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14/9/2021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14/9/2021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14/9/2021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14/9/2021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14/9/2021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14/9/2021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831821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14/9/2021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14/9/2021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14/9/2021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14/9/2021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14/9/2021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14/9/2021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7635412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14/9/2021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61" r:id="rId9"/>
    <p:sldLayoutId id="2147483656" r:id="rId10"/>
    <p:sldLayoutId id="2147483657" r:id="rId11"/>
    <p:sldLayoutId id="2147483658" r:id="rId12"/>
    <p:sldLayoutId id="214748365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6.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file:///G:\thieu_nhi_the_gioi_lien_hoan-nhieu_nghe_si.mp3"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6" descr="F:\HINH ANH\HinhDong\Hoa\h14.gif"/>
          <p:cNvPicPr>
            <a:picLocks noChangeAspect="1" noChangeArrowheads="1" noCrop="1"/>
          </p:cNvPicPr>
          <p:nvPr/>
        </p:nvPicPr>
        <p:blipFill>
          <a:blip r:embed="rId3"/>
          <a:srcRect/>
          <a:stretch>
            <a:fillRect/>
          </a:stretch>
        </p:blipFill>
        <p:spPr bwMode="auto">
          <a:xfrm rot="17343245">
            <a:off x="200051" y="1635044"/>
            <a:ext cx="853751" cy="1031664"/>
          </a:xfrm>
          <a:prstGeom prst="rect">
            <a:avLst/>
          </a:prstGeom>
          <a:noFill/>
          <a:ln w="9525">
            <a:noFill/>
            <a:miter lim="800000"/>
            <a:headEnd/>
            <a:tailEnd/>
          </a:ln>
        </p:spPr>
      </p:pic>
      <p:pic>
        <p:nvPicPr>
          <p:cNvPr id="38923" name="Picture 6" descr="F:\HINH ANH\HinhDong\Hoa\h14.gif"/>
          <p:cNvPicPr>
            <a:picLocks noChangeAspect="1" noChangeArrowheads="1" noCrop="1"/>
          </p:cNvPicPr>
          <p:nvPr/>
        </p:nvPicPr>
        <p:blipFill>
          <a:blip r:embed="rId3"/>
          <a:srcRect/>
          <a:stretch>
            <a:fillRect/>
          </a:stretch>
        </p:blipFill>
        <p:spPr bwMode="auto">
          <a:xfrm rot="17205616">
            <a:off x="8102341" y="1651953"/>
            <a:ext cx="852488" cy="1028700"/>
          </a:xfrm>
          <a:prstGeom prst="rect">
            <a:avLst/>
          </a:prstGeom>
          <a:noFill/>
          <a:ln w="9525">
            <a:noFill/>
            <a:miter lim="800000"/>
            <a:headEnd/>
            <a:tailEnd/>
          </a:ln>
        </p:spPr>
      </p:pic>
      <p:sp>
        <p:nvSpPr>
          <p:cNvPr id="2" name="Rectangle 1"/>
          <p:cNvSpPr/>
          <p:nvPr/>
        </p:nvSpPr>
        <p:spPr>
          <a:xfrm>
            <a:off x="1473784" y="2166302"/>
            <a:ext cx="6245177" cy="530915"/>
          </a:xfrm>
          <a:prstGeom prst="rect">
            <a:avLst/>
          </a:prstGeom>
        </p:spPr>
        <p:txBody>
          <a:bodyPr wrap="square" lIns="68580" tIns="34290" rIns="68580" bIns="34290">
            <a:spAutoFit/>
          </a:bodyPr>
          <a:lstStyle/>
          <a:p>
            <a:pPr algn="ctr"/>
            <a:r>
              <a:rPr lang="en-US" altLang="en-US" sz="3000" b="1" dirty="0" err="1">
                <a:solidFill>
                  <a:srgbClr val="0000FF"/>
                </a:solidFill>
                <a:latin typeface="Times New Roman" panose="02020603050405020304" pitchFamily="18" charset="0"/>
                <a:cs typeface="Times New Roman" panose="02020603050405020304" pitchFamily="18" charset="0"/>
              </a:rPr>
              <a:t>Luyện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từ</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và</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câu</a:t>
            </a:r>
            <a:r>
              <a:rPr lang="en-US" altLang="en-US" sz="3000" b="1" dirty="0">
                <a:solidFill>
                  <a:srgbClr val="0000FF"/>
                </a:solidFill>
                <a:latin typeface="Times New Roman" panose="02020603050405020304" pitchFamily="18" charset="0"/>
                <a:cs typeface="Times New Roman" panose="02020603050405020304" pitchFamily="18" charset="0"/>
              </a:rPr>
              <a:t> -  Trang 22</a:t>
            </a:r>
          </a:p>
        </p:txBody>
      </p:sp>
      <p:sp>
        <p:nvSpPr>
          <p:cNvPr id="3" name="Rectangle 2"/>
          <p:cNvSpPr/>
          <p:nvPr/>
        </p:nvSpPr>
        <p:spPr>
          <a:xfrm>
            <a:off x="1123775" y="485095"/>
            <a:ext cx="6919456" cy="5143500"/>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wrap="none" lIns="68580" tIns="34290" rIns="68580" bIns="34290">
            <a:prstTxWarp prst="textArchUp">
              <a:avLst/>
            </a:prstTxWarp>
            <a:spAutoFit/>
            <a:sp3d/>
          </a:bodyPr>
          <a:lstStyle/>
          <a:p>
            <a:pPr algn="ctr"/>
            <a:r>
              <a:rPr lang="en-US" sz="3000" b="1" dirty="0">
                <a:ln w="19050">
                  <a:solidFill>
                    <a:schemeClr val="tx1"/>
                  </a:solidFill>
                  <a:prstDash val="solid"/>
                </a:ln>
                <a:solidFill>
                  <a:srgbClr val="FF3399"/>
                </a:solidFill>
                <a:effectLst>
                  <a:outerShdw blurRad="63500" dir="2000400" sy="-30000" kx="-800400" algn="bl" rotWithShape="0">
                    <a:srgbClr val="FF3399">
                      <a:alpha val="20000"/>
                    </a:srgbClr>
                  </a:outerShdw>
                </a:effectLst>
                <a:latin typeface="Arial" panose="020B0604020202020204" pitchFamily="34" charset="0"/>
                <a:cs typeface="Arial" panose="020B0604020202020204" pitchFamily="34" charset="0"/>
              </a:rPr>
              <a:t>CHÀO MỪNG CÁC EM ĐẾN VỚI TIẾT HỌC</a:t>
            </a:r>
          </a:p>
        </p:txBody>
      </p:sp>
      <p:pic>
        <p:nvPicPr>
          <p:cNvPr id="13" name="Picture 12"/>
          <p:cNvPicPr>
            <a:picLocks noChangeAspect="1"/>
          </p:cNvPicPr>
          <p:nvPr/>
        </p:nvPicPr>
        <p:blipFill>
          <a:blip r:embed="rId4"/>
          <a:stretch>
            <a:fillRect/>
          </a:stretch>
        </p:blipFill>
        <p:spPr>
          <a:xfrm>
            <a:off x="3619815" y="875692"/>
            <a:ext cx="1618628" cy="1133954"/>
          </a:xfrm>
          <a:prstGeom prst="rect">
            <a:avLst/>
          </a:prstGeom>
        </p:spPr>
      </p:pic>
      <p:pic>
        <p:nvPicPr>
          <p:cNvPr id="5" name="Picture 4"/>
          <p:cNvPicPr>
            <a:picLocks noChangeAspect="1"/>
          </p:cNvPicPr>
          <p:nvPr/>
        </p:nvPicPr>
        <p:blipFill>
          <a:blip r:embed="rId5"/>
          <a:stretch>
            <a:fillRect/>
          </a:stretch>
        </p:blipFill>
        <p:spPr>
          <a:xfrm>
            <a:off x="1425558" y="3740726"/>
            <a:ext cx="6858595" cy="1402773"/>
          </a:xfrm>
          <a:prstGeom prst="rect">
            <a:avLst/>
          </a:prstGeom>
        </p:spPr>
      </p:pic>
      <p:sp>
        <p:nvSpPr>
          <p:cNvPr id="6" name="Rectangle 5"/>
          <p:cNvSpPr/>
          <p:nvPr/>
        </p:nvSpPr>
        <p:spPr>
          <a:xfrm>
            <a:off x="2268065" y="2965465"/>
            <a:ext cx="4532331" cy="777136"/>
          </a:xfrm>
          <a:prstGeom prst="rect">
            <a:avLst/>
          </a:prstGeom>
          <a:noFill/>
        </p:spPr>
        <p:txBody>
          <a:bodyPr wrap="none" lIns="68580" tIns="34290" rIns="68580" bIns="34290">
            <a:spAutoFit/>
          </a:bodyPr>
          <a:lstStyle/>
          <a:p>
            <a:pPr algn="ctr"/>
            <a:r>
              <a:rPr lang="en-US" sz="46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HAI CHẤM</a:t>
            </a:r>
          </a:p>
        </p:txBody>
      </p:sp>
    </p:spTree>
    <p:extLst>
      <p:ext uri="{BB962C8B-B14F-4D97-AF65-F5344CB8AC3E}">
        <p14:creationId xmlns:p14="http://schemas.microsoft.com/office/powerpoint/2010/main" val="3070692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469907"/>
          </a:xfrm>
          <a:prstGeom prst="rect">
            <a:avLst/>
          </a:prstGeom>
          <a:ln>
            <a:solidFill>
              <a:srgbClr val="FFFF00"/>
            </a:solidFill>
          </a:ln>
        </p:spPr>
        <p:txBody>
          <a:bodyPr wrap="square" lIns="68580" tIns="34290" rIns="68580" bIns="34290">
            <a:spAutoFit/>
          </a:bodyPr>
          <a:lstStyle/>
          <a:p>
            <a:pPr algn="just"/>
            <a:r>
              <a:rPr lang="vi-VN" sz="2600" dirty="0">
                <a:latin typeface="Arial" panose="020B0604020202020204" pitchFamily="34" charset="0"/>
                <a:cs typeface="Arial" panose="020B0604020202020204" pitchFamily="34" charset="0"/>
              </a:rPr>
              <a:t>        </a:t>
            </a:r>
            <a:r>
              <a:rPr lang="vi-VN" sz="2600" dirty="0">
                <a:latin typeface="+mj-lt"/>
                <a:cs typeface="Arial" panose="020B0604020202020204" pitchFamily="34" charset="0"/>
              </a:rPr>
              <a:t>Chủ tịch Hồ Chí Minh nói :   “ Tôi chỉ có một sự ham muốn, ham muốn tột bậc, là làm sao cho nước ta hoàn toàn độc lập, dân ta được hoàn toàn tự do, đồng bào ai cũng có cơm ăn, áo mặc, ai cũng được học hành”</a:t>
            </a:r>
            <a:r>
              <a:rPr lang="en-US" sz="2600" dirty="0">
                <a:latin typeface="+mj-lt"/>
                <a:cs typeface="Arial" panose="020B0604020202020204" pitchFamily="34" charset="0"/>
              </a:rPr>
              <a:t> </a:t>
            </a:r>
            <a:r>
              <a:rPr lang="vi-VN" sz="2600" dirty="0">
                <a:latin typeface="+mj-lt"/>
                <a:cs typeface="Arial" panose="020B0604020202020204" pitchFamily="34" charset="0"/>
              </a:rPr>
              <a:t>. Nguyện vọng đó chi phối mọi ý nghĩ và hành động trong suốt cuộc đời của Người.</a:t>
            </a:r>
          </a:p>
          <a:p>
            <a:pPr algn="r"/>
            <a:r>
              <a:rPr lang="vi-VN" sz="2600" i="1" dirty="0">
                <a:solidFill>
                  <a:srgbClr val="00B050"/>
                </a:solidFill>
                <a:latin typeface="+mj-lt"/>
                <a:cs typeface="Arial" panose="020B0604020202020204" pitchFamily="34" charset="0"/>
              </a:rPr>
              <a:t>(Theo Trường Chinh)</a:t>
            </a:r>
            <a:endParaRPr lang="en-US" sz="2600" i="1" dirty="0">
              <a:solidFill>
                <a:srgbClr val="00B050"/>
              </a:solidFill>
              <a:latin typeface="+mj-lt"/>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a:t>
            </a:r>
            <a:r>
              <a:rPr lang="vi-VN" sz="2400" b="1" dirty="0">
                <a:solidFill>
                  <a:srgbClr val="7030A0"/>
                </a:solidFill>
                <a:latin typeface="+mj-lt"/>
                <a:cs typeface="Arial" panose="020B0604020202020204" pitchFamily="34" charset="0"/>
              </a:rPr>
              <a:t>Dấu hai chấm: báo hiệu bộ phận đứng sau là lời nói của nhân vật, dùng phối hợp với dấu ngoặc kép.</a:t>
            </a: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446794" y="1607097"/>
            <a:ext cx="264496" cy="492443"/>
          </a:xfrm>
          <a:prstGeom prst="rect">
            <a:avLst/>
          </a:prstGeom>
          <a:solidFill>
            <a:schemeClr val="bg1"/>
          </a:solidFill>
        </p:spPr>
        <p:txBody>
          <a:bodyPr wrap="squar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a:t>Câu được trích phía sau dấu hai chấm mang ý nghĩa gì?</a:t>
            </a:r>
            <a:r>
              <a:rPr lang="vi-VN" sz="2400" dirty="0">
                <a:solidFill>
                  <a:srgbClr val="7030A0"/>
                </a:solidFill>
                <a:latin typeface="Arial" panose="020B0604020202020204" pitchFamily="34" charset="0"/>
                <a:cs typeface="Arial" panose="020B0604020202020204" pitchFamily="34" charset="0"/>
              </a:rPr>
              <a:t> </a:t>
            </a:r>
          </a:p>
        </p:txBody>
      </p:sp>
      <p:sp>
        <p:nvSpPr>
          <p:cNvPr id="8" name="Rounded Rectangle 31">
            <a:extLst>
              <a:ext uri="{FF2B5EF4-FFF2-40B4-BE49-F238E27FC236}">
                <a16:creationId xmlns:a16="http://schemas.microsoft.com/office/drawing/2014/main"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p:nvPr/>
        </p:nvSpPr>
        <p:spPr>
          <a:xfrm>
            <a:off x="5876302" y="2754242"/>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Nhà Trò</a:t>
            </a:r>
            <a:endParaRPr lang="vi-VN" sz="2400" dirty="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5876301" y="3832918"/>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Dế Mèn</a:t>
            </a:r>
            <a:endParaRPr lang="vi-VN" sz="2400" dirty="0">
              <a:solidFill>
                <a:srgbClr val="7030A0"/>
              </a:solidFill>
              <a:latin typeface="Arial" panose="020B0604020202020204" pitchFamily="34" charset="0"/>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a:t>
            </a:r>
            <a:r>
              <a:rPr lang="en-US" sz="2400" b="1" dirty="0">
                <a:solidFill>
                  <a:srgbClr val="7030A0"/>
                </a:solidFill>
                <a:latin typeface="Arial" panose="020B0604020202020204" pitchFamily="34" charset="0"/>
                <a:cs typeface="Arial" panose="020B0604020202020204" pitchFamily="34" charset="0"/>
              </a:rPr>
              <a:t> </a:t>
            </a:r>
            <a:r>
              <a:rPr lang="vi-VN" sz="2400" b="1" dirty="0">
                <a:solidFill>
                  <a:srgbClr val="7030A0"/>
                </a:solidFill>
                <a:latin typeface="Arial" panose="020B0604020202020204" pitchFamily="34" charset="0"/>
                <a:cs typeface="Arial" panose="020B0604020202020204" pitchFamily="34" charset="0"/>
              </a:rPr>
              <a:t>của nhân vật, dùng phối hợp với dấu gạch đầu dòng.</a:t>
            </a:r>
          </a:p>
        </p:txBody>
      </p:sp>
      <p:sp>
        <p:nvSpPr>
          <p:cNvPr id="12" name="Right Arrow 11"/>
          <p:cNvSpPr/>
          <p:nvPr/>
        </p:nvSpPr>
        <p:spPr>
          <a:xfrm>
            <a:off x="451262"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a:defRPr/>
            </a:pPr>
            <a:endParaRPr lang="en-US" sz="2000" b="1" dirty="0">
              <a:latin typeface="+mj-lt"/>
            </a:endParaRP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a:t>
            </a:r>
            <a:r>
              <a:rPr lang="en-US" sz="2000" b="1" dirty="0">
                <a:latin typeface="Times New Roman" pitchFamily="18" charset="0"/>
                <a:cs typeface="Times New Roman" pitchFamily="18" charset="0"/>
              </a:rPr>
              <a:t>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a:defRPr/>
            </a:pPr>
            <a:r>
              <a:rPr lang="en-US" sz="2000" i="1" dirty="0">
                <a:solidFill>
                  <a:srgbClr val="0070C0"/>
                </a:solidFill>
                <a:latin typeface="Times New Roman" pitchFamily="18" charset="0"/>
                <a:cs typeface="Times New Roman" pitchFamily="18" charset="0"/>
              </a:rPr>
              <a:t>                  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040337"/>
          </a:xfrm>
          <a:prstGeom prst="rect">
            <a:avLst/>
          </a:prstGeom>
        </p:spPr>
        <p:txBody>
          <a:bodyPr wrap="square">
            <a:spAutoFit/>
          </a:bodyPr>
          <a:lstStyle/>
          <a:p>
            <a:pPr algn="just">
              <a:lnSpc>
                <a:spcPct val="120000"/>
              </a:lnSpc>
            </a:pPr>
            <a:r>
              <a:rPr lang="vi-VN" sz="2400" dirty="0">
                <a:solidFill>
                  <a:srgbClr val="002060"/>
                </a:solidFill>
                <a:latin typeface="Arial" panose="020B0604020202020204" pitchFamily="34" charset="0"/>
                <a:cs typeface="Arial" panose="020B0604020202020204" pitchFamily="34" charset="0"/>
              </a:rPr>
              <a:t>       Đằng sau dấu hai chấm là </a:t>
            </a:r>
            <a:r>
              <a:rPr lang="en-US" sz="2400" dirty="0" err="1">
                <a:solidFill>
                  <a:srgbClr val="002060"/>
                </a:solidFill>
                <a:latin typeface="Arial" panose="020B0604020202020204" pitchFamily="34" charset="0"/>
                <a:cs typeface="Arial" panose="020B0604020202020204" pitchFamily="34" charset="0"/>
              </a:rPr>
              <a:t>lời</a:t>
            </a:r>
            <a:r>
              <a:rPr lang="vi-VN"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giải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thích</a:t>
            </a:r>
            <a:r>
              <a:rPr lang="vi-VN" sz="2400" dirty="0">
                <a:solidFill>
                  <a:srgbClr val="002060"/>
                </a:solidFill>
                <a:latin typeface="Arial" panose="020B0604020202020204" pitchFamily="34" charset="0"/>
                <a:cs typeface="Arial" panose="020B0604020202020204" pitchFamily="34" charset="0"/>
              </a:rPr>
              <a:t> những điều lạ gì diễn ra trong nhà bà cụ?</a:t>
            </a:r>
            <a:endParaRPr lang="en-US" sz="2400" dirty="0">
              <a:solidFill>
                <a:srgbClr val="002060"/>
              </a:solidFill>
              <a:latin typeface="Arial" panose="020B0604020202020204" pitchFamily="34" charset="0"/>
              <a:cs typeface="Arial" panose="020B0604020202020204" pitchFamily="34" charset="0"/>
            </a:endParaRPr>
          </a:p>
          <a:p>
            <a:pPr algn="just">
              <a:lnSpc>
                <a:spcPct val="120000"/>
              </a:lnSpc>
            </a:pPr>
            <a:endParaRPr lang="vi-VN" sz="2400" dirty="0">
              <a:solidFill>
                <a:srgbClr val="00206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được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quét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sạch</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Đàn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lợn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được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ăn</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Cơm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nước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nấu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tinh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tươm</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Vườn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rau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cỏ</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endParaRPr lang="vi-VN" sz="2400" dirty="0">
              <a:solidFill>
                <a:srgbClr val="002060"/>
              </a:solidFill>
              <a:latin typeface="Arial" panose="020B0604020202020204" pitchFamily="34" charset="0"/>
              <a:cs typeface="Arial" panose="020B0604020202020204" pitchFamily="34" charset="0"/>
            </a:endParaRPr>
          </a:p>
        </p:txBody>
      </p:sp>
      <p:sp>
        <p:nvSpPr>
          <p:cNvPr id="6" name="Rounded Rectangle 31">
            <a:extLst>
              <a:ext uri="{FF2B5EF4-FFF2-40B4-BE49-F238E27FC236}">
                <a16:creationId xmlns:a16="http://schemas.microsoft.com/office/drawing/2014/main"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giải thích cho bộ phận đứng trước.</a:t>
            </a: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itchFamily="18" charset="0"/>
                <a:cs typeface="Times New Roman" pitchFamily="18" charset="0"/>
              </a:rPr>
              <a:t>lạ</a:t>
            </a:r>
            <a:r>
              <a:rPr lang="en-US" sz="2900" b="1" dirty="0">
                <a:solidFill>
                  <a:srgbClr val="FF0000"/>
                </a:solidFill>
                <a:latin typeface="Times New Roman" pitchFamily="18" charset="0"/>
                <a:cs typeface="Times New Roman" pitchFamily="18" charset="0"/>
              </a:rPr>
              <a:t> :</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2348437"/>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b)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xoè</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càng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Trò</a:t>
            </a:r>
            <a:r>
              <a:rPr lang="en-US" sz="1800" dirty="0">
                <a:solidFill>
                  <a:srgbClr val="FF0000"/>
                </a:solidFill>
                <a:latin typeface="Times New Roman" panose="02020603050405020304" pitchFamily="18" charset="0"/>
                <a:cs typeface="Times New Roman" panose="02020603050405020304" pitchFamily="18" charset="0"/>
              </a:rPr>
              <a:t>: </a:t>
            </a:r>
          </a:p>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Em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cùng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latin typeface="Times New Roman" panose="02020603050405020304" pitchFamily="18" charset="0"/>
                <a:cs typeface="Times New Roman" panose="02020603050405020304" pitchFamily="18" charset="0"/>
              </a:rPr>
              <a:t>c)   …………….</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Đến khi về thấy lạ:</a:t>
            </a:r>
          </a:p>
          <a:p>
            <a:r>
              <a:rPr lang="vi-VN" sz="1800" dirty="0">
                <a:solidFill>
                  <a:srgbClr val="002060"/>
                </a:solidFill>
                <a:latin typeface="Times New Roman" panose="02020603050405020304" pitchFamily="18" charset="0"/>
                <a:cs typeface="Times New Roman" panose="02020603050405020304" pitchFamily="18" charset="0"/>
              </a:rPr>
              <a:t>      Sân nhà sao sạch quá </a:t>
            </a:r>
          </a:p>
          <a:p>
            <a:r>
              <a:rPr lang="vi-VN" sz="1800" dirty="0">
                <a:solidFill>
                  <a:srgbClr val="002060"/>
                </a:solidFill>
                <a:latin typeface="Times New Roman" panose="02020603050405020304" pitchFamily="18" charset="0"/>
                <a:cs typeface="Times New Roman" panose="02020603050405020304" pitchFamily="18" charset="0"/>
              </a:rPr>
              <a:t>      Đàn lợn đã được ăn </a:t>
            </a:r>
          </a:p>
          <a:p>
            <a:r>
              <a:rPr lang="vi-VN" sz="1800" dirty="0">
                <a:solidFill>
                  <a:srgbClr val="002060"/>
                </a:solidFill>
                <a:latin typeface="Times New Roman" panose="02020603050405020304" pitchFamily="18" charset="0"/>
                <a:cs typeface="Times New Roman" panose="02020603050405020304" pitchFamily="18" charset="0"/>
              </a:rPr>
              <a:t>      Cơm nước nấu tinh tươm</a:t>
            </a:r>
          </a:p>
          <a:p>
            <a:r>
              <a:rPr lang="vi-VN" sz="1800" dirty="0">
                <a:solidFill>
                  <a:srgbClr val="002060"/>
                </a:solidFill>
                <a:latin typeface="Times New Roman" panose="02020603050405020304" pitchFamily="18" charset="0"/>
                <a:cs typeface="Times New Roman" panose="02020603050405020304" pitchFamily="18" charset="0"/>
              </a:rPr>
              <a:t>      Vườn rau tươi sạch cỏ.</a:t>
            </a:r>
          </a:p>
        </p:txBody>
      </p:sp>
      <p:sp>
        <p:nvSpPr>
          <p:cNvPr id="8" name="Rectangle 7"/>
          <p:cNvSpPr/>
          <p:nvPr/>
        </p:nvSpPr>
        <p:spPr>
          <a:xfrm>
            <a:off x="4929186" y="709459"/>
            <a:ext cx="3871913" cy="900247"/>
          </a:xfrm>
          <a:prstGeom prst="rect">
            <a:avLst/>
          </a:prstGeom>
          <a:ln>
            <a:solidFill>
              <a:schemeClr val="tx1"/>
            </a:solidFill>
          </a:ln>
        </p:spPr>
        <p:txBody>
          <a:bodyPr wrap="square" lIns="68580" tIns="34290" rIns="68580" bIns="34290">
            <a:spAutoFit/>
          </a:bodyPr>
          <a:lstStyle/>
          <a:p>
            <a:pPr algn="just"/>
            <a:r>
              <a:rPr lang="en-US" sz="1800" dirty="0">
                <a:latin typeface="Times New Roman" panose="02020603050405020304" pitchFamily="18" charset="0"/>
                <a:cs typeface="Times New Roman" panose="02020603050405020304" pitchFamily="18" charset="0"/>
              </a:rPr>
              <a:t>- D</a:t>
            </a:r>
            <a:r>
              <a:rPr lang="vi-VN" sz="1800" dirty="0">
                <a:latin typeface="Times New Roman" panose="02020603050405020304" pitchFamily="18" charset="0"/>
                <a:cs typeface="Times New Roman" panose="02020603050405020304"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898" y="278491"/>
            <a:ext cx="4157849" cy="1731243"/>
          </a:xfrm>
          <a:prstGeom prst="rect">
            <a:avLst/>
          </a:prstGeom>
          <a:ln>
            <a:solidFill>
              <a:schemeClr val="tx1"/>
            </a:solidFill>
          </a:ln>
        </p:spPr>
        <p:txBody>
          <a:bodyPr wrap="square" lIns="68580" tIns="34290" rIns="68580" bIns="34290">
            <a:spAutoFit/>
          </a:bodyPr>
          <a:lstStyle/>
          <a:p>
            <a:pPr algn="just"/>
            <a:r>
              <a:rPr lang="vi-VN" sz="1800" dirty="0">
                <a:latin typeface="+mj-lt"/>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endParaRPr>
          </a:p>
        </p:txBody>
      </p:sp>
      <p:sp>
        <p:nvSpPr>
          <p:cNvPr id="10" name="Rectangle 9"/>
          <p:cNvSpPr/>
          <p:nvPr/>
        </p:nvSpPr>
        <p:spPr>
          <a:xfrm>
            <a:off x="4929188" y="220993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sau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nói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Dế</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Mèn</a:t>
            </a:r>
            <a:r>
              <a:rPr lang="en-US" sz="1800" dirty="0">
                <a:solidFill>
                  <a:srgbClr val="FF0000"/>
                </a:solidFill>
                <a:latin typeface="Times New Roman" panose="02020603050405020304" pitchFamily="18" charset="0"/>
                <a:cs typeface="Times New Roman" panose="02020603050405020304" pitchFamily="18" charset="0"/>
              </a:rPr>
              <a:t> (ở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gạch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đầu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dòng</a:t>
            </a:r>
            <a:r>
              <a:rPr lang="en-US" sz="18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 D</a:t>
            </a:r>
            <a:r>
              <a:rPr lang="vi-VN" sz="1800" dirty="0">
                <a:solidFill>
                  <a:srgbClr val="002060"/>
                </a:solidFill>
                <a:latin typeface="Times New Roman" panose="02020603050405020304" pitchFamily="18" charset="0"/>
                <a:cs typeface="Times New Roman" panose="02020603050405020304" pitchFamily="18" charset="0"/>
              </a:rPr>
              <a:t>ấu hai chấm cho biết bộ phận đi sau là lời giải thích những điều kì lạ mà bà cụ thấy khi về nhà.</a:t>
            </a:r>
          </a:p>
        </p:txBody>
      </p:sp>
      <p:cxnSp>
        <p:nvCxnSpPr>
          <p:cNvPr id="3" name="Straight Connector 2"/>
          <p:cNvCxnSpPr>
            <a:stCxn id="9" idx="3"/>
          </p:cNvCxnSpPr>
          <p:nvPr/>
        </p:nvCxnSpPr>
        <p:spPr>
          <a:xfrm flipV="1">
            <a:off x="4500747" y="1144112"/>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744" y="4059526"/>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44054" y="220241"/>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3904073" y="2209937"/>
            <a:ext cx="296883" cy="56237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2381310" y="3328213"/>
            <a:ext cx="296883" cy="56237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71253"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headEnd/>
            <a:tailEnd/>
          </a:ln>
        </p:spPr>
        <p:txBody>
          <a:bodyPr wrap="square" lIns="68580" tIns="34290" rIns="68580" bIns="34290">
            <a:spAutoFit/>
          </a:bodyPr>
          <a:lstStyle/>
          <a:p>
            <a:pPr algn="just">
              <a:defRPr/>
            </a:pPr>
            <a:r>
              <a:rPr lang="vi-VN"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Times New Roman" panose="02020603050405020304" pitchFamily="18" charset="0"/>
                <a:cs typeface="Times New Roman" panose="02020603050405020304" pitchFamily="18" charset="0"/>
              </a:rPr>
              <a:t>1. </a:t>
            </a:r>
            <a:r>
              <a:rPr lang="vi-VN" sz="2400" b="1" dirty="0">
                <a:solidFill>
                  <a:schemeClr val="bg1"/>
                </a:solidFill>
                <a:latin typeface="Times New Roman" panose="02020603050405020304" pitchFamily="18" charset="0"/>
                <a:cs typeface="Times New Roman" panose="02020603050405020304" pitchFamily="18"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546577"/>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Khi báo hiệu lời nói của nhân vật, dấu hai</a:t>
            </a:r>
            <a:r>
              <a:rPr 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chấm được dùng phối hợp với dấu ngoặc kép hay dấu gạch đầu dòng.</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hình nền powerpoint dễ thương - Thư Viện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868"/>
            <a:ext cx="6858001" cy="5174442"/>
          </a:xfrm>
          <a:prstGeom prst="rect">
            <a:avLst/>
          </a:prstGeom>
          <a:solidFill>
            <a:schemeClr val="bg1"/>
          </a:solidFill>
          <a:effectLst>
            <a:outerShdw blurRad="50800" dist="50800" dir="5400000" algn="ctr" rotWithShape="0">
              <a:schemeClr val="bg1"/>
            </a:outerShdw>
          </a:effectLst>
        </p:spPr>
      </p:pic>
      <p:sp>
        <p:nvSpPr>
          <p:cNvPr id="3" name="Rectangle 2"/>
          <p:cNvSpPr/>
          <p:nvPr/>
        </p:nvSpPr>
        <p:spPr>
          <a:xfrm>
            <a:off x="1329815" y="442261"/>
            <a:ext cx="6467028" cy="415498"/>
          </a:xfrm>
          <a:prstGeom prst="rect">
            <a:avLst/>
          </a:prstGeom>
        </p:spPr>
        <p:txBody>
          <a:bodyPr wrap="square">
            <a:spAutoFit/>
          </a:bodyPr>
          <a:lstStyle/>
          <a:p>
            <a:pPr algn="just"/>
            <a:r>
              <a:rPr lang="en-US" sz="2100" b="1" dirty="0">
                <a:solidFill>
                  <a:srgbClr val="004EEA"/>
                </a:solidFill>
                <a:latin typeface="Times New Roman" pitchFamily="18" charset="0"/>
                <a:cs typeface="Times New Roman" pitchFamily="18" charset="0"/>
              </a:rPr>
              <a:t>1. </a:t>
            </a:r>
            <a:r>
              <a:rPr lang="en-US" sz="2100" i="1" dirty="0" err="1">
                <a:solidFill>
                  <a:srgbClr val="004EEA"/>
                </a:solidFill>
                <a:latin typeface="Times New Roman" pitchFamily="18" charset="0"/>
                <a:cs typeface="Times New Roman" pitchFamily="18" charset="0"/>
              </a:rPr>
              <a:t>Trong</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các</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câu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sau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mỗi</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dấu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hai</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chấm</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có</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tác</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dụng</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gì</a:t>
            </a:r>
            <a:r>
              <a:rPr lang="en-US" sz="2100" i="1" dirty="0">
                <a:solidFill>
                  <a:srgbClr val="004EEA"/>
                </a:solidFill>
                <a:latin typeface="Times New Roman" pitchFamily="18" charset="0"/>
                <a:cs typeface="Times New Roman" pitchFamily="18" charset="0"/>
              </a:rPr>
              <a:t>?</a:t>
            </a:r>
            <a:endParaRPr lang="vi-VN" sz="2100" i="1" dirty="0">
              <a:solidFill>
                <a:srgbClr val="004EEA"/>
              </a:solidFill>
              <a:latin typeface="Times New Roman" pitchFamily="18" charset="0"/>
              <a:cs typeface="Times New Roman" pitchFamily="18" charset="0"/>
            </a:endParaRPr>
          </a:p>
        </p:txBody>
      </p:sp>
      <p:sp>
        <p:nvSpPr>
          <p:cNvPr id="2" name="Rectangle 1"/>
          <p:cNvSpPr/>
          <p:nvPr/>
        </p:nvSpPr>
        <p:spPr>
          <a:xfrm>
            <a:off x="1329815" y="897564"/>
            <a:ext cx="6570347" cy="1477328"/>
          </a:xfrm>
          <a:prstGeom prst="rect">
            <a:avLst/>
          </a:prstGeom>
        </p:spPr>
        <p:txBody>
          <a:bodyPr wrap="square">
            <a:spAutoFit/>
          </a:bodyPr>
          <a:lstStyle/>
          <a:p>
            <a:pPr algn="just"/>
            <a:r>
              <a:rPr lang="vi-VN" sz="1800" dirty="0">
                <a:latin typeface="Times New Roman" pitchFamily="18" charset="0"/>
                <a:cs typeface="Times New Roman" pitchFamily="18" charset="0"/>
              </a:rPr>
              <a:t>a</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 Tôi thở dài:</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Còn đứa bị điểm không, nó tả thế nào?</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Nó không tả, không viết gì hết. Nó nộp giấy trắng cho cô. Hôm trả bài, cô giận lắm. Cô hỏi: </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Sao trò không chịu làm bài?</a:t>
            </a:r>
            <a:r>
              <a:rPr lang="en-US" sz="1800" dirty="0">
                <a:latin typeface="Times New Roman" pitchFamily="18" charset="0"/>
                <a:cs typeface="Times New Roman" pitchFamily="18" charset="0"/>
              </a:rPr>
              <a:t>”</a:t>
            </a:r>
            <a:endParaRPr lang="vi-VN" sz="1800" dirty="0">
              <a:latin typeface="Times New Roman" pitchFamily="18" charset="0"/>
              <a:cs typeface="Times New Roman" pitchFamily="18" charset="0"/>
            </a:endParaRPr>
          </a:p>
          <a:p>
            <a:pPr algn="r"/>
            <a:r>
              <a:rPr lang="vi-VN" sz="1800" dirty="0">
                <a:latin typeface="Times New Roman" pitchFamily="18" charset="0"/>
                <a:cs typeface="Times New Roman" pitchFamily="18" charset="0"/>
              </a:rPr>
              <a:t>Theo </a:t>
            </a:r>
            <a:r>
              <a:rPr lang="vi-VN" sz="1800" b="1" dirty="0">
                <a:latin typeface="Times New Roman" pitchFamily="18" charset="0"/>
                <a:cs typeface="Times New Roman" pitchFamily="18" charset="0"/>
              </a:rPr>
              <a:t>NGUYỄN QUANG SÁNG</a:t>
            </a:r>
            <a:endParaRPr lang="vi-VN" sz="1800" dirty="0">
              <a:latin typeface="Times New Roman" pitchFamily="18" charset="0"/>
              <a:cs typeface="Times New Roman" pitchFamily="18" charset="0"/>
            </a:endParaRPr>
          </a:p>
        </p:txBody>
      </p:sp>
      <p:sp>
        <p:nvSpPr>
          <p:cNvPr id="9" name="Rectangle 8"/>
          <p:cNvSpPr/>
          <p:nvPr/>
        </p:nvSpPr>
        <p:spPr>
          <a:xfrm>
            <a:off x="1261288" y="2380746"/>
            <a:ext cx="6707402" cy="1477328"/>
          </a:xfrm>
          <a:prstGeom prst="rect">
            <a:avLst/>
          </a:prstGeom>
        </p:spPr>
        <p:txBody>
          <a:bodyPr wrap="square">
            <a:spAutoFit/>
          </a:bodyPr>
          <a:lstStyle/>
          <a:p>
            <a:pPr algn="just"/>
            <a:r>
              <a:rPr lang="vi-VN" sz="1800" dirty="0">
                <a:latin typeface="Times New Roman" pitchFamily="18" charset="0"/>
                <a:cs typeface="Times New Roman" pitchFamily="18" charset="0"/>
              </a:rPr>
              <a:t>b</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Dưới tầm cánh chú chuồn chuồn bây giờ là luỹ tre xanh rì rào trong gió, là bờ ao với những khóm khoai nước rung rinh. Rồi những cảnh tuyệt đẹp của đất nước hiện ra: cánh đồng với những đàn trâu thung thăng gặm cỏ; dòng sông với những đoàn thuyền ngược xuôi.</a:t>
            </a:r>
          </a:p>
          <a:p>
            <a:pPr algn="r"/>
            <a:r>
              <a:rPr lang="vi-VN" sz="1800" dirty="0">
                <a:latin typeface="Times New Roman" pitchFamily="18" charset="0"/>
                <a:cs typeface="Times New Roman" pitchFamily="18" charset="0"/>
              </a:rPr>
              <a:t>Theo </a:t>
            </a:r>
            <a:r>
              <a:rPr lang="vi-VN" sz="1800" b="1" dirty="0">
                <a:latin typeface="Times New Roman" pitchFamily="18" charset="0"/>
                <a:cs typeface="Times New Roman" pitchFamily="18" charset="0"/>
              </a:rPr>
              <a:t>NGUYỄN THẾ HỘI</a:t>
            </a:r>
            <a:endParaRPr lang="vi-VN" sz="1800" dirty="0">
              <a:latin typeface="Times New Roman" pitchFamily="18" charset="0"/>
              <a:cs typeface="Times New Roman" pitchFamily="18" charset="0"/>
            </a:endParaRPr>
          </a:p>
        </p:txBody>
      </p:sp>
      <p:sp>
        <p:nvSpPr>
          <p:cNvPr id="15" name="Rectangle 14"/>
          <p:cNvSpPr/>
          <p:nvPr/>
        </p:nvSpPr>
        <p:spPr>
          <a:xfrm>
            <a:off x="1166425" y="37959"/>
            <a:ext cx="6402932" cy="415498"/>
          </a:xfrm>
          <a:prstGeom prst="rect">
            <a:avLst/>
          </a:prstGeom>
        </p:spPr>
        <p:txBody>
          <a:bodyPr wrap="square">
            <a:spAutoFit/>
          </a:bodyPr>
          <a:lstStyle/>
          <a:p>
            <a:pPr algn="just"/>
            <a:r>
              <a:rPr lang="en-US" sz="2100" b="1" dirty="0">
                <a:solidFill>
                  <a:srgbClr val="FF3300"/>
                </a:solidFill>
                <a:latin typeface="Times New Roman" pitchFamily="18" charset="0"/>
                <a:cs typeface="Times New Roman" pitchFamily="18" charset="0"/>
              </a:rPr>
              <a:t>II. LUYỆN TẬP</a:t>
            </a:r>
          </a:p>
        </p:txBody>
      </p:sp>
    </p:spTree>
    <p:extLst>
      <p:ext uri="{BB962C8B-B14F-4D97-AF65-F5344CB8AC3E}">
        <p14:creationId xmlns:p14="http://schemas.microsoft.com/office/powerpoint/2010/main" val="193374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WordArt 12"/>
          <p:cNvSpPr>
            <a:spLocks noChangeArrowheads="1" noChangeShapeType="1" noTextEdit="1"/>
          </p:cNvSpPr>
          <p:nvPr/>
        </p:nvSpPr>
        <p:spPr bwMode="auto">
          <a:xfrm>
            <a:off x="2155187" y="400023"/>
            <a:ext cx="4972050" cy="857250"/>
          </a:xfrm>
          <a:prstGeom prst="rect">
            <a:avLst/>
          </a:prstGeom>
        </p:spPr>
        <p:txBody>
          <a:bodyPr wrap="none" lIns="68580" tIns="34290" rIns="68580" bIns="34290" fromWordArt="1">
            <a:prstTxWarp prst="textPlain">
              <a:avLst>
                <a:gd name="adj" fmla="val 50000"/>
              </a:avLst>
            </a:prstTxWarp>
          </a:bodyPr>
          <a:lstStyle/>
          <a:p>
            <a:pPr algn="ctr"/>
            <a:r>
              <a:rPr lang="en-US" sz="27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sp>
        <p:nvSpPr>
          <p:cNvPr id="2" name="Rectangle 1"/>
          <p:cNvSpPr/>
          <p:nvPr/>
        </p:nvSpPr>
        <p:spPr>
          <a:xfrm>
            <a:off x="1143001" y="1549278"/>
            <a:ext cx="7122226" cy="1015663"/>
          </a:xfrm>
          <a:prstGeom prst="rect">
            <a:avLst/>
          </a:prstGeom>
        </p:spPr>
        <p:txBody>
          <a:bodyPr wrap="square">
            <a:spAutoFit/>
          </a:bodyPr>
          <a:lstStyle/>
          <a:p>
            <a:pPr algn="just">
              <a:spcBef>
                <a:spcPct val="0"/>
              </a:spcBef>
              <a:buFontTx/>
              <a:buNone/>
            </a:pPr>
            <a:r>
              <a:rPr lang="en-US" altLang="en-US" sz="3000" b="1" dirty="0" err="1">
                <a:solidFill>
                  <a:srgbClr val="000000"/>
                </a:solidFill>
                <a:latin typeface="Times New Roman" panose="02020603050405020304" pitchFamily="18" charset="0"/>
                <a:cs typeface="Times New Roman" panose="02020603050405020304" pitchFamily="18" charset="0"/>
              </a:rPr>
              <a:t>Tìm</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các</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từ</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ngữ</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thể</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hiện</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lòng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nhân</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hậu</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tình</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cảm</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yêu</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thương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đồng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loại</a:t>
            </a:r>
            <a:r>
              <a:rPr lang="en-US" altLang="en-US" sz="3000" b="1" dirty="0">
                <a:solidFill>
                  <a:srgbClr val="000000"/>
                </a:solidFill>
                <a:latin typeface="Times New Roman" panose="02020603050405020304" pitchFamily="18" charset="0"/>
                <a:cs typeface="Times New Roman" panose="02020603050405020304" pitchFamily="18" charset="0"/>
              </a:rPr>
              <a:t>?</a:t>
            </a:r>
          </a:p>
        </p:txBody>
      </p:sp>
      <p:sp>
        <p:nvSpPr>
          <p:cNvPr id="3" name="Right Arrow 2"/>
          <p:cNvSpPr/>
          <p:nvPr/>
        </p:nvSpPr>
        <p:spPr>
          <a:xfrm>
            <a:off x="3526971" y="2873837"/>
            <a:ext cx="5486385" cy="183658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err="1">
                <a:latin typeface="Times New Roman" panose="02020603050405020304" pitchFamily="18" charset="0"/>
                <a:cs typeface="Times New Roman" panose="02020603050405020304" pitchFamily="18" charset="0"/>
              </a:rPr>
              <a:t>Hãy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gõ</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tìm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được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khung</a:t>
            </a:r>
            <a:r>
              <a:rPr lang="en-US" sz="2700" dirty="0">
                <a:latin typeface="Times New Roman" panose="02020603050405020304" pitchFamily="18" charset="0"/>
                <a:cs typeface="Times New Roman" panose="02020603050405020304" pitchFamily="18" charset="0"/>
              </a:rPr>
              <a:t> CHAT</a:t>
            </a:r>
            <a:endParaRPr lang="vi-VN"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Times New Roman" panose="02020603050405020304" pitchFamily="18" charset="0"/>
                <a:cs typeface="Times New Roman" panose="02020603050405020304" pitchFamily="18" charset="0"/>
              </a:rPr>
              <a:t>Trong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các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sau</a:t>
            </a:r>
            <a:r>
              <a:rPr lang="en-US" altLang="en-US" sz="3000"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mỗi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hai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chấm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có</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tác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dụng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gì</a:t>
            </a:r>
            <a:r>
              <a:rPr lang="en-US" altLang="en-US" sz="3000" b="1" dirty="0">
                <a:latin typeface="Times New Roman" panose="02020603050405020304" pitchFamily="18" charset="0"/>
                <a:cs typeface="Times New Roman" panose="02020603050405020304" pitchFamily="18" charset="0"/>
              </a:rPr>
              <a:t>?</a:t>
            </a:r>
          </a:p>
          <a:p>
            <a:pPr algn="just">
              <a:buClrTx/>
              <a:buSzTx/>
              <a:buFontTx/>
              <a:buNone/>
            </a:pPr>
            <a:r>
              <a:rPr lang="en-US" altLang="en-US" sz="3000" dirty="0">
                <a:latin typeface="Times New Roman" panose="02020603050405020304" pitchFamily="18" charset="0"/>
                <a:cs typeface="Times New Roman" panose="02020603050405020304" pitchFamily="18" charset="0"/>
              </a:rPr>
              <a:t>a) </a:t>
            </a:r>
            <a:r>
              <a:rPr lang="en-US" altLang="en-US" sz="3000" dirty="0" err="1">
                <a:latin typeface="Times New Roman" panose="02020603050405020304" pitchFamily="18" charset="0"/>
                <a:cs typeface="Times New Roman" panose="02020603050405020304" pitchFamily="18" charset="0"/>
              </a:rPr>
              <a:t>Tôi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thở</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dài</a:t>
            </a:r>
            <a:r>
              <a:rPr lang="en-US" altLang="en-US" sz="3000" dirty="0">
                <a:latin typeface="Times New Roman" panose="02020603050405020304" pitchFamily="18" charset="0"/>
                <a:cs typeface="Times New Roman" panose="02020603050405020304" pitchFamily="18" charset="0"/>
              </a:rPr>
              <a:t> : </a:t>
            </a:r>
          </a:p>
          <a:p>
            <a:pPr algn="just">
              <a:buClrTx/>
              <a:buSzTx/>
              <a:buFontTx/>
              <a:buNone/>
            </a:pPr>
            <a:r>
              <a:rPr lang="en-US" altLang="en-US" sz="3000" dirty="0">
                <a:latin typeface="Times New Roman" panose="02020603050405020304" pitchFamily="18" charset="0"/>
                <a:cs typeface="Times New Roman" panose="02020603050405020304" pitchFamily="18" charset="0"/>
              </a:rPr>
              <a:t>   - </a:t>
            </a:r>
            <a:r>
              <a:rPr lang="en-US" altLang="en-US" sz="3000" dirty="0" err="1">
                <a:latin typeface="Times New Roman" panose="02020603050405020304" pitchFamily="18" charset="0"/>
                <a:cs typeface="Times New Roman" panose="02020603050405020304" pitchFamily="18" charset="0"/>
              </a:rPr>
              <a:t>Còn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đứa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bị</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điểm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tả</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thê</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nào</a:t>
            </a:r>
            <a:r>
              <a:rPr lang="en-US" altLang="en-US" sz="3000" dirty="0">
                <a:latin typeface="Times New Roman" panose="02020603050405020304" pitchFamily="18" charset="0"/>
                <a:cs typeface="Times New Roman" panose="02020603050405020304" pitchFamily="18" charset="0"/>
              </a:rPr>
              <a:t>?</a:t>
            </a:r>
          </a:p>
          <a:p>
            <a:pPr algn="just">
              <a:buClrTx/>
              <a:buSzTx/>
              <a:buFontTx/>
              <a:buNone/>
            </a:pPr>
            <a:r>
              <a:rPr lang="en-US" altLang="en-US" sz="3000" dirty="0">
                <a:latin typeface="Times New Roman" panose="02020603050405020304" pitchFamily="18" charset="0"/>
                <a:cs typeface="Times New Roman" panose="02020603050405020304" pitchFamily="18" charset="0"/>
              </a:rPr>
              <a:t>   - </a:t>
            </a:r>
            <a:r>
              <a:rPr lang="en-US" altLang="en-US" sz="3000" dirty="0" err="1">
                <a:latin typeface="Times New Roman" panose="02020603050405020304" pitchFamily="18" charset="0"/>
                <a:cs typeface="Times New Roman" panose="02020603050405020304" pitchFamily="18" charset="0"/>
              </a:rPr>
              <a:t>Nó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tả</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viết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gì</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hết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nộp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giấy</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trắng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cô</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Hôm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trả</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bài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cô</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giận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lắm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Cô</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hỏi</a:t>
            </a:r>
            <a:r>
              <a:rPr lang="en-US" altLang="en-US" sz="3000" dirty="0">
                <a:latin typeface="Times New Roman" panose="02020603050405020304" pitchFamily="18" charset="0"/>
                <a:cs typeface="Times New Roman" panose="02020603050405020304" pitchFamily="18" charset="0"/>
              </a:rPr>
              <a:t> : “Sao </a:t>
            </a:r>
            <a:r>
              <a:rPr lang="en-US" altLang="en-US" sz="3000" dirty="0" err="1">
                <a:latin typeface="Times New Roman" panose="02020603050405020304" pitchFamily="18" charset="0"/>
                <a:cs typeface="Times New Roman" panose="02020603050405020304" pitchFamily="18" charset="0"/>
              </a:rPr>
              <a:t>trò</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chịu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bài</a:t>
            </a:r>
            <a:r>
              <a:rPr lang="en-US" altLang="en-US" sz="3000" dirty="0">
                <a:latin typeface="Times New Roman" panose="02020603050405020304" pitchFamily="18" charset="0"/>
                <a:cs typeface="Times New Roman" panose="02020603050405020304" pitchFamily="18" charset="0"/>
              </a:rPr>
              <a:t>?”</a:t>
            </a:r>
          </a:p>
          <a:p>
            <a:pPr algn="r">
              <a:buClrTx/>
              <a:buSzTx/>
              <a:buFontTx/>
              <a:buNone/>
            </a:pPr>
            <a:r>
              <a:rPr lang="en-US" altLang="en-US" sz="2400" i="1" dirty="0">
                <a:solidFill>
                  <a:srgbClr val="7030A0"/>
                </a:solidFill>
                <a:latin typeface="Times New Roman" panose="02020603050405020304" pitchFamily="18" charset="0"/>
                <a:cs typeface="Times New Roman" panose="02020603050405020304" pitchFamily="18" charset="0"/>
              </a:rPr>
              <a:t>Theo </a:t>
            </a:r>
            <a:r>
              <a:rPr lang="en-US" altLang="en-US" sz="2400" i="1" dirty="0" err="1">
                <a:solidFill>
                  <a:srgbClr val="7030A0"/>
                </a:solidFill>
                <a:latin typeface="Times New Roman" panose="02020603050405020304" pitchFamily="18" charset="0"/>
                <a:cs typeface="Times New Roman" panose="02020603050405020304" pitchFamily="18" charset="0"/>
              </a:rPr>
              <a:t>Nguyễn</a:t>
            </a:r>
            <a:r>
              <a:rPr lang="en-US" altLang="en-US" sz="2400" i="1" dirty="0">
                <a:solidFill>
                  <a:srgbClr val="7030A0"/>
                </a:solidFill>
                <a:latin typeface="Times New Roman" panose="02020603050405020304" pitchFamily="18" charset="0"/>
                <a:cs typeface="Times New Roman" panose="02020603050405020304" pitchFamily="18" charset="0"/>
              </a:rPr>
              <a:t> </a:t>
            </a:r>
            <a:r>
              <a:rPr lang="en-US" altLang="en-US" sz="2400" i="1" dirty="0" err="1">
                <a:solidFill>
                  <a:srgbClr val="7030A0"/>
                </a:solidFill>
                <a:latin typeface="Times New Roman" panose="02020603050405020304" pitchFamily="18" charset="0"/>
                <a:cs typeface="Times New Roman" panose="02020603050405020304" pitchFamily="18" charset="0"/>
              </a:rPr>
              <a:t>Quang</a:t>
            </a:r>
            <a:r>
              <a:rPr lang="en-US" altLang="en-US" sz="2400" i="1" dirty="0">
                <a:solidFill>
                  <a:srgbClr val="7030A0"/>
                </a:solidFill>
                <a:latin typeface="Times New Roman" panose="02020603050405020304" pitchFamily="18" charset="0"/>
                <a:cs typeface="Times New Roman" panose="02020603050405020304" pitchFamily="18" charset="0"/>
              </a:rPr>
              <a:t> </a:t>
            </a:r>
            <a:r>
              <a:rPr lang="en-US" altLang="en-US" sz="2400" i="1" dirty="0" err="1">
                <a:solidFill>
                  <a:srgbClr val="7030A0"/>
                </a:solidFill>
                <a:latin typeface="Times New Roman" panose="02020603050405020304" pitchFamily="18" charset="0"/>
                <a:cs typeface="Times New Roman" panose="02020603050405020304" pitchFamily="18" charset="0"/>
              </a:rPr>
              <a:t>Sáng</a:t>
            </a:r>
            <a:endParaRPr lang="en-US" altLang="en-US" sz="2400" i="1" dirty="0">
              <a:solidFill>
                <a:srgbClr val="7030A0"/>
              </a:solidFill>
              <a:latin typeface="Times New Roman" panose="02020603050405020304" pitchFamily="18" charset="0"/>
              <a:cs typeface="Times New Roman" panose="02020603050405020304" pitchFamily="18"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431502" y="1780496"/>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7103227" y="3378842"/>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1835314"/>
            <a:ext cx="8632713"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a:t>
            </a:r>
            <a:r>
              <a:rPr lang="en-US" altLang="en-US" sz="2400" dirty="0" err="1">
                <a:latin typeface="Times New Roman" panose="02020603050405020304" pitchFamily="18" charset="0"/>
                <a:cs typeface="Times New Roman" panose="02020603050405020304" pitchFamily="18" charset="0"/>
              </a:rPr>
              <a:t>Tôi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dài</a:t>
            </a:r>
            <a:r>
              <a:rPr lang="en-US" altLang="en-US" sz="2400" dirty="0">
                <a:latin typeface="Times New Roman" panose="02020603050405020304" pitchFamily="18" charset="0"/>
                <a:cs typeface="Times New Roman" panose="02020603050405020304" pitchFamily="18" charset="0"/>
              </a:rPr>
              <a:t> : </a:t>
            </a:r>
          </a:p>
          <a:p>
            <a:pPr algn="just">
              <a:buClrTx/>
              <a:buSzTx/>
              <a:buFontTx/>
              <a:buNone/>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Còn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điểm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thê</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nào</a:t>
            </a:r>
            <a:r>
              <a:rPr lang="en-US" altLang="en-US" sz="2400" dirty="0">
                <a:latin typeface="Times New Roman" panose="02020603050405020304" pitchFamily="18" charset="0"/>
                <a:cs typeface="Times New Roman" panose="02020603050405020304" pitchFamily="18" charset="0"/>
              </a:rPr>
              <a:t>?</a:t>
            </a:r>
          </a:p>
        </p:txBody>
      </p:sp>
      <p:sp>
        <p:nvSpPr>
          <p:cNvPr id="5" name="Oval 4"/>
          <p:cNvSpPr/>
          <p:nvPr/>
        </p:nvSpPr>
        <p:spPr>
          <a:xfrm>
            <a:off x="1707197" y="1899635"/>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a:t>
            </a:r>
            <a:r>
              <a:rPr lang="vi-VN" sz="2400" b="1" dirty="0">
                <a:solidFill>
                  <a:srgbClr val="7030A0"/>
                </a:solidFill>
                <a:latin typeface="+mj-lt"/>
                <a:cs typeface="Arial" panose="020B0604020202020204" pitchFamily="34" charset="0"/>
              </a:rPr>
              <a:t>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spcBef>
                <a:spcPts val="600"/>
              </a:spcBef>
            </a:pPr>
            <a:r>
              <a:rPr lang="en-US" sz="2400" b="1" dirty="0">
                <a:latin typeface="Times New Roman" panose="02020603050405020304" pitchFamily="18" charset="0"/>
                <a:cs typeface="Times New Roman" panose="02020603050405020304" pitchFamily="18" charset="0"/>
              </a:rPr>
              <a:t>B</a:t>
            </a:r>
            <a:r>
              <a:rPr lang="vi-VN" sz="2400" b="1" dirty="0">
                <a:latin typeface="Times New Roman" panose="02020603050405020304" pitchFamily="18" charset="0"/>
                <a:cs typeface="Times New Roman" panose="02020603050405020304" pitchFamily="18" charset="0"/>
              </a:rPr>
              <a:t>áo hiệu bộ phận đứng sau là lời nói của nhân vật “tôi”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dòng</a:t>
            </a:r>
            <a:r>
              <a:rPr lang="en-US" sz="2400" b="1"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1689678"/>
            <a:ext cx="8371458"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viết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hết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nộp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trắng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Hôm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hỏi</a:t>
            </a:r>
            <a:r>
              <a:rPr lang="en-US" altLang="en-US" sz="2400" dirty="0">
                <a:latin typeface="Times New Roman" panose="02020603050405020304" pitchFamily="18" charset="0"/>
                <a:cs typeface="Times New Roman" panose="02020603050405020304" pitchFamily="18" charset="0"/>
              </a:rPr>
              <a:t> : “Sao </a:t>
            </a:r>
            <a:r>
              <a:rPr lang="en-US" altLang="en-US" sz="2400" dirty="0" err="1">
                <a:latin typeface="Times New Roman" panose="02020603050405020304" pitchFamily="18" charset="0"/>
                <a:cs typeface="Times New Roman" panose="02020603050405020304" pitchFamily="18" charset="0"/>
              </a:rPr>
              <a:t>trò</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chịu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a:t>
            </a:r>
          </a:p>
        </p:txBody>
      </p:sp>
      <p:sp>
        <p:nvSpPr>
          <p:cNvPr id="5" name="Oval 4"/>
          <p:cNvSpPr/>
          <p:nvPr/>
        </p:nvSpPr>
        <p:spPr>
          <a:xfrm>
            <a:off x="3690466" y="2106185"/>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a:t>
            </a:r>
            <a:r>
              <a:rPr lang="vi-VN" sz="2400" b="1" dirty="0">
                <a:solidFill>
                  <a:srgbClr val="7030A0"/>
                </a:solidFill>
                <a:latin typeface="+mj-lt"/>
                <a:cs typeface="Arial" panose="020B0604020202020204" pitchFamily="34" charset="0"/>
              </a:rPr>
              <a:t>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kép</a:t>
            </a:r>
            <a:r>
              <a:rPr lang="en-US" sz="2400" b="1" dirty="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Times New Roman" panose="02020603050405020304" pitchFamily="18" charset="0"/>
                <a:cs typeface="Times New Roman" panose="02020603050405020304" pitchFamily="18" charset="0"/>
              </a:rPr>
              <a:t>Trong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các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sau</a:t>
            </a:r>
            <a:r>
              <a:rPr lang="en-US" altLang="en-US" sz="3000"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mỗi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hai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chấm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có</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tác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dụng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gì</a:t>
            </a:r>
            <a:r>
              <a:rPr lang="en-US" altLang="en-US" sz="3000" b="1" dirty="0">
                <a:latin typeface="Times New Roman" panose="02020603050405020304" pitchFamily="18" charset="0"/>
                <a:cs typeface="Times New Roman" panose="02020603050405020304" pitchFamily="18"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Times New Roman" panose="02020603050405020304" pitchFamily="18" charset="0"/>
                <a:cs typeface="Times New Roman" panose="02020603050405020304" pitchFamily="18" charset="0"/>
              </a:rPr>
              <a:t>Dưới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tầm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cánh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chú</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bây</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giờ</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luỹ</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tre</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xanh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rì</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rào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trong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bờ</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ao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những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khóm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khoai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nước</a:t>
            </a:r>
            <a:r>
              <a:rPr lang="en-US" altLang="en-US" sz="3000" dirty="0">
                <a:latin typeface="Times New Roman" panose="02020603050405020304" pitchFamily="18" charset="0"/>
                <a:cs typeface="Times New Roman" panose="02020603050405020304" pitchFamily="18" charset="0"/>
              </a:rPr>
              <a:t> rung </a:t>
            </a:r>
            <a:r>
              <a:rPr lang="en-US" altLang="en-US" sz="3000" dirty="0" err="1">
                <a:latin typeface="Times New Roman" panose="02020603050405020304" pitchFamily="18" charset="0"/>
                <a:cs typeface="Times New Roman" panose="02020603050405020304" pitchFamily="18" charset="0"/>
              </a:rPr>
              <a:t>rinh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Rồi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những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cảnh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tuyệt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đẹp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của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đất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nước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hiện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r>
              <a:rPr lang="en-US" altLang="en-US" sz="3000" dirty="0">
                <a:latin typeface="Times New Roman" panose="02020603050405020304" pitchFamily="18" charset="0"/>
                <a:cs typeface="Times New Roman" panose="02020603050405020304" pitchFamily="18" charset="0"/>
              </a:rPr>
              <a:t> </a:t>
            </a:r>
            <a:r>
              <a:rPr lang="en-US" altLang="en-US" sz="3000">
                <a:latin typeface="Times New Roman" panose="02020603050405020304" pitchFamily="18" charset="0"/>
                <a:cs typeface="Times New Roman" panose="02020603050405020304" pitchFamily="18" charset="0"/>
              </a:rPr>
              <a:t>: </a:t>
            </a:r>
            <a:r>
              <a:rPr lang="vi-VN" altLang="en-US" sz="3000" smtClean="0">
                <a:latin typeface="Times New Roman" panose="02020603050405020304" pitchFamily="18" charset="0"/>
                <a:cs typeface="Times New Roman" panose="02020603050405020304" pitchFamily="18" charset="0"/>
              </a:rPr>
              <a:t>cánh </a:t>
            </a:r>
            <a:r>
              <a:rPr lang="en-US" altLang="en-US" sz="3000" smtClean="0">
                <a:latin typeface="Times New Roman" panose="02020603050405020304" pitchFamily="18" charset="0"/>
                <a:cs typeface="Times New Roman" panose="02020603050405020304" pitchFamily="18" charset="0"/>
              </a:rPr>
              <a:t>đồng </a:t>
            </a:r>
            <a:r>
              <a:rPr lang="en-US" altLang="en-US" sz="3000" dirty="0" err="1">
                <a:latin typeface="Times New Roman" panose="02020603050405020304" pitchFamily="18" charset="0"/>
                <a:cs typeface="Times New Roman" panose="02020603050405020304" pitchFamily="18" charset="0"/>
              </a:rPr>
              <a:t>với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những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đàn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trâu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thăng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gặm</a:t>
            </a:r>
            <a:r>
              <a:rPr lang="en-US" altLang="en-US" sz="3000" dirty="0">
                <a:latin typeface="Times New Roman" panose="02020603050405020304" pitchFamily="18" charset="0"/>
                <a:cs typeface="Times New Roman" panose="02020603050405020304" pitchFamily="18" charset="0"/>
              </a:rPr>
              <a:t> cỏ; </a:t>
            </a:r>
            <a:r>
              <a:rPr lang="en-US" altLang="en-US" sz="3000" dirty="0" err="1">
                <a:latin typeface="Times New Roman" panose="02020603050405020304" pitchFamily="18" charset="0"/>
                <a:cs typeface="Times New Roman" panose="02020603050405020304" pitchFamily="18" charset="0"/>
              </a:rPr>
              <a:t>dòng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những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đoàn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thuyền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ngược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xuôi</a:t>
            </a:r>
            <a:r>
              <a:rPr lang="en-US" altLang="en-US" sz="3000" dirty="0">
                <a:latin typeface="Times New Roman" panose="02020603050405020304" pitchFamily="18" charset="0"/>
                <a:cs typeface="Times New Roman" panose="02020603050405020304" pitchFamily="18"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8529810" y="2889477"/>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1632531"/>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err="1">
                <a:latin typeface="Times New Roman" panose="02020603050405020304" pitchFamily="18" charset="0"/>
                <a:cs typeface="Times New Roman" panose="02020603050405020304" pitchFamily="18" charset="0"/>
              </a:rPr>
              <a:t>Rồi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tuyệt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đẹp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của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đất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ra</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đồng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thăng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gặm</a:t>
            </a:r>
            <a:r>
              <a:rPr lang="en-US" altLang="en-US" sz="2400" dirty="0">
                <a:latin typeface="Times New Roman" panose="02020603050405020304" pitchFamily="18" charset="0"/>
                <a:cs typeface="Times New Roman" panose="02020603050405020304" pitchFamily="18" charset="0"/>
              </a:rPr>
              <a:t> cỏ; </a:t>
            </a:r>
            <a:r>
              <a:rPr lang="en-US" altLang="en-US" sz="2400" dirty="0" err="1">
                <a:latin typeface="Times New Roman" panose="02020603050405020304" pitchFamily="18" charset="0"/>
                <a:cs typeface="Times New Roman" panose="02020603050405020304" pitchFamily="18" charset="0"/>
              </a:rPr>
              <a:t>dòng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đoàn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xuôi</a:t>
            </a:r>
            <a:r>
              <a:rPr lang="en-US" altLang="en-US" sz="2400" dirty="0">
                <a:latin typeface="Times New Roman" panose="02020603050405020304" pitchFamily="18" charset="0"/>
                <a:cs typeface="Times New Roman" panose="02020603050405020304" pitchFamily="18" charset="0"/>
              </a:rPr>
              <a:t>.</a:t>
            </a:r>
          </a:p>
        </p:txBody>
      </p:sp>
      <p:sp>
        <p:nvSpPr>
          <p:cNvPr id="5" name="Oval 4"/>
          <p:cNvSpPr/>
          <p:nvPr/>
        </p:nvSpPr>
        <p:spPr>
          <a:xfrm>
            <a:off x="7069026" y="1653956"/>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a:t>
            </a:r>
            <a:r>
              <a:rPr lang="vi-VN" sz="2400" b="1" dirty="0">
                <a:solidFill>
                  <a:srgbClr val="7030A0"/>
                </a:solidFill>
                <a:latin typeface="+mj-lt"/>
                <a:cs typeface="Arial" panose="020B0604020202020204" pitchFamily="34" charset="0"/>
              </a:rPr>
              <a:t>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099" y="3830188"/>
            <a:ext cx="7141711" cy="1200329"/>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a:t>
            </a: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7777425"/>
              </p:ext>
            </p:extLst>
          </p:nvPr>
        </p:nvGraphicFramePr>
        <p:xfrm>
          <a:off x="0" y="0"/>
          <a:ext cx="9143999" cy="5143499"/>
        </p:xfrm>
        <a:graphic>
          <a:graphicData uri="http://schemas.openxmlformats.org/drawingml/2006/table">
            <a:tbl>
              <a:tblPr firstRow="1" bandRow="1">
                <a:tableStyleId>{5C22544A-7EE6-4342-B048-85BDC9FD1C3A}</a:tableStyleId>
              </a:tblPr>
              <a:tblGrid>
                <a:gridCol w="5015986">
                  <a:extLst>
                    <a:ext uri="{9D8B030D-6E8A-4147-A177-3AD203B41FA5}">
                      <a16:colId xmlns:a16="http://schemas.microsoft.com/office/drawing/2014/main" val="20000"/>
                    </a:ext>
                  </a:extLst>
                </a:gridCol>
                <a:gridCol w="4128013">
                  <a:extLst>
                    <a:ext uri="{9D8B030D-6E8A-4147-A177-3AD203B41FA5}">
                      <a16:colId xmlns:a16="http://schemas.microsoft.com/office/drawing/2014/main" val="20001"/>
                    </a:ext>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itchFamily="18" charset="0"/>
                <a:cs typeface="Times New Roman" pitchFamily="18" charset="0"/>
              </a:rPr>
              <a:t>B</a:t>
            </a:r>
            <a:r>
              <a:rPr lang="vi-VN" sz="2400" dirty="0">
                <a:latin typeface="Times New Roman" pitchFamily="18" charset="0"/>
                <a:cs typeface="Times New Roman" pitchFamily="18" charset="0"/>
              </a:rPr>
              <a:t>áo hiệu bộ phận đứng sau là lời nói của nhân vật “tôi”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kép</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itchFamily="18" charset="0"/>
                <a:cs typeface="Times New Roman" pitchFamily="18" charset="0"/>
              </a:rPr>
              <a:t>Tôi thở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Còn đứa bị điểm không, nó tả 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33406" y="2347007"/>
            <a:ext cx="4905510" cy="461665"/>
          </a:xfrm>
          <a:prstGeom prst="rect">
            <a:avLst/>
          </a:prstGeom>
        </p:spPr>
        <p:txBody>
          <a:bodyPr wrap="none">
            <a:spAutoFit/>
          </a:bodyPr>
          <a:lstStyle/>
          <a:p>
            <a:pPr algn="just"/>
            <a:r>
              <a:rPr lang="vi-VN" sz="2400" dirty="0">
                <a:latin typeface="Times New Roman" pitchFamily="18" charset="0"/>
                <a:cs typeface="Times New Roman" pitchFamily="18" charset="0"/>
              </a:rPr>
              <a:t>Cô hỏi: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Sao trò không chịu làm bài?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516845" y="69627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592"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4317" y="364737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ộ hình nền Powerpoint màu pastel khiến bạn yêu ngay từ cái nhì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999" y="8061"/>
            <a:ext cx="9239002" cy="830997"/>
          </a:xfrm>
          <a:prstGeom prst="rect">
            <a:avLst/>
          </a:prstGeom>
          <a:noFill/>
        </p:spPr>
        <p:txBody>
          <a:bodyPr wrap="square">
            <a:spAutoFit/>
          </a:bodyPr>
          <a:lstStyle/>
          <a:p>
            <a:pPr algn="ctr"/>
            <a:r>
              <a:rPr lang="en-US" sz="2400" b="1" dirty="0">
                <a:solidFill>
                  <a:srgbClr val="FF0000"/>
                </a:solidFill>
                <a:latin typeface="Times New Roman" pitchFamily="18" charset="0"/>
                <a:cs typeface="Times New Roman" pitchFamily="18" charset="0"/>
              </a:rPr>
              <a:t>TRÒ CHƠI “XÌ ĐIỆN”</a:t>
            </a:r>
          </a:p>
          <a:p>
            <a:pPr algn="ctr"/>
            <a:r>
              <a:rPr lang="en-US" sz="2400" i="1" dirty="0" err="1">
                <a:solidFill>
                  <a:srgbClr val="004EEA"/>
                </a:solidFill>
                <a:latin typeface="Times New Roman" pitchFamily="18" charset="0"/>
                <a:cs typeface="Times New Roman" pitchFamily="18" charset="0"/>
              </a:rPr>
              <a:t>Nối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từng</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trái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với</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nêu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đúng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tác</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dụng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của</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dấu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hai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chấm</a:t>
            </a:r>
            <a:r>
              <a:rPr lang="en-US" sz="2400" i="1" dirty="0">
                <a:solidFill>
                  <a:srgbClr val="004EEA"/>
                </a:solidFill>
                <a:latin typeface="Times New Roman" pitchFamily="18" charset="0"/>
                <a:cs typeface="Times New Roman" pitchFamily="18" charset="0"/>
              </a:rPr>
              <a:t> ở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phải</a:t>
            </a:r>
            <a:endParaRPr lang="vi-VN" sz="2400" i="1" dirty="0">
              <a:solidFill>
                <a:srgbClr val="004EEA"/>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97801107"/>
              </p:ext>
            </p:extLst>
          </p:nvPr>
        </p:nvGraphicFramePr>
        <p:xfrm>
          <a:off x="1" y="794967"/>
          <a:ext cx="9138633" cy="4348533"/>
        </p:xfrm>
        <a:graphic>
          <a:graphicData uri="http://schemas.openxmlformats.org/drawingml/2006/table">
            <a:tbl>
              <a:tblPr firstRow="1" bandRow="1">
                <a:tableStyleId>{E8B1032C-EA38-4F05-BA0D-38AFFFC7BED3}</a:tableStyleId>
              </a:tblPr>
              <a:tblGrid>
                <a:gridCol w="474571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240793">
                  <a:extLst>
                    <a:ext uri="{9D8B030D-6E8A-4147-A177-3AD203B41FA5}">
                      <a16:colId xmlns:a16="http://schemas.microsoft.com/office/drawing/2014/main" val="20002"/>
                    </a:ext>
                  </a:extLst>
                </a:gridCol>
              </a:tblGrid>
              <a:tr h="1418966">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r h="1556593">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endParaRPr lang="en-US" sz="110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r h="1372974">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0" y="961615"/>
            <a:ext cx="4720124" cy="1061829"/>
          </a:xfrm>
          <a:prstGeom prst="rect">
            <a:avLst/>
          </a:prstGeom>
        </p:spPr>
        <p:txBody>
          <a:bodyPr wrap="square">
            <a:spAutoFit/>
          </a:bodyPr>
          <a:lstStyle/>
          <a:p>
            <a:pPr algn="just"/>
            <a:r>
              <a:rPr lang="en-US" sz="2100" dirty="0">
                <a:latin typeface="Times New Roman" pitchFamily="18" charset="0"/>
                <a:cs typeface="Times New Roman" pitchFamily="18" charset="0"/>
              </a:rPr>
              <a:t>1.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Việt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nói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rằng</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bao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giờ</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sp>
        <p:nvSpPr>
          <p:cNvPr id="8" name="Rectangle 7"/>
          <p:cNvSpPr/>
          <p:nvPr/>
        </p:nvSpPr>
        <p:spPr>
          <a:xfrm>
            <a:off x="0" y="2629418"/>
            <a:ext cx="4728156" cy="769441"/>
          </a:xfrm>
          <a:prstGeom prst="rect">
            <a:avLst/>
          </a:prstGeom>
        </p:spPr>
        <p:txBody>
          <a:bodyPr wrap="square">
            <a:spAutoFit/>
          </a:bodyPr>
          <a:lstStyle/>
          <a:p>
            <a:pPr algn="just"/>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Vườn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cụt</a:t>
            </a:r>
            <a:r>
              <a:rPr lang="en-US" sz="2200" dirty="0">
                <a:latin typeface="Times New Roman" pitchFamily="18" charset="0"/>
                <a:cs typeface="Times New Roman" pitchFamily="18" charset="0"/>
              </a:rPr>
              <a:t>,…</a:t>
            </a:r>
          </a:p>
        </p:txBody>
      </p:sp>
      <p:sp>
        <p:nvSpPr>
          <p:cNvPr id="9" name="Rectangle 8"/>
          <p:cNvSpPr/>
          <p:nvPr/>
        </p:nvSpPr>
        <p:spPr>
          <a:xfrm>
            <a:off x="8032" y="4055064"/>
            <a:ext cx="4720124" cy="769441"/>
          </a:xfrm>
          <a:prstGeom prst="rect">
            <a:avLst/>
          </a:prstGeom>
        </p:spPr>
        <p:txBody>
          <a:bodyPr wrap="square">
            <a:spAutoFit/>
          </a:bodyPr>
          <a:lstStyle/>
          <a:p>
            <a:pPr algn="just"/>
            <a:r>
              <a:rPr lang="en-US" sz="2200" dirty="0">
                <a:latin typeface="Times New Roman" pitchFamily="18" charset="0"/>
                <a:cs typeface="Times New Roman" pitchFamily="18" charset="0"/>
              </a:rPr>
              <a:t>3. Mai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Đào</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gì</a:t>
            </a:r>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p:txBody>
      </p:sp>
      <p:sp>
        <p:nvSpPr>
          <p:cNvPr id="2" name="Rectangle 1"/>
          <p:cNvSpPr/>
          <p:nvPr/>
        </p:nvSpPr>
        <p:spPr>
          <a:xfrm>
            <a:off x="5901976" y="771329"/>
            <a:ext cx="3203848" cy="1446550"/>
          </a:xfrm>
          <a:prstGeom prst="rect">
            <a:avLst/>
          </a:prstGeom>
        </p:spPr>
        <p:txBody>
          <a:bodyPr wrap="square">
            <a:spAutoFit/>
          </a:bodyPr>
          <a:lstStyle/>
          <a:p>
            <a:pPr algn="just"/>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dòng</a:t>
            </a:r>
            <a:r>
              <a:rPr lang="en-US" sz="2200" dirty="0">
                <a:latin typeface="Times New Roman" pitchFamily="18" charset="0"/>
                <a:cs typeface="Times New Roman" pitchFamily="18" charset="0"/>
              </a:rPr>
              <a:t>).</a:t>
            </a:r>
          </a:p>
        </p:txBody>
      </p:sp>
      <p:sp>
        <p:nvSpPr>
          <p:cNvPr id="4" name="Rectangle 3"/>
          <p:cNvSpPr/>
          <p:nvPr/>
        </p:nvSpPr>
        <p:spPr>
          <a:xfrm>
            <a:off x="5878225" y="2299936"/>
            <a:ext cx="3265777" cy="1446550"/>
          </a:xfrm>
          <a:prstGeom prst="rect">
            <a:avLst/>
          </a:prstGeom>
        </p:spPr>
        <p:txBody>
          <a:bodyPr wrap="square">
            <a:spAutoFit/>
          </a:bodyPr>
          <a:lstStyle/>
          <a:p>
            <a:pPr algn="just"/>
            <a:r>
              <a:rPr lang="en-US" sz="2200" dirty="0">
                <a:latin typeface="Times New Roman" pitchFamily="18" charset="0"/>
                <a:cs typeface="Times New Roman" pitchFamily="18" charset="0"/>
              </a:rPr>
              <a:t>b.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kép</a:t>
            </a:r>
            <a:r>
              <a:rPr lang="en-US" sz="2200" dirty="0">
                <a:latin typeface="Times New Roman" pitchFamily="18" charset="0"/>
                <a:cs typeface="Times New Roman" pitchFamily="18" charset="0"/>
              </a:rPr>
              <a:t>).</a:t>
            </a:r>
          </a:p>
        </p:txBody>
      </p:sp>
      <p:sp>
        <p:nvSpPr>
          <p:cNvPr id="5" name="Rectangle 4"/>
          <p:cNvSpPr/>
          <p:nvPr/>
        </p:nvSpPr>
        <p:spPr>
          <a:xfrm>
            <a:off x="5919381" y="3885253"/>
            <a:ext cx="3200872" cy="1107996"/>
          </a:xfrm>
          <a:prstGeom prst="rect">
            <a:avLst/>
          </a:prstGeom>
          <a:noFill/>
        </p:spPr>
        <p:txBody>
          <a:bodyPr wrap="square">
            <a:spAutoFit/>
          </a:bodyPr>
          <a:lstStyle/>
          <a:p>
            <a:pPr algn="just"/>
            <a:r>
              <a:rPr lang="en-US" sz="2200" dirty="0">
                <a:latin typeface="Times New Roman" pitchFamily="18" charset="0"/>
                <a:cs typeface="Times New Roman" pitchFamily="18" charset="0"/>
              </a:rPr>
              <a:t>c.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endParaRPr lang="en-US" sz="2200" dirty="0">
              <a:latin typeface="Times New Roman" pitchFamily="18" charset="0"/>
              <a:cs typeface="Times New Roman" pitchFamily="18" charset="0"/>
            </a:endParaRPr>
          </a:p>
        </p:txBody>
      </p:sp>
      <p:cxnSp>
        <p:nvCxnSpPr>
          <p:cNvPr id="13" name="Straight Connector 12"/>
          <p:cNvCxnSpPr/>
          <p:nvPr/>
        </p:nvCxnSpPr>
        <p:spPr>
          <a:xfrm>
            <a:off x="4788024" y="1554100"/>
            <a:ext cx="1113952" cy="156911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81966" y="2873829"/>
            <a:ext cx="1096261" cy="173897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28156" y="1329613"/>
            <a:ext cx="1150071" cy="3283193"/>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pic>
        <p:nvPicPr>
          <p:cNvPr id="2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0824" y="4607084"/>
            <a:ext cx="563675" cy="563675"/>
          </a:xfrm>
          <a:prstGeom prst="rect">
            <a:avLst/>
          </a:prstGeom>
        </p:spPr>
      </p:pic>
    </p:spTree>
    <p:extLst>
      <p:ext uri="{BB962C8B-B14F-4D97-AF65-F5344CB8AC3E}">
        <p14:creationId xmlns:p14="http://schemas.microsoft.com/office/powerpoint/2010/main" val="34249676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7077" fill="hold"/>
                                        <p:tgtEl>
                                          <p:spTgt spid="20"/>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0"/>
                </p:tgtEl>
              </p:cMediaNode>
            </p:audio>
          </p:childTnLst>
        </p:cTn>
      </p:par>
    </p:tnLst>
    <p:bldLst>
      <p:bldP spid="7" grpId="0"/>
      <p:bldP spid="3" grpId="0"/>
      <p:bldP spid="8" grpId="0"/>
      <p:bldP spid="9" grpId="0"/>
      <p:bldP spid="2"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50 phông nền powerpoint dễ thương, ấn tượng | ADV Solu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31640" y="303499"/>
            <a:ext cx="6480720" cy="1384995"/>
          </a:xfrm>
          <a:prstGeom prst="rect">
            <a:avLst/>
          </a:prstGeom>
        </p:spPr>
        <p:txBody>
          <a:bodyPr wrap="square">
            <a:spAutoFit/>
          </a:bodyPr>
          <a:lstStyle/>
          <a:p>
            <a:pPr algn="just"/>
            <a:r>
              <a:rPr lang="en-US" sz="2100" b="1" dirty="0">
                <a:solidFill>
                  <a:srgbClr val="3333CC"/>
                </a:solidFill>
                <a:latin typeface="Times New Roman" pitchFamily="18" charset="0"/>
                <a:cs typeface="Times New Roman" pitchFamily="18" charset="0"/>
              </a:rPr>
              <a:t>2. </a:t>
            </a:r>
            <a:r>
              <a:rPr lang="en-US" sz="2100" i="1" dirty="0" err="1">
                <a:solidFill>
                  <a:srgbClr val="3333CC"/>
                </a:solidFill>
                <a:latin typeface="Times New Roman" pitchFamily="18" charset="0"/>
                <a:cs typeface="Times New Roman" pitchFamily="18" charset="0"/>
              </a:rPr>
              <a:t>Viết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đoạn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văn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theo</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truyện</a:t>
            </a:r>
            <a:r>
              <a:rPr lang="en-US" sz="2100"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Nàng</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tiên</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Ốc</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trong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ít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nhất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giải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thích</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dẫn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lời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nhân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vật</a:t>
            </a:r>
            <a:r>
              <a:rPr lang="en-US" sz="2100" i="1" dirty="0">
                <a:solidFill>
                  <a:srgbClr val="3333CC"/>
                </a:solidFill>
                <a:latin typeface="Times New Roman" pitchFamily="18" charset="0"/>
                <a:cs typeface="Times New Roman" pitchFamily="18" charset="0"/>
              </a:rPr>
              <a:t>. </a:t>
            </a:r>
          </a:p>
        </p:txBody>
      </p:sp>
      <p:sp>
        <p:nvSpPr>
          <p:cNvPr id="3" name="Rectangle 2"/>
          <p:cNvSpPr/>
          <p:nvPr/>
        </p:nvSpPr>
        <p:spPr>
          <a:xfrm>
            <a:off x="1269817" y="1890306"/>
            <a:ext cx="6588732" cy="1754326"/>
          </a:xfrm>
          <a:prstGeom prst="rect">
            <a:avLst/>
          </a:prstGeom>
          <a:solidFill>
            <a:srgbClr val="FFCC66"/>
          </a:solidFill>
        </p:spPr>
        <p:txBody>
          <a:bodyPr wrap="square">
            <a:spAutoFit/>
          </a:bodyPr>
          <a:lstStyle/>
          <a:p>
            <a:pPr algn="just"/>
            <a:r>
              <a:rPr lang="en-US" sz="1800" b="1" i="1" dirty="0" err="1">
                <a:latin typeface="Times New Roman" pitchFamily="18" charset="0"/>
                <a:cs typeface="Times New Roman" pitchFamily="18" charset="0"/>
              </a:rPr>
              <a:t>Hướng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dẫn</a:t>
            </a:r>
            <a:r>
              <a:rPr lang="en-US" sz="1800" b="1" i="1" dirty="0">
                <a:latin typeface="Times New Roman" pitchFamily="18" charset="0"/>
                <a:cs typeface="Times New Roman" pitchFamily="18" charset="0"/>
              </a:rPr>
              <a:t>:</a:t>
            </a:r>
          </a:p>
          <a:p>
            <a:pPr marL="342900" indent="-342900" algn="just">
              <a:buAutoNum type="arabicPeriod"/>
            </a:pPr>
            <a:r>
              <a:rPr lang="en-US" sz="1800" b="1" i="1" dirty="0">
                <a:latin typeface="Times New Roman" pitchFamily="18" charset="0"/>
                <a:cs typeface="Times New Roman" pitchFamily="18" charset="0"/>
              </a:rPr>
              <a:t>Con </a:t>
            </a:r>
            <a:r>
              <a:rPr lang="en-US" sz="1800" b="1" i="1" dirty="0" err="1">
                <a:latin typeface="Times New Roman" pitchFamily="18" charset="0"/>
                <a:cs typeface="Times New Roman" pitchFamily="18" charset="0"/>
              </a:rPr>
              <a:t>chọn</a:t>
            </a:r>
            <a:r>
              <a:rPr lang="en-US" sz="1800" b="1" i="1" dirty="0">
                <a:latin typeface="Times New Roman" pitchFamily="18" charset="0"/>
                <a:cs typeface="Times New Roman" pitchFamily="18" charset="0"/>
              </a:rPr>
              <a:t> 1 </a:t>
            </a:r>
            <a:r>
              <a:rPr lang="en-US" sz="1800" b="1" i="1" dirty="0" err="1">
                <a:latin typeface="Times New Roman" pitchFamily="18" charset="0"/>
                <a:cs typeface="Times New Roman" pitchFamily="18" charset="0"/>
              </a:rPr>
              <a:t>hoặc</a:t>
            </a:r>
            <a:r>
              <a:rPr lang="en-US" sz="1800" b="1" i="1" dirty="0">
                <a:latin typeface="Times New Roman" pitchFamily="18" charset="0"/>
                <a:cs typeface="Times New Roman" pitchFamily="18" charset="0"/>
              </a:rPr>
              <a:t> 2 </a:t>
            </a:r>
            <a:r>
              <a:rPr lang="en-US" sz="1800" b="1" i="1" dirty="0" err="1">
                <a:latin typeface="Times New Roman" pitchFamily="18" charset="0"/>
                <a:cs typeface="Times New Roman" pitchFamily="18" charset="0"/>
              </a:rPr>
              <a:t>đoạn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truyện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trong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bài</a:t>
            </a:r>
            <a:r>
              <a:rPr lang="en-US" sz="1800" b="1" i="1" dirty="0">
                <a:latin typeface="Times New Roman" pitchFamily="18" charset="0"/>
                <a:cs typeface="Times New Roman" pitchFamily="18" charset="0"/>
              </a:rPr>
              <a:t>.</a:t>
            </a:r>
          </a:p>
          <a:p>
            <a:pPr marL="342900" indent="-342900" algn="just">
              <a:buAutoNum type="arabicPeriod"/>
            </a:pPr>
            <a:r>
              <a:rPr lang="en-US" sz="1800" b="1" i="1" dirty="0" err="1">
                <a:latin typeface="Times New Roman" pitchFamily="18" charset="0"/>
                <a:cs typeface="Times New Roman" pitchFamily="18" charset="0"/>
              </a:rPr>
              <a:t>Chuyển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thành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kể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của</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mình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viết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văn</a:t>
            </a:r>
            <a:r>
              <a:rPr lang="en-US" sz="1800" b="1" i="1" dirty="0">
                <a:latin typeface="Times New Roman" pitchFamily="18" charset="0"/>
                <a:cs typeface="Times New Roman" pitchFamily="18" charset="0"/>
              </a:rPr>
              <a:t>.</a:t>
            </a:r>
          </a:p>
          <a:p>
            <a:pPr marL="342900" indent="-342900" algn="just">
              <a:buAutoNum type="arabicPeriod"/>
            </a:pPr>
            <a:r>
              <a:rPr lang="en-US" sz="1800" b="1" i="1" dirty="0" err="1">
                <a:latin typeface="Times New Roman" pitchFamily="18" charset="0"/>
                <a:cs typeface="Times New Roman" pitchFamily="18" charset="0"/>
              </a:rPr>
              <a:t>Trong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đoạn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văn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ít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nhất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p>
          <a:p>
            <a:pPr algn="just"/>
            <a:r>
              <a:rPr lang="en-US" sz="1800" b="1" i="1" dirty="0">
                <a:latin typeface="Times New Roman" pitchFamily="18" charset="0"/>
                <a:cs typeface="Times New Roman" pitchFamily="18" charset="0"/>
              </a:rPr>
              <a:t>     - </a:t>
            </a:r>
            <a:r>
              <a:rPr lang="en-US" sz="1800" b="1" i="1" dirty="0" err="1">
                <a:latin typeface="Times New Roman" pitchFamily="18" charset="0"/>
                <a:cs typeface="Times New Roman" pitchFamily="18" charset="0"/>
              </a:rPr>
              <a:t>Một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giải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thích</a:t>
            </a:r>
            <a:r>
              <a:rPr lang="en-US" sz="1800" b="1" i="1" dirty="0">
                <a:latin typeface="Times New Roman" pitchFamily="18" charset="0"/>
                <a:cs typeface="Times New Roman" pitchFamily="18" charset="0"/>
              </a:rPr>
              <a:t>.</a:t>
            </a:r>
          </a:p>
          <a:p>
            <a:pPr algn="just"/>
            <a:r>
              <a:rPr lang="en-US" sz="1800" b="1" i="1" dirty="0">
                <a:latin typeface="Times New Roman" pitchFamily="18" charset="0"/>
                <a:cs typeface="Times New Roman" pitchFamily="18" charset="0"/>
              </a:rPr>
              <a:t>     - </a:t>
            </a:r>
            <a:r>
              <a:rPr lang="en-US" sz="1800" b="1" i="1" dirty="0" err="1">
                <a:latin typeface="Times New Roman" pitchFamily="18" charset="0"/>
                <a:cs typeface="Times New Roman" pitchFamily="18" charset="0"/>
              </a:rPr>
              <a:t>Một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dẫn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nhân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vật</a:t>
            </a:r>
            <a:r>
              <a:rPr lang="en-US" sz="1800" b="1" i="1" dirty="0">
                <a:latin typeface="Times New Roman" pitchFamily="18" charset="0"/>
                <a:cs typeface="Times New Roman" pitchFamily="18" charset="0"/>
              </a:rPr>
              <a:t>. </a:t>
            </a:r>
            <a:endParaRPr lang="vi-VN"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228529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arn(inVertical)">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arn(inVertical)">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arn(inVertical)">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barn(inVertical)">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50 phông nền powerpoint dễ thương, ấn tượng | ADV Solu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31640" y="303499"/>
            <a:ext cx="6480720" cy="1384995"/>
          </a:xfrm>
          <a:prstGeom prst="rect">
            <a:avLst/>
          </a:prstGeom>
        </p:spPr>
        <p:txBody>
          <a:bodyPr wrap="square">
            <a:spAutoFit/>
          </a:bodyPr>
          <a:lstStyle/>
          <a:p>
            <a:pPr algn="just"/>
            <a:r>
              <a:rPr lang="en-US" sz="2100" b="1" dirty="0">
                <a:solidFill>
                  <a:srgbClr val="3333CC"/>
                </a:solidFill>
                <a:latin typeface="Times New Roman" pitchFamily="18" charset="0"/>
                <a:cs typeface="Times New Roman" pitchFamily="18" charset="0"/>
              </a:rPr>
              <a:t>2. </a:t>
            </a:r>
            <a:r>
              <a:rPr lang="en-US" sz="2100" i="1" dirty="0" err="1">
                <a:solidFill>
                  <a:srgbClr val="3333CC"/>
                </a:solidFill>
                <a:latin typeface="Times New Roman" pitchFamily="18" charset="0"/>
                <a:cs typeface="Times New Roman" pitchFamily="18" charset="0"/>
              </a:rPr>
              <a:t>Viết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đoạn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văn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theo</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truyện</a:t>
            </a:r>
            <a:r>
              <a:rPr lang="en-US" sz="2100"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Nàng</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tiên</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Ốc</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trong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ít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nhất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giải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thích</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dẫn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lời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nhân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vật</a:t>
            </a:r>
            <a:r>
              <a:rPr lang="en-US" sz="2100" i="1" dirty="0">
                <a:solidFill>
                  <a:srgbClr val="3333CC"/>
                </a:solidFill>
                <a:latin typeface="Times New Roman" pitchFamily="18" charset="0"/>
                <a:cs typeface="Times New Roman" pitchFamily="18" charset="0"/>
              </a:rPr>
              <a:t>. </a:t>
            </a:r>
          </a:p>
        </p:txBody>
      </p:sp>
      <p:sp>
        <p:nvSpPr>
          <p:cNvPr id="3" name="Rectangle 2"/>
          <p:cNvSpPr/>
          <p:nvPr/>
        </p:nvSpPr>
        <p:spPr>
          <a:xfrm>
            <a:off x="1269817" y="1890306"/>
            <a:ext cx="6588732" cy="2862322"/>
          </a:xfrm>
          <a:prstGeom prst="rect">
            <a:avLst/>
          </a:prstGeom>
          <a:solidFill>
            <a:srgbClr val="FFCC66"/>
          </a:solidFill>
        </p:spPr>
        <p:txBody>
          <a:bodyPr wrap="square">
            <a:spAutoFit/>
          </a:bodyPr>
          <a:lstStyle/>
          <a:p>
            <a:pPr algn="just"/>
            <a:r>
              <a:rPr lang="en-US" sz="1800" b="1" dirty="0" err="1">
                <a:latin typeface="Times New Roman" pitchFamily="18" charset="0"/>
                <a:cs typeface="Times New Roman" pitchFamily="18" charset="0"/>
              </a:rPr>
              <a:t>Ví</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dụ</a:t>
            </a:r>
            <a:r>
              <a:rPr lang="en-US" sz="1800" b="1"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Bà lão nhẹ nhàng bước nhanh đến chum nước cầm chiếc vỏ ốc lên và đập vỡ.</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Nàng tiên </a:t>
            </a:r>
            <a:r>
              <a:rPr lang="en-US" sz="1800" dirty="0">
                <a:latin typeface="Times New Roman" pitchFamily="18" charset="0"/>
                <a:cs typeface="Times New Roman" pitchFamily="18" charset="0"/>
              </a:rPr>
              <a:t>Ố</a:t>
            </a:r>
            <a:r>
              <a:rPr lang="vi-VN" sz="1800" dirty="0">
                <a:latin typeface="Times New Roman" pitchFamily="18" charset="0"/>
                <a:cs typeface="Times New Roman" pitchFamily="18" charset="0"/>
              </a:rPr>
              <a:t>c giật mình, định chạy nhanh đến chum nước nhưng đã </a:t>
            </a:r>
            <a:r>
              <a:rPr lang="en-US" sz="1800" dirty="0" err="1">
                <a:latin typeface="Times New Roman" pitchFamily="18" charset="0"/>
                <a:cs typeface="Times New Roman" pitchFamily="18" charset="0"/>
              </a:rPr>
              <a:t>muộn</a:t>
            </a:r>
            <a:r>
              <a:rPr lang="vi-VN"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chiếc</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vỏ ốc </a:t>
            </a:r>
            <a:r>
              <a:rPr lang="en-US" sz="1800" dirty="0" err="1">
                <a:latin typeface="Times New Roman" pitchFamily="18" charset="0"/>
                <a:cs typeface="Times New Roman" pitchFamily="18" charset="0"/>
              </a:rPr>
              <a:t>xanh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biêng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biếc</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đã vỡ. Bà lão ôm lấy nàng dịu dàng nói</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a:t>
            </a:r>
          </a:p>
          <a:p>
            <a:pPr algn="just"/>
            <a:r>
              <a:rPr lang="vi-VN" sz="1800" dirty="0">
                <a:latin typeface="Times New Roman" pitchFamily="18" charset="0"/>
                <a:cs typeface="Times New Roman" pitchFamily="18" charset="0"/>
              </a:rPr>
              <a:t>- Con hãy ở đây với mẹ!</a:t>
            </a:r>
            <a:endParaRPr lang="en-US" sz="1800" dirty="0">
              <a:latin typeface="Times New Roman" pitchFamily="18" charset="0"/>
              <a:cs typeface="Times New Roman" pitchFamily="18" charset="0"/>
            </a:endParaRPr>
          </a:p>
          <a:p>
            <a:pPr marL="257175" indent="-257175" algn="just">
              <a:buFont typeface="Wingdings"/>
              <a:buChar char="à"/>
            </a:pPr>
            <a:r>
              <a:rPr lang="vi-VN" sz="1800" b="1" i="1" dirty="0">
                <a:latin typeface="Times New Roman" pitchFamily="18" charset="0"/>
                <a:cs typeface="Times New Roman" pitchFamily="18" charset="0"/>
              </a:rPr>
              <a:t>Dấu hai chấm đầu </a:t>
            </a:r>
            <a:r>
              <a:rPr lang="en-US" sz="1800" b="1" i="1" dirty="0" err="1">
                <a:latin typeface="Times New Roman" pitchFamily="18" charset="0"/>
                <a:cs typeface="Times New Roman" pitchFamily="18" charset="0"/>
              </a:rPr>
              <a:t>báo</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hiệu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bộ</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phận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đứng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sau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là</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vi-VN" sz="1800" b="1" i="1" dirty="0">
                <a:latin typeface="Times New Roman" pitchFamily="18" charset="0"/>
                <a:cs typeface="Times New Roman" pitchFamily="18" charset="0"/>
              </a:rPr>
              <a:t>giải thích cho bộ phận đứng trước </a:t>
            </a:r>
            <a:r>
              <a:rPr lang="en-US" sz="1800" b="1" i="1" dirty="0">
                <a:latin typeface="Times New Roman" pitchFamily="18" charset="0"/>
                <a:cs typeface="Times New Roman" pitchFamily="18" charset="0"/>
              </a:rPr>
              <a:t>“</a:t>
            </a:r>
            <a:r>
              <a:rPr lang="vi-VN" sz="1800" b="1" i="1" dirty="0">
                <a:latin typeface="Times New Roman" pitchFamily="18" charset="0"/>
                <a:cs typeface="Times New Roman" pitchFamily="18" charset="0"/>
              </a:rPr>
              <a:t>đã </a:t>
            </a:r>
            <a:r>
              <a:rPr lang="en-US" sz="1800" b="1" i="1" dirty="0" err="1">
                <a:latin typeface="Times New Roman" pitchFamily="18" charset="0"/>
                <a:cs typeface="Times New Roman" pitchFamily="18" charset="0"/>
              </a:rPr>
              <a:t>muộn</a:t>
            </a:r>
            <a:r>
              <a:rPr lang="en-US" sz="1800" b="1" i="1" dirty="0">
                <a:latin typeface="Times New Roman" pitchFamily="18" charset="0"/>
                <a:cs typeface="Times New Roman" pitchFamily="18" charset="0"/>
              </a:rPr>
              <a:t>”.</a:t>
            </a:r>
          </a:p>
          <a:p>
            <a:pPr marL="257175" indent="-257175" algn="just">
              <a:buFont typeface="Wingdings"/>
              <a:buChar char="à"/>
            </a:pPr>
            <a:r>
              <a:rPr lang="vi-VN" sz="1800" b="1" i="1" dirty="0">
                <a:latin typeface="Times New Roman" pitchFamily="18" charset="0"/>
                <a:cs typeface="Times New Roman" pitchFamily="18" charset="0"/>
              </a:rPr>
              <a:t>Dấu hai chấm sau (phối hợp với dấu gạch đầu dòng) báo hiệu bộ phận đứng sau là lời bà lão nói với nàng tiên </a:t>
            </a:r>
            <a:r>
              <a:rPr lang="en-US" sz="1800" b="1" i="1" dirty="0">
                <a:latin typeface="Times New Roman" pitchFamily="18" charset="0"/>
                <a:cs typeface="Times New Roman" pitchFamily="18" charset="0"/>
              </a:rPr>
              <a:t>Ố</a:t>
            </a:r>
            <a:r>
              <a:rPr lang="vi-VN" sz="1800" b="1" i="1" dirty="0">
                <a:latin typeface="Times New Roman" pitchFamily="18" charset="0"/>
                <a:cs typeface="Times New Roman" pitchFamily="18" charset="0"/>
              </a:rPr>
              <a:t>c.</a:t>
            </a:r>
          </a:p>
        </p:txBody>
      </p:sp>
      <p:sp>
        <p:nvSpPr>
          <p:cNvPr id="5" name="Oval 4"/>
          <p:cNvSpPr/>
          <p:nvPr/>
        </p:nvSpPr>
        <p:spPr>
          <a:xfrm>
            <a:off x="3335931" y="2710902"/>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Oval 5"/>
          <p:cNvSpPr/>
          <p:nvPr/>
        </p:nvSpPr>
        <p:spPr>
          <a:xfrm>
            <a:off x="3355411" y="3067925"/>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4846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arn(inVertical)">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5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5" name="WordArt 2"/>
          <p:cNvSpPr>
            <a:spLocks noChangeArrowheads="1" noChangeShapeType="1" noTextEdit="1"/>
          </p:cNvSpPr>
          <p:nvPr/>
        </p:nvSpPr>
        <p:spPr bwMode="auto">
          <a:xfrm>
            <a:off x="3165972" y="1474024"/>
            <a:ext cx="2914650" cy="628650"/>
          </a:xfrm>
          <a:prstGeom prst="rect">
            <a:avLst/>
          </a:prstGeom>
        </p:spPr>
        <p:txBody>
          <a:bodyPr wrap="none" lIns="68580" tIns="34290" rIns="68580" bIns="34290"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CC"/>
              </a:contourClr>
            </a:sp3d>
          </a:bodyPr>
          <a:lstStyle/>
          <a:p>
            <a:pPr algn="ctr"/>
            <a:r>
              <a:rPr lang="en-US" sz="2700" kern="10" dirty="0" err="1">
                <a:ln w="9525">
                  <a:round/>
                  <a:headEnd/>
                  <a:tailEnd/>
                </a:ln>
                <a:gradFill rotWithShape="1">
                  <a:gsLst>
                    <a:gs pos="0">
                      <a:srgbClr val="9900CC"/>
                    </a:gs>
                    <a:gs pos="100000">
                      <a:srgbClr val="CC3300"/>
                    </a:gs>
                  </a:gsLst>
                  <a:lin ang="5400000" scaled="1"/>
                </a:gradFill>
                <a:latin typeface="Times New Roman" panose="02020603050405020304" pitchFamily="18" charset="0"/>
                <a:cs typeface="Times New Roman" panose="02020603050405020304" pitchFamily="18" charset="0"/>
              </a:rPr>
              <a:t>Dặn</a:t>
            </a:r>
            <a:r>
              <a:rPr lang="en-US" sz="2700" kern="10" dirty="0">
                <a:ln w="9525">
                  <a:round/>
                  <a:headEnd/>
                  <a:tailEnd/>
                </a:ln>
                <a:gradFill rotWithShape="1">
                  <a:gsLst>
                    <a:gs pos="0">
                      <a:srgbClr val="9900CC"/>
                    </a:gs>
                    <a:gs pos="100000">
                      <a:srgbClr val="CC3300"/>
                    </a:gs>
                  </a:gsLst>
                  <a:lin ang="5400000" scaled="1"/>
                </a:gradFill>
                <a:latin typeface="Times New Roman" panose="02020603050405020304" pitchFamily="18" charset="0"/>
                <a:cs typeface="Times New Roman" panose="02020603050405020304" pitchFamily="18" charset="0"/>
              </a:rPr>
              <a:t> </a:t>
            </a:r>
            <a:r>
              <a:rPr lang="en-US" sz="2700" kern="10" dirty="0" err="1">
                <a:ln w="9525">
                  <a:round/>
                  <a:headEnd/>
                  <a:tailEnd/>
                </a:ln>
                <a:gradFill rotWithShape="1">
                  <a:gsLst>
                    <a:gs pos="0">
                      <a:srgbClr val="9900CC"/>
                    </a:gs>
                    <a:gs pos="100000">
                      <a:srgbClr val="CC3300"/>
                    </a:gs>
                  </a:gsLst>
                  <a:lin ang="5400000" scaled="1"/>
                </a:gradFill>
                <a:latin typeface="Times New Roman" panose="02020603050405020304" pitchFamily="18" charset="0"/>
                <a:cs typeface="Times New Roman" panose="02020603050405020304" pitchFamily="18" charset="0"/>
              </a:rPr>
              <a:t>dò</a:t>
            </a:r>
            <a:endParaRPr lang="en-US" sz="2700" kern="10" dirty="0">
              <a:ln w="9525">
                <a:round/>
                <a:headEnd/>
                <a:tailEnd/>
              </a:ln>
              <a:gradFill rotWithShape="1">
                <a:gsLst>
                  <a:gs pos="0">
                    <a:srgbClr val="9900CC"/>
                  </a:gs>
                  <a:gs pos="100000">
                    <a:srgbClr val="CC3300"/>
                  </a:gs>
                </a:gsLst>
                <a:lin ang="5400000" scaled="1"/>
              </a:gradFill>
              <a:latin typeface="Times New Roman" panose="02020603050405020304" pitchFamily="18" charset="0"/>
              <a:cs typeface="Times New Roman" panose="02020603050405020304" pitchFamily="18" charset="0"/>
            </a:endParaRPr>
          </a:p>
        </p:txBody>
      </p:sp>
      <p:sp>
        <p:nvSpPr>
          <p:cNvPr id="6" name="TextBox 5"/>
          <p:cNvSpPr txBox="1"/>
          <p:nvPr/>
        </p:nvSpPr>
        <p:spPr>
          <a:xfrm>
            <a:off x="1462150" y="2258538"/>
            <a:ext cx="6274795" cy="1241109"/>
          </a:xfrm>
          <a:prstGeom prst="rect">
            <a:avLst/>
          </a:prstGeom>
          <a:noFill/>
        </p:spPr>
        <p:txBody>
          <a:bodyPr wrap="none" lIns="68580" tIns="34290" rIns="68580" bIns="34290" rtlCol="0">
            <a:spAutoFit/>
          </a:bodyPr>
          <a:lstStyle/>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Hoàn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thành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tập</a:t>
            </a:r>
            <a:r>
              <a:rPr lang="en-US" sz="2700" b="1" dirty="0">
                <a:latin typeface="Times New Roman" panose="02020603050405020304" pitchFamily="18" charset="0"/>
                <a:cs typeface="Times New Roman" panose="02020603050405020304" pitchFamily="18" charset="0"/>
              </a:rPr>
              <a:t> 2.</a:t>
            </a:r>
          </a:p>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Ghi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nhớ</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dụng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dấu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hai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chấm</a:t>
            </a:r>
            <a:r>
              <a:rPr lang="en-US" sz="27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10135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47401" y="443994"/>
            <a:ext cx="8107681"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000" b="1" smtClean="0">
                <a:solidFill>
                  <a:srgbClr val="000000"/>
                </a:solidFill>
                <a:latin typeface="Times New Roman" panose="02020603050405020304" pitchFamily="18" charset="0"/>
                <a:cs typeface="Times New Roman" panose="02020603050405020304" pitchFamily="18" charset="0"/>
              </a:rPr>
              <a:t>Các từ ngữ thể hiện lòng nhân hậu, tình cảm yêu thương đồng loại: </a:t>
            </a:r>
            <a:endParaRPr lang="en-US" altLang="en-US" sz="3000" b="1" dirty="0">
              <a:solidFill>
                <a:srgbClr val="00000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546265" y="1930601"/>
            <a:ext cx="8087096" cy="191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Lòng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thương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người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lòng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ái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lòng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vị</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tình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ái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tình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thương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mến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yêu</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quý</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xót</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thương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đau</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xót</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xót</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thứ</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độ</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lượng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bao</a:t>
            </a:r>
            <a:r>
              <a:rPr lang="en-US" altLang="en-US" sz="3000" b="1" dirty="0">
                <a:solidFill>
                  <a:srgbClr val="FF0000"/>
                </a:solidFill>
                <a:latin typeface="Times New Roman" panose="02020603050405020304" pitchFamily="18" charset="0"/>
                <a:cs typeface="Times New Roman" panose="02020603050405020304" pitchFamily="18" charset="0"/>
              </a:rPr>
              <a:t> dung, </a:t>
            </a:r>
            <a:r>
              <a:rPr lang="en-US" altLang="en-US" sz="3000" b="1" dirty="0" err="1">
                <a:solidFill>
                  <a:srgbClr val="FF0000"/>
                </a:solidFill>
                <a:latin typeface="Times New Roman" panose="02020603050405020304" pitchFamily="18" charset="0"/>
                <a:cs typeface="Times New Roman" panose="02020603050405020304" pitchFamily="18" charset="0"/>
              </a:rPr>
              <a:t>thương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cảm</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đồng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cảm</a:t>
            </a:r>
            <a:r>
              <a:rPr lang="en-US" altLang="en-US" sz="30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29994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63756" y="600117"/>
            <a:ext cx="7506261"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000" b="1" dirty="0" err="1">
                <a:latin typeface="Times New Roman" panose="02020603050405020304" pitchFamily="18" charset="0"/>
                <a:cs typeface="Times New Roman" panose="02020603050405020304" pitchFamily="18" charset="0"/>
              </a:rPr>
              <a:t>Câu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tục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ngữ</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buộc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ghét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ăn</a:t>
            </a:r>
            <a:r>
              <a:rPr lang="en-US" altLang="en-US" sz="3000" b="1" dirty="0">
                <a:latin typeface="Times New Roman" panose="02020603050405020304" pitchFamily="18" charset="0"/>
                <a:cs typeface="Times New Roman" panose="02020603050405020304" pitchFamily="18" charset="0"/>
              </a:rPr>
              <a:t>.”</a:t>
            </a:r>
            <a:br>
              <a:rPr lang="en-US" altLang="en-US" sz="3000" b="1" dirty="0">
                <a:latin typeface="Times New Roman" panose="02020603050405020304" pitchFamily="18" charset="0"/>
                <a:cs typeface="Times New Roman" panose="02020603050405020304" pitchFamily="18" charset="0"/>
              </a:rPr>
            </a:br>
            <a:r>
              <a:rPr lang="en-US" altLang="en-US" sz="3000" b="1" dirty="0" err="1">
                <a:latin typeface="Arial" panose="020B0604020202020204" pitchFamily="34" charset="0"/>
                <a:cs typeface="Arial" panose="020B0604020202020204" pitchFamily="34" charset="0"/>
              </a:rPr>
              <a:t>chê</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điều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5" name="TextBox 4"/>
          <p:cNvSpPr txBox="1">
            <a:spLocks noChangeArrowheads="1"/>
          </p:cNvSpPr>
          <p:nvPr/>
        </p:nvSpPr>
        <p:spPr bwMode="auto">
          <a:xfrm>
            <a:off x="289774" y="1969512"/>
            <a:ext cx="8521717" cy="137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Phê</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phán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những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người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có</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tính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xấu</a:t>
            </a:r>
            <a:r>
              <a:rPr lang="en-US" altLang="en-US" sz="3000" b="1" dirty="0">
                <a:solidFill>
                  <a:srgbClr val="FF0000"/>
                </a:solidFill>
                <a:latin typeface="Times New Roman" panose="02020603050405020304" pitchFamily="18" charset="0"/>
                <a:cs typeface="Times New Roman" panose="02020603050405020304" pitchFamily="18" charset="0"/>
              </a:rPr>
              <a:t> hay </a:t>
            </a:r>
            <a:r>
              <a:rPr lang="en-US" altLang="en-US" sz="3000" b="1" dirty="0" err="1">
                <a:solidFill>
                  <a:srgbClr val="FF0000"/>
                </a:solidFill>
                <a:latin typeface="Times New Roman" panose="02020603050405020304" pitchFamily="18" charset="0"/>
                <a:cs typeface="Times New Roman" panose="02020603050405020304" pitchFamily="18" charset="0"/>
              </a:rPr>
              <a:t>ghen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ghét</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đố</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kị</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với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thành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công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và</a:t>
            </a:r>
            <a:r>
              <a:rPr lang="en-US" altLang="en-US" sz="3000" b="1" dirty="0">
                <a:solidFill>
                  <a:srgbClr val="FF0000"/>
                </a:solidFill>
                <a:latin typeface="Times New Roman" panose="02020603050405020304" pitchFamily="18" charset="0"/>
                <a:cs typeface="Times New Roman" panose="02020603050405020304" pitchFamily="18" charset="0"/>
              </a:rPr>
              <a:t> may </a:t>
            </a:r>
            <a:r>
              <a:rPr lang="en-US" altLang="en-US" sz="3000" b="1" dirty="0" err="1">
                <a:solidFill>
                  <a:srgbClr val="FF0000"/>
                </a:solidFill>
                <a:latin typeface="Times New Roman" panose="02020603050405020304" pitchFamily="18" charset="0"/>
                <a:cs typeface="Times New Roman" panose="02020603050405020304" pitchFamily="18" charset="0"/>
              </a:rPr>
              <a:t>mắn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của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người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khác</a:t>
            </a: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6" name="Explosion 1 5"/>
          <p:cNvSpPr/>
          <p:nvPr/>
        </p:nvSpPr>
        <p:spPr>
          <a:xfrm>
            <a:off x="1983180" y="498205"/>
            <a:ext cx="5723906" cy="3123211"/>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KHEN CON!</a:t>
            </a:r>
            <a:endParaRPr lang="vi-VN" sz="4000" b="1" dirty="0">
              <a:latin typeface="Times New Roman" panose="02020603050405020304" pitchFamily="18" charset="0"/>
              <a:cs typeface="Times New Roman" panose="02020603050405020304" pitchFamily="18"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7699" y="4607084"/>
            <a:ext cx="563675" cy="563675"/>
          </a:xfrm>
          <a:prstGeom prst="rect">
            <a:avLst/>
          </a:prstGeom>
        </p:spPr>
      </p:pic>
    </p:spTree>
    <p:extLst>
      <p:ext uri="{BB962C8B-B14F-4D97-AF65-F5344CB8AC3E}">
        <p14:creationId xmlns:p14="http://schemas.microsoft.com/office/powerpoint/2010/main" val="3527434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withEffect">
                                  <p:stCondLst>
                                    <p:cond delay="0"/>
                                  </p:stCondLst>
                                  <p:childTnLst>
                                    <p:cmd type="call" cmd="playFrom(0.0)">
                                      <p:cBhvr>
                                        <p:cTn id="18" dur="7077"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912110"/>
            <a:ext cx="9143998" cy="838691"/>
          </a:xfrm>
          <a:prstGeom prst="rect">
            <a:avLst/>
          </a:prstGeom>
          <a:noFill/>
        </p:spPr>
        <p:txBody>
          <a:bodyPr wrap="square" lIns="68580" tIns="34290" rIns="68580" bIns="34290" rtlCol="0">
            <a:spAutoFit/>
          </a:bodyPr>
          <a:lstStyle/>
          <a:p>
            <a:pPr algn="ctr"/>
            <a:r>
              <a:rPr lang="en-US" sz="5000" b="1" dirty="0" err="1">
                <a:latin typeface="Times New Roman" panose="02020603050405020304" pitchFamily="18" charset="0"/>
              </a:rPr>
              <a:t>Luyện</a:t>
            </a:r>
            <a:r>
              <a:rPr lang="en-US" sz="5000" b="1" dirty="0">
                <a:latin typeface="Times New Roman" panose="02020603050405020304" pitchFamily="18" charset="0"/>
              </a:rPr>
              <a:t> </a:t>
            </a:r>
            <a:r>
              <a:rPr lang="en-US" sz="5000" b="1" dirty="0" err="1">
                <a:latin typeface="Times New Roman" panose="02020603050405020304" pitchFamily="18" charset="0"/>
              </a:rPr>
              <a:t>từ</a:t>
            </a:r>
            <a:r>
              <a:rPr lang="en-US" sz="5000" b="1" dirty="0">
                <a:latin typeface="Times New Roman" panose="02020603050405020304" pitchFamily="18" charset="0"/>
              </a:rPr>
              <a:t> </a:t>
            </a:r>
            <a:r>
              <a:rPr lang="en-US" sz="5000" b="1" dirty="0" err="1">
                <a:latin typeface="Times New Roman" panose="02020603050405020304" pitchFamily="18" charset="0"/>
              </a:rPr>
              <a:t>và</a:t>
            </a:r>
            <a:r>
              <a:rPr lang="en-US" sz="5000" b="1" dirty="0">
                <a:latin typeface="Times New Roman" panose="02020603050405020304" pitchFamily="18" charset="0"/>
              </a:rPr>
              <a:t> </a:t>
            </a:r>
            <a:r>
              <a:rPr lang="en-US" sz="5000" b="1" dirty="0" err="1">
                <a:latin typeface="Times New Roman" panose="02020603050405020304" pitchFamily="18" charset="0"/>
              </a:rPr>
              <a:t>câu</a:t>
            </a:r>
            <a:endParaRPr lang="en-US" sz="5000" b="1" dirty="0">
              <a:latin typeface="Times New Roman" panose="02020603050405020304" pitchFamily="18" charset="0"/>
            </a:endParaRPr>
          </a:p>
        </p:txBody>
      </p:sp>
      <p:sp>
        <p:nvSpPr>
          <p:cNvPr id="5" name="Rectangle 4"/>
          <p:cNvSpPr/>
          <p:nvPr/>
        </p:nvSpPr>
        <p:spPr>
          <a:xfrm>
            <a:off x="1447920" y="1977288"/>
            <a:ext cx="6082435" cy="1915909"/>
          </a:xfrm>
          <a:prstGeom prst="rect">
            <a:avLst/>
          </a:prstGeom>
          <a:noFill/>
        </p:spPr>
        <p:txBody>
          <a:bodyPr wrap="none" lIns="68580" tIns="34290" rIns="68580" bIns="34290">
            <a:spAutoFit/>
          </a:bodyPr>
          <a:lstStyle/>
          <a:p>
            <a:pPr algn="ctr"/>
            <a:r>
              <a:rPr lang="en-US" sz="6000" b="1" dirty="0">
                <a:ln w="12700">
                  <a:solidFill>
                    <a:srgbClr val="FFFF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DẤU HAI CHẤM</a:t>
            </a:r>
          </a:p>
          <a:p>
            <a:pPr algn="ctr"/>
            <a:endPar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024F330-77E7-4B6A-AC6B-F90E42D65C83}"/>
              </a:ext>
            </a:extLst>
          </p:cNvPr>
          <p:cNvSpPr txBox="1"/>
          <p:nvPr/>
        </p:nvSpPr>
        <p:spPr>
          <a:xfrm flipH="1">
            <a:off x="1370628" y="110029"/>
            <a:ext cx="6508923" cy="746358"/>
          </a:xfrm>
          <a:prstGeom prst="rect">
            <a:avLst/>
          </a:prstGeom>
          <a:noFill/>
        </p:spPr>
        <p:txBody>
          <a:bodyPr wrap="square" lIns="68580" tIns="34290" rIns="68580" bIns="34290" rtlCol="0">
            <a:spAutoFit/>
          </a:bodyPr>
          <a:lstStyle/>
          <a:p>
            <a:r>
              <a:rPr lang="en-US" sz="4400" b="1" dirty="0" err="1">
                <a:latin typeface="Times New Roman" panose="02020603050405020304" pitchFamily="18" charset="0"/>
                <a:cs typeface="Times New Roman" panose="02020603050405020304" pitchFamily="18" charset="0"/>
              </a:rPr>
              <a:t>Thứ</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ngày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năm</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23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hù hợp nhiều loại slide » Tài liệu miễ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24136" y="0"/>
            <a:ext cx="6876864" cy="62079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04929" y="897565"/>
            <a:ext cx="6429644" cy="1246495"/>
          </a:xfrm>
          <a:prstGeom prst="rect">
            <a:avLst/>
          </a:prstGeom>
        </p:spPr>
        <p:txBody>
          <a:bodyPr wrap="square">
            <a:spAutoFit/>
          </a:bodyPr>
          <a:lstStyle/>
          <a:p>
            <a:pPr algn="just"/>
            <a:r>
              <a:rPr lang="vi-VN" sz="1500" b="1" dirty="0">
                <a:latin typeface="+mj-lt"/>
                <a:cs typeface="Times New Roman" pitchFamily="18" charset="0"/>
              </a:rPr>
              <a:t>a</a:t>
            </a:r>
            <a:r>
              <a:rPr lang="en-US" sz="1500" b="1" dirty="0">
                <a:latin typeface="+mj-lt"/>
                <a:cs typeface="Times New Roman" pitchFamily="18" charset="0"/>
              </a:rPr>
              <a:t>. </a:t>
            </a:r>
            <a:r>
              <a:rPr lang="vi-VN" sz="1500" dirty="0">
                <a:latin typeface="+mj-lt"/>
              </a:rPr>
              <a:t>Chủ tịch Hồ Chí Minh nói: </a:t>
            </a:r>
            <a:r>
              <a:rPr lang="en-US" sz="1500" dirty="0">
                <a:latin typeface="+mj-lt"/>
              </a:rPr>
              <a:t>“</a:t>
            </a:r>
            <a:r>
              <a:rPr lang="vi-VN" sz="1500" dirty="0">
                <a:latin typeface="+mj-lt"/>
              </a:rPr>
              <a:t>Tôi chỉ có một sự ham muốn, ham muốn tột bậc, là làm sao cho nước ta hoàn toàn độc lập, dân ta được hoàn toàn tự do, đồng bào ai cũng có cơm ăn, áo mặc, ai cũng được học hành.</a:t>
            </a:r>
            <a:r>
              <a:rPr lang="en-US" sz="1500" dirty="0">
                <a:latin typeface="+mj-lt"/>
              </a:rPr>
              <a:t>”</a:t>
            </a:r>
            <a:r>
              <a:rPr lang="vi-VN" sz="1500" dirty="0">
                <a:latin typeface="+mj-lt"/>
              </a:rPr>
              <a:t> Nguyện vọng đó chi phối mọi ý nghĩ và hành động trong suốt cuộc đời của Người.</a:t>
            </a:r>
          </a:p>
          <a:p>
            <a:pPr algn="r"/>
            <a:r>
              <a:rPr lang="en-US" sz="1500" i="1" dirty="0">
                <a:latin typeface="Times New Roman" pitchFamily="18" charset="0"/>
                <a:cs typeface="Times New Roman" pitchFamily="18" charset="0"/>
              </a:rPr>
              <a:t>Theo </a:t>
            </a:r>
            <a:r>
              <a:rPr lang="vi-VN" sz="1500" b="1" dirty="0">
                <a:latin typeface="+mj-lt"/>
              </a:rPr>
              <a:t>Trường Chinh</a:t>
            </a:r>
          </a:p>
        </p:txBody>
      </p:sp>
      <p:sp>
        <p:nvSpPr>
          <p:cNvPr id="8" name="Rectangle 7"/>
          <p:cNvSpPr/>
          <p:nvPr/>
        </p:nvSpPr>
        <p:spPr>
          <a:xfrm>
            <a:off x="1331640" y="2033224"/>
            <a:ext cx="6382004" cy="784830"/>
          </a:xfrm>
          <a:prstGeom prst="rect">
            <a:avLst/>
          </a:prstGeom>
        </p:spPr>
        <p:txBody>
          <a:bodyPr wrap="square">
            <a:spAutoFit/>
          </a:bodyPr>
          <a:lstStyle/>
          <a:p>
            <a:r>
              <a:rPr lang="vi-VN" sz="1500" b="1" dirty="0">
                <a:latin typeface="+mj-lt"/>
                <a:cs typeface="Times New Roman" pitchFamily="18" charset="0"/>
              </a:rPr>
              <a:t>b</a:t>
            </a:r>
            <a:r>
              <a:rPr lang="en-US" sz="1500" b="1" dirty="0">
                <a:latin typeface="+mj-lt"/>
                <a:cs typeface="Times New Roman" pitchFamily="18" charset="0"/>
              </a:rPr>
              <a:t>.</a:t>
            </a:r>
            <a:r>
              <a:rPr lang="vi-VN" sz="1500" b="1" dirty="0">
                <a:latin typeface="+mj-lt"/>
                <a:cs typeface="Times New Roman" pitchFamily="18" charset="0"/>
              </a:rPr>
              <a:t> </a:t>
            </a:r>
            <a:r>
              <a:rPr lang="vi-VN" sz="1500" dirty="0">
                <a:latin typeface="+mj-lt"/>
              </a:rPr>
              <a:t>Tôi </a:t>
            </a:r>
            <a:r>
              <a:rPr lang="en-US" sz="1500" dirty="0" err="1">
                <a:latin typeface="Times New Roman" panose="02020603050405020304" pitchFamily="18" charset="0"/>
                <a:cs typeface="Times New Roman" panose="02020603050405020304" pitchFamily="18" charset="0"/>
              </a:rPr>
              <a:t>xoè</a:t>
            </a:r>
            <a:r>
              <a:rPr lang="vi-VN" sz="1500" dirty="0">
                <a:latin typeface="+mj-lt"/>
              </a:rPr>
              <a:t> cả hai càng ra, bảo Nhà Trò:</a:t>
            </a:r>
          </a:p>
          <a:p>
            <a:r>
              <a:rPr lang="en-US" sz="1500" dirty="0">
                <a:latin typeface="+mj-lt"/>
              </a:rPr>
              <a:t>     </a:t>
            </a:r>
            <a:r>
              <a:rPr lang="vi-VN" sz="1500" dirty="0">
                <a:latin typeface="+mj-lt"/>
              </a:rPr>
              <a:t>- Em đừng sợ. Hãy trở về cùng với tôi đây</a:t>
            </a:r>
            <a:r>
              <a:rPr lang="en-US" sz="1500" dirty="0">
                <a:latin typeface="+mj-lt"/>
              </a:rPr>
              <a:t>.</a:t>
            </a:r>
          </a:p>
          <a:p>
            <a:r>
              <a:rPr lang="en-US" sz="1500" b="1" dirty="0">
                <a:latin typeface="+mj-lt"/>
              </a:rPr>
              <a:t>                                                                                      </a:t>
            </a:r>
            <a:r>
              <a:rPr lang="vi-VN" sz="1500" b="1" dirty="0">
                <a:latin typeface="+mj-lt"/>
              </a:rPr>
              <a:t>Tô Hoà</a:t>
            </a:r>
            <a:r>
              <a:rPr lang="en-US" sz="1500" b="1" dirty="0">
                <a:latin typeface="+mj-lt"/>
              </a:rPr>
              <a:t>i</a:t>
            </a:r>
            <a:endParaRPr lang="vi-VN" sz="1500" dirty="0">
              <a:latin typeface="+mj-lt"/>
            </a:endParaRPr>
          </a:p>
        </p:txBody>
      </p:sp>
      <p:sp>
        <p:nvSpPr>
          <p:cNvPr id="7" name="Rectangle 6"/>
          <p:cNvSpPr/>
          <p:nvPr/>
        </p:nvSpPr>
        <p:spPr>
          <a:xfrm>
            <a:off x="1331640" y="427181"/>
            <a:ext cx="6583725" cy="369332"/>
          </a:xfrm>
          <a:prstGeom prst="rect">
            <a:avLst/>
          </a:prstGeom>
        </p:spPr>
        <p:txBody>
          <a:bodyPr wrap="square">
            <a:spAutoFit/>
          </a:bodyPr>
          <a:lstStyle/>
          <a:p>
            <a:pPr algn="just"/>
            <a:r>
              <a:rPr lang="en-US" sz="1800" b="1" i="1" dirty="0" err="1">
                <a:solidFill>
                  <a:srgbClr val="002060"/>
                </a:solidFill>
                <a:latin typeface="Times New Roman" pitchFamily="18" charset="0"/>
                <a:cs typeface="Times New Roman" pitchFamily="18" charset="0"/>
              </a:rPr>
              <a:t>Trong</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các</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câu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văn</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câu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thơ</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sau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đây</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dấu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hai</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chấm</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có</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tác</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dụng</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gì</a:t>
            </a:r>
            <a:r>
              <a:rPr lang="en-US" sz="1800" b="1" i="1" dirty="0">
                <a:solidFill>
                  <a:srgbClr val="002060"/>
                </a:solidFill>
                <a:latin typeface="Times New Roman" pitchFamily="18" charset="0"/>
                <a:cs typeface="Times New Roman" pitchFamily="18" charset="0"/>
              </a:rPr>
              <a:t>?</a:t>
            </a:r>
          </a:p>
        </p:txBody>
      </p:sp>
      <p:sp>
        <p:nvSpPr>
          <p:cNvPr id="13" name="Rectangle 12"/>
          <p:cNvSpPr/>
          <p:nvPr/>
        </p:nvSpPr>
        <p:spPr>
          <a:xfrm>
            <a:off x="1322448" y="2784606"/>
            <a:ext cx="6620479" cy="2169825"/>
          </a:xfrm>
          <a:prstGeom prst="rect">
            <a:avLst/>
          </a:prstGeom>
        </p:spPr>
        <p:txBody>
          <a:bodyPr wrap="square">
            <a:spAutoFit/>
          </a:bodyPr>
          <a:lstStyle/>
          <a:p>
            <a:r>
              <a:rPr lang="vi-VN" sz="1500" b="1" dirty="0">
                <a:latin typeface="Times New Roman" pitchFamily="18" charset="0"/>
                <a:cs typeface="Times New Roman" pitchFamily="18" charset="0"/>
              </a:rPr>
              <a:t>c</a:t>
            </a:r>
            <a:r>
              <a:rPr lang="en-US" sz="1500" b="1" dirty="0">
                <a:latin typeface="Times New Roman" pitchFamily="18" charset="0"/>
                <a:cs typeface="Times New Roman" pitchFamily="18" charset="0"/>
              </a:rPr>
              <a:t>.</a:t>
            </a:r>
            <a:r>
              <a:rPr lang="vi-VN" sz="1500" b="1" dirty="0">
                <a:latin typeface="Times New Roman" pitchFamily="18" charset="0"/>
                <a:cs typeface="Times New Roman" pitchFamily="18" charset="0"/>
              </a:rPr>
              <a:t> </a:t>
            </a:r>
            <a:r>
              <a:rPr lang="en-US" sz="1500" b="1" dirty="0">
                <a:latin typeface="Times New Roman" pitchFamily="18" charset="0"/>
                <a:cs typeface="Times New Roman" pitchFamily="18" charset="0"/>
              </a:rPr>
              <a:t>        </a:t>
            </a:r>
            <a:r>
              <a:rPr lang="vi-VN" sz="1500" dirty="0">
                <a:latin typeface="Times New Roman" pitchFamily="18" charset="0"/>
                <a:cs typeface="Times New Roman" pitchFamily="18" charset="0"/>
              </a:rPr>
              <a:t>Bà thương không muốn bán</a:t>
            </a:r>
          </a:p>
          <a:p>
            <a:r>
              <a:rPr lang="vi-VN" sz="1500" dirty="0">
                <a:latin typeface="Times New Roman" pitchFamily="18" charset="0"/>
                <a:cs typeface="Times New Roman" pitchFamily="18" charset="0"/>
              </a:rPr>
              <a:t>            Bèn thả vào trong chum.</a:t>
            </a:r>
          </a:p>
          <a:p>
            <a:r>
              <a:rPr lang="vi-VN" sz="1500" dirty="0">
                <a:latin typeface="Times New Roman" pitchFamily="18" charset="0"/>
                <a:cs typeface="Times New Roman" pitchFamily="18" charset="0"/>
              </a:rPr>
              <a:t>            Rồi bà lại đi làm</a:t>
            </a:r>
          </a:p>
          <a:p>
            <a:r>
              <a:rPr lang="vi-VN" sz="1500" dirty="0">
                <a:latin typeface="Times New Roman" pitchFamily="18" charset="0"/>
                <a:cs typeface="Times New Roman" pitchFamily="18" charset="0"/>
              </a:rPr>
              <a:t>            Đến khi về thấy lạ:</a:t>
            </a:r>
          </a:p>
          <a:p>
            <a:r>
              <a:rPr lang="vi-VN" sz="1500" dirty="0">
                <a:latin typeface="Times New Roman" pitchFamily="18" charset="0"/>
                <a:cs typeface="Times New Roman" pitchFamily="18" charset="0"/>
              </a:rPr>
              <a:t>            Sân nhà sao sạch quá</a:t>
            </a:r>
          </a:p>
          <a:p>
            <a:r>
              <a:rPr lang="vi-VN" sz="1500" dirty="0">
                <a:latin typeface="Times New Roman" pitchFamily="18" charset="0"/>
                <a:cs typeface="Times New Roman" pitchFamily="18" charset="0"/>
              </a:rPr>
              <a:t>            Đàn lợn đã được ăn</a:t>
            </a:r>
          </a:p>
          <a:p>
            <a:r>
              <a:rPr lang="vi-VN" sz="1500" dirty="0">
                <a:latin typeface="Times New Roman" pitchFamily="18" charset="0"/>
                <a:cs typeface="Times New Roman" pitchFamily="18" charset="0"/>
              </a:rPr>
              <a:t>            Cơm nước nấu tinh tươm</a:t>
            </a:r>
          </a:p>
          <a:p>
            <a:r>
              <a:rPr lang="vi-VN" sz="1500" dirty="0">
                <a:latin typeface="Times New Roman" pitchFamily="18" charset="0"/>
                <a:cs typeface="Times New Roman" pitchFamily="18" charset="0"/>
              </a:rPr>
              <a:t>            Vườn rau tươi sạch cỏ.</a:t>
            </a:r>
          </a:p>
          <a:p>
            <a:r>
              <a:rPr lang="vi-VN" sz="1500" b="1" dirty="0">
                <a:latin typeface="Times New Roman" pitchFamily="18" charset="0"/>
                <a:cs typeface="Times New Roman" pitchFamily="18" charset="0"/>
              </a:rPr>
              <a:t>                                Phan Thị Thanh Nhàn</a:t>
            </a:r>
            <a:endParaRPr lang="vi-VN" sz="1500" dirty="0">
              <a:latin typeface="Times New Roman" pitchFamily="18" charset="0"/>
              <a:cs typeface="Times New Roman" pitchFamily="18" charset="0"/>
            </a:endParaRPr>
          </a:p>
        </p:txBody>
      </p:sp>
      <p:sp>
        <p:nvSpPr>
          <p:cNvPr id="16" name="Rectangle 15"/>
          <p:cNvSpPr/>
          <p:nvPr/>
        </p:nvSpPr>
        <p:spPr>
          <a:xfrm>
            <a:off x="1166425" y="37959"/>
            <a:ext cx="6402932" cy="415498"/>
          </a:xfrm>
          <a:prstGeom prst="rect">
            <a:avLst/>
          </a:prstGeom>
        </p:spPr>
        <p:txBody>
          <a:bodyPr wrap="square">
            <a:spAutoFit/>
          </a:bodyPr>
          <a:lstStyle/>
          <a:p>
            <a:pPr algn="just"/>
            <a:r>
              <a:rPr lang="en-US" sz="2100" b="1" dirty="0">
                <a:solidFill>
                  <a:srgbClr val="002060"/>
                </a:solidFill>
                <a:latin typeface="Times New Roman" pitchFamily="18" charset="0"/>
                <a:cs typeface="Times New Roman" pitchFamily="18" charset="0"/>
              </a:rPr>
              <a:t>I. NHẬN XÉT</a:t>
            </a:r>
          </a:p>
        </p:txBody>
      </p:sp>
    </p:spTree>
    <p:extLst>
      <p:ext uri="{BB962C8B-B14F-4D97-AF65-F5344CB8AC3E}">
        <p14:creationId xmlns:p14="http://schemas.microsoft.com/office/powerpoint/2010/main" val="20116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325219"/>
            <a:ext cx="9143998" cy="530915"/>
          </a:xfrm>
          <a:prstGeom prst="rect">
            <a:avLst/>
          </a:prstGeom>
          <a:noFill/>
        </p:spPr>
        <p:txBody>
          <a:bodyPr wrap="square" lIns="68580" tIns="34290" rIns="68580" bIns="34290" rtlCol="0">
            <a:spAutoFit/>
          </a:bodyPr>
          <a:lstStyle/>
          <a:p>
            <a:pPr algn="ctr"/>
            <a:r>
              <a:rPr lang="en-US" sz="3000" u="sng" dirty="0" err="1">
                <a:solidFill>
                  <a:srgbClr val="0033CC"/>
                </a:solidFill>
                <a:latin typeface="Times New Roman" panose="02020603050405020304" pitchFamily="18" charset="0"/>
              </a:rPr>
              <a:t>Luyện</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từ</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và</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câu</a:t>
            </a:r>
            <a:endParaRPr lang="en-US" sz="3000" u="sng" dirty="0">
              <a:solidFill>
                <a:srgbClr val="0033CC"/>
              </a:solidFill>
              <a:latin typeface="Times New Roman" panose="02020603050405020304" pitchFamily="18" charset="0"/>
            </a:endParaRPr>
          </a:p>
        </p:txBody>
      </p:sp>
      <p:sp>
        <p:nvSpPr>
          <p:cNvPr id="5" name="Rectangle 4"/>
          <p:cNvSpPr/>
          <p:nvPr/>
        </p:nvSpPr>
        <p:spPr>
          <a:xfrm>
            <a:off x="2537160" y="819026"/>
            <a:ext cx="3903954" cy="654025"/>
          </a:xfrm>
          <a:prstGeom prst="rect">
            <a:avLst/>
          </a:prstGeom>
          <a:noFill/>
        </p:spPr>
        <p:txBody>
          <a:bodyPr wrap="none" lIns="68580" tIns="34290" rIns="68580" bIns="34290">
            <a:spAutoFit/>
          </a:bodyPr>
          <a:lstStyle/>
          <a:p>
            <a:pPr algn="ctr"/>
            <a:r>
              <a:rPr lang="en-US" sz="3800" b="1" dirty="0">
                <a:ln w="12700">
                  <a:solidFill>
                    <a:srgbClr val="FFFF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DẤU HAI CHẤM</a:t>
            </a:r>
          </a:p>
        </p:txBody>
      </p:sp>
      <p:sp>
        <p:nvSpPr>
          <p:cNvPr id="6" name="TextBox 5"/>
          <p:cNvSpPr txBox="1"/>
          <p:nvPr/>
        </p:nvSpPr>
        <p:spPr>
          <a:xfrm flipH="1">
            <a:off x="639114" y="1832149"/>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xét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8765" y="2504317"/>
            <a:ext cx="8326484" cy="1454244"/>
          </a:xfrm>
          <a:prstGeom prst="rect">
            <a:avLst/>
          </a:prstGeom>
          <a:noFill/>
        </p:spPr>
        <p:txBody>
          <a:bodyPr wrap="square" lIns="68580" tIns="34290" rIns="68580" bIns="34290" rtlCol="0">
            <a:spAutoFit/>
          </a:bodyPr>
          <a:lstStyle/>
          <a:p>
            <a:pPr algn="just">
              <a:lnSpc>
                <a:spcPct val="150000"/>
              </a:lnSpc>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353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7162540" y="0"/>
            <a:ext cx="1981460"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2654573"/>
          </a:xfrm>
          <a:prstGeom prst="rect">
            <a:avLst/>
          </a:prstGeom>
        </p:spPr>
        <p:txBody>
          <a:bodyPr wrap="square" lIns="68580" tIns="34290" rIns="68580" bIns="34290">
            <a:spAutoFit/>
          </a:bodyPr>
          <a:lstStyle/>
          <a:p>
            <a:pPr algn="just"/>
            <a:r>
              <a:rPr lang="vi-VN" sz="2400" dirty="0">
                <a:latin typeface="Arial" panose="020B0604020202020204" pitchFamily="34" charset="0"/>
                <a:cs typeface="Arial" panose="020B0604020202020204" pitchFamily="34" charset="0"/>
              </a:rPr>
              <a:t>      </a:t>
            </a:r>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r>
              <a:rPr lang="vi-VN" sz="2400" i="1" dirty="0">
                <a:solidFill>
                  <a:srgbClr val="00B050"/>
                </a:solidFill>
                <a:latin typeface="Times New Roman" panose="02020603050405020304" pitchFamily="18" charset="0"/>
                <a:cs typeface="Times New Roman" panose="02020603050405020304" pitchFamily="18" charset="0"/>
              </a:rPr>
              <a:t>(Theo Trường Chinh)</a:t>
            </a:r>
            <a:endParaRPr lang="en-US" sz="2400" i="1" dirty="0">
              <a:solidFill>
                <a:srgbClr val="00B050"/>
              </a:solidFill>
              <a:latin typeface="Times New Roman" panose="02020603050405020304" pitchFamily="18" charset="0"/>
              <a:cs typeface="Times New Roman" panose="02020603050405020304" pitchFamily="18" charset="0"/>
            </a:endParaRPr>
          </a:p>
        </p:txBody>
      </p:sp>
      <p:sp>
        <p:nvSpPr>
          <p:cNvPr id="3" name="Oval 2"/>
          <p:cNvSpPr/>
          <p:nvPr/>
        </p:nvSpPr>
        <p:spPr>
          <a:xfrm>
            <a:off x="5012597" y="504812"/>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190274"/>
            <a:ext cx="8681156" cy="1531188"/>
          </a:xfrm>
          <a:prstGeom prst="rect">
            <a:avLst/>
          </a:prstGeom>
          <a:ln>
            <a:solidFill>
              <a:srgbClr val="FFFF00"/>
            </a:solidFill>
          </a:ln>
        </p:spPr>
        <p:txBody>
          <a:bodyPr wrap="square" lIns="68580" tIns="34290" rIns="68580" bIns="34290">
            <a:spAutoFit/>
          </a:bodyPr>
          <a:lstStyle/>
          <a:p>
            <a:pPr algn="just"/>
            <a:r>
              <a:rPr lang="vi-VN" sz="1900" dirty="0">
                <a:latin typeface="+mj-lt"/>
                <a:cs typeface="Arial" panose="020B0604020202020204" pitchFamily="34" charset="0"/>
              </a:rPr>
              <a:t>        Chủ tịch Hồ Chí Minh nói : </a:t>
            </a:r>
            <a:r>
              <a:rPr lang="vi-VN" sz="1900" u="sng" dirty="0">
                <a:solidFill>
                  <a:srgbClr val="FF0000"/>
                </a:solidFill>
                <a:latin typeface="+mj-lt"/>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1900" dirty="0">
                <a:latin typeface="+mj-lt"/>
                <a:cs typeface="Arial" panose="020B0604020202020204" pitchFamily="34" charset="0"/>
              </a:rPr>
              <a:t> Nguyện vọng đó chi phối mọi ý nghĩ và hành động trong suốt cuộc đời của Người.</a:t>
            </a:r>
          </a:p>
          <a:p>
            <a:pPr algn="r"/>
            <a:r>
              <a:rPr lang="vi-VN" sz="1900" i="1" dirty="0">
                <a:solidFill>
                  <a:srgbClr val="00B050"/>
                </a:solidFill>
                <a:latin typeface="Arial" panose="020B0604020202020204" pitchFamily="34" charset="0"/>
                <a:cs typeface="Arial" panose="020B0604020202020204" pitchFamily="34" charset="0"/>
              </a:rPr>
              <a:t>(Theo Trường Chinh)</a:t>
            </a:r>
            <a:endParaRPr lang="en-US" sz="19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a:solidFill>
                  <a:srgbClr val="7030A0"/>
                </a:solidFill>
                <a:latin typeface="+mj-lt"/>
                <a:cs typeface="Arial" panose="020B0604020202020204" pitchFamily="34" charset="0"/>
              </a:rPr>
              <a:t>         Phần đằng sau dấu hai chấm có ý nghĩa gì ?</a:t>
            </a:r>
          </a:p>
          <a:p>
            <a:pPr algn="just">
              <a:lnSpc>
                <a:spcPct val="150000"/>
              </a:lnSpc>
            </a:pPr>
            <a:r>
              <a:rPr lang="vi-VN" sz="2400" dirty="0">
                <a:solidFill>
                  <a:srgbClr val="7030A0"/>
                </a:solidFill>
                <a:latin typeface="+mj-lt"/>
                <a:cs typeface="Arial" panose="020B0604020202020204" pitchFamily="34" charset="0"/>
              </a:rPr>
              <a:t>A. Không có ý nghĩa gì.</a:t>
            </a:r>
          </a:p>
          <a:p>
            <a:pPr algn="just">
              <a:lnSpc>
                <a:spcPct val="150000"/>
              </a:lnSpc>
            </a:pPr>
            <a:r>
              <a:rPr lang="vi-VN" sz="2400" dirty="0">
                <a:solidFill>
                  <a:srgbClr val="7030A0"/>
                </a:solidFill>
                <a:latin typeface="+mj-lt"/>
                <a:cs typeface="Arial" panose="020B0604020202020204" pitchFamily="34" charset="0"/>
              </a:rPr>
              <a:t>B. Lời nói của chủ tịch Hồ Chí Minh.</a:t>
            </a:r>
          </a:p>
          <a:p>
            <a:pPr algn="just">
              <a:lnSpc>
                <a:spcPct val="150000"/>
              </a:lnSpc>
            </a:pPr>
            <a:r>
              <a:rPr lang="vi-VN" sz="2400" dirty="0">
                <a:solidFill>
                  <a:srgbClr val="7030A0"/>
                </a:solidFill>
                <a:latin typeface="+mj-lt"/>
                <a:cs typeface="Arial" panose="020B0604020202020204" pitchFamily="34" charset="0"/>
              </a:rPr>
              <a:t>C. Liệt kê những nguyện vọng của chủ tịch Hồ Chí Minh.</a:t>
            </a:r>
          </a:p>
          <a:p>
            <a:pPr algn="just">
              <a:lnSpc>
                <a:spcPct val="150000"/>
              </a:lnSpc>
            </a:pPr>
            <a:r>
              <a:rPr lang="vi-VN" sz="2400" dirty="0">
                <a:solidFill>
                  <a:srgbClr val="7030A0"/>
                </a:solidFill>
                <a:latin typeface="+mj-lt"/>
                <a:cs typeface="Arial" panose="020B0604020202020204" pitchFamily="34" charset="0"/>
              </a:rPr>
              <a:t>D. Phần thừa ra trong câu.</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235528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2372</Words>
  <Application>Microsoft Office PowerPoint</Application>
  <PresentationFormat>On-screen Show (16:9)</PresentationFormat>
  <Paragraphs>218</Paragraphs>
  <Slides>29</Slides>
  <Notes>2</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Agency FB</vt:lpstr>
      <vt:lpstr>Arial</vt:lpstr>
      <vt:lpstr>Calibri</vt:lpstr>
      <vt:lpstr>Calibri Light</vt:lpstr>
      <vt:lpstr>Times New Roman</vt:lpstr>
      <vt:lpstr>VNI-Bodon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52</cp:revision>
  <dcterms:created xsi:type="dcterms:W3CDTF">2021-08-01T15:11:43Z</dcterms:created>
  <dcterms:modified xsi:type="dcterms:W3CDTF">2021-09-14T16:20:35Z</dcterms:modified>
</cp:coreProperties>
</file>