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56" r:id="rId2"/>
    <p:sldId id="357" r:id="rId3"/>
    <p:sldId id="358" r:id="rId4"/>
    <p:sldId id="359" r:id="rId5"/>
    <p:sldId id="360" r:id="rId6"/>
    <p:sldId id="354" r:id="rId7"/>
    <p:sldId id="340" r:id="rId8"/>
    <p:sldId id="310" r:id="rId9"/>
    <p:sldId id="341" r:id="rId10"/>
    <p:sldId id="345" r:id="rId11"/>
    <p:sldId id="346" r:id="rId12"/>
    <p:sldId id="347" r:id="rId13"/>
    <p:sldId id="348" r:id="rId14"/>
    <p:sldId id="352" r:id="rId15"/>
    <p:sldId id="349" r:id="rId16"/>
    <p:sldId id="353" r:id="rId17"/>
    <p:sldId id="350" r:id="rId18"/>
    <p:sldId id="351" r:id="rId19"/>
    <p:sldId id="342" r:id="rId20"/>
    <p:sldId id="327" r:id="rId21"/>
    <p:sldId id="361" r:id="rId22"/>
    <p:sldId id="363" r:id="rId23"/>
    <p:sldId id="364" r:id="rId24"/>
    <p:sldId id="362" r:id="rId25"/>
    <p:sldId id="365" r:id="rId26"/>
    <p:sldId id="339"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06" autoAdjust="0"/>
  </p:normalViewPr>
  <p:slideViewPr>
    <p:cSldViewPr snapToGrid="0">
      <p:cViewPr varScale="1">
        <p:scale>
          <a:sx n="97" d="100"/>
          <a:sy n="97" d="100"/>
        </p:scale>
        <p:origin x="426" y="84"/>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extLst>
      <p:ext uri="{BB962C8B-B14F-4D97-AF65-F5344CB8AC3E}">
        <p14:creationId xmlns:p14="http://schemas.microsoft.com/office/powerpoint/2010/main" val="178680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8</a:t>
            </a:fld>
            <a:endParaRPr lang="zh-CN" altLang="en-US"/>
          </a:p>
        </p:txBody>
      </p:sp>
    </p:spTree>
    <p:extLst>
      <p:ext uri="{BB962C8B-B14F-4D97-AF65-F5344CB8AC3E}">
        <p14:creationId xmlns:p14="http://schemas.microsoft.com/office/powerpoint/2010/main" val="319149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p14="http://schemas.microsoft.com/office/powerpoint/2010/main" val="347219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val="33571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val="140961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20078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val="348067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348428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26</a:t>
            </a:fld>
            <a:endParaRPr lang="zh-CN" altLang="en-US"/>
          </a:p>
        </p:txBody>
      </p:sp>
    </p:spTree>
    <p:extLst>
      <p:ext uri="{BB962C8B-B14F-4D97-AF65-F5344CB8AC3E}">
        <p14:creationId xmlns:p14="http://schemas.microsoft.com/office/powerpoint/2010/main" val="395840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830590"/>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2021/9/22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extLst>
      <p:ext uri="{BB962C8B-B14F-4D97-AF65-F5344CB8AC3E}">
        <p14:creationId xmlns:p14="http://schemas.microsoft.com/office/powerpoint/2010/main" val="270449286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327751-EE45-4F18-AAE2-517066E30BE7}" type="datetimeFigureOut">
              <a:rPr lang="en-US" smtClean="0"/>
              <a:pPr/>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190757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27751-EE45-4F18-AAE2-517066E30BE7}" type="datetimeFigureOut">
              <a:rPr lang="en-US" smtClean="0"/>
              <a:pPr/>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317505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7"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9" name="图片 8"/>
          <p:cNvPicPr>
            <a:picLocks noChangeAspect="1"/>
          </p:cNvPicPr>
          <p:nvPr userDrawn="1"/>
        </p:nvPicPr>
        <p:blipFill rotWithShape="1">
          <a:blip r:embed="rId8" cstate="print">
            <a:extLst>
              <a:ext uri="{28A0092B-C50C-407E-A947-70E740481C1C}">
                <a14:useLocalDpi xmlns:a14="http://schemas.microsoft.com/office/drawing/2010/main" val="0"/>
              </a:ext>
            </a:extLst>
          </a:blip>
          <a:srcRect t="22718"/>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7772400" cy="1470025"/>
          </a:xfrm>
        </p:spPr>
        <p:txBody>
          <a:bodyPr/>
          <a:lstStyle/>
          <a:p>
            <a:r>
              <a:rPr lang="en-US" u="sng" dirty="0" err="1"/>
              <a:t>Tập</a:t>
            </a:r>
            <a:r>
              <a:rPr lang="en-US" u="sng" dirty="0"/>
              <a:t> </a:t>
            </a:r>
            <a:r>
              <a:rPr lang="en-US" u="sng" dirty="0" err="1"/>
              <a:t>đọc</a:t>
            </a:r>
            <a:endParaRPr lang="en-US" u="sng" dirty="0"/>
          </a:p>
        </p:txBody>
      </p:sp>
      <p:sp>
        <p:nvSpPr>
          <p:cNvPr id="3" name="Subtitle 2"/>
          <p:cNvSpPr>
            <a:spLocks noGrp="1"/>
          </p:cNvSpPr>
          <p:nvPr>
            <p:ph type="subTitle" idx="1"/>
          </p:nvPr>
        </p:nvSpPr>
        <p:spPr>
          <a:xfrm>
            <a:off x="2057400" y="2514600"/>
            <a:ext cx="7620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Dế</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Mèn</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bênh</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vực</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kẻ</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yếu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4)</a:t>
            </a:r>
          </a:p>
        </p:txBody>
      </p:sp>
    </p:spTree>
    <p:extLst>
      <p:ext uri="{BB962C8B-B14F-4D97-AF65-F5344CB8AC3E}">
        <p14:creationId xmlns:p14="http://schemas.microsoft.com/office/powerpoint/2010/main" val="325283640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a:extLst>
              <a:ext uri="{FF2B5EF4-FFF2-40B4-BE49-F238E27FC236}">
                <a16:creationId xmlns:a16="http://schemas.microsoft.com/office/drawing/2014/main" id="{3291FE0C-9CCD-43DB-AB70-E25B2D4B0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01777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a:extLst>
              <a:ext uri="{FF2B5EF4-FFF2-40B4-BE49-F238E27FC236}">
                <a16:creationId xmlns:a16="http://schemas.microsoft.com/office/drawing/2014/main" id="{9A3F8FE0-029A-4A6B-86C4-870A122092DA}"/>
              </a:ext>
            </a:extLst>
          </p:cNvPr>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D2FF9E5-8EAA-43F0-AA97-3431063773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25359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a:extLst>
              <a:ext uri="{FF2B5EF4-FFF2-40B4-BE49-F238E27FC236}">
                <a16:creationId xmlns:a16="http://schemas.microsoft.com/office/drawing/2014/main" id="{6468A333-889A-480D-970B-19E622E97A8D}"/>
              </a:ext>
            </a:extLst>
          </p:cNvPr>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0E5BD8D-1ADA-470B-97D6-5BC0ADC33629}"/>
              </a:ext>
            </a:extLst>
          </p:cNvPr>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extLst>
              <a:ext uri="{C807C97D-BFC1-408E-A445-0C87EB9F89A2}">
                <ask:lineSketchStyleProps xmlns:ask="http://schemas.microsoft.com/office/drawing/2018/sketchyshapes" sd="2575595477">
                  <a:prstGeom prst="rect">
                    <a:avLst/>
                  </a:prstGeom>
                  <ask:type>
                    <ask:lineSketchScribble/>
                  </ask:type>
                </ask:lineSketchStyleProps>
              </a:ext>
            </a:extLst>
          </a:ln>
        </p:spPr>
      </p:pic>
    </p:spTree>
    <p:extLst>
      <p:ext uri="{BB962C8B-B14F-4D97-AF65-F5344CB8AC3E}">
        <p14:creationId xmlns:p14="http://schemas.microsoft.com/office/powerpoint/2010/main" val="1969848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chi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ớt</a:t>
            </a:r>
            <a:r>
              <a:rPr lang="en-US" altLang="en-US" sz="4000" b="1" dirty="0">
                <a:latin typeface="Times New Roman" panose="02020603050405020304" pitchFamily="18" charset="0"/>
                <a:cs typeface="Times New Roman" panose="02020603050405020304" pitchFamily="18" charset="0"/>
              </a:rPr>
              <a:t>.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a:extLst>
              <a:ext uri="{FF2B5EF4-FFF2-40B4-BE49-F238E27FC236}">
                <a16:creationId xmlns:a16="http://schemas.microsoft.com/office/drawing/2014/main" id="{EA4DAAC6-2D7A-478B-9298-67F9F4866AFD}"/>
              </a:ext>
            </a:extLst>
          </p:cNvPr>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222A35"/>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Cánh</a:t>
            </a:r>
            <a:r>
              <a:rPr lang="en-US" altLang="x-none" sz="3200" b="1" dirty="0">
                <a:solidFill>
                  <a:srgbClr val="222A35"/>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222A35"/>
                </a:solidFill>
                <a:latin typeface="Times New Roman" panose="02020603050405020304" pitchFamily="18" charset="0"/>
                <a:cs typeface="Times New Roman" panose="02020603050405020304" pitchFamily="18" charset="0"/>
              </a:rPr>
              <a:t>mở</a:t>
            </a:r>
            <a:r>
              <a:rPr lang="en-US" altLang="x-none" sz="3200" b="1" dirty="0">
                <a:solidFill>
                  <a:srgbClr val="222A35"/>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Vì</a:t>
            </a:r>
            <a:r>
              <a:rPr lang="en-US" altLang="x-none" sz="3200" b="1" dirty="0">
                <a:solidFill>
                  <a:srgbClr val="222A35"/>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222A35"/>
                </a:solidFill>
                <a:latin typeface="Times New Roman" panose="02020603050405020304" pitchFamily="18" charset="0"/>
                <a:ea typeface="Times New Roman" panose="02020603050405020304" pitchFamily="18" charset="0"/>
              </a:rPr>
              <a:t>à</a:t>
            </a:r>
            <a:r>
              <a:rPr lang="en-US" altLang="x-none" sz="3200" b="1" dirty="0">
                <a:solidFill>
                  <a:srgbClr val="222A35"/>
                </a:solidFill>
                <a:latin typeface="Times New Roman" panose="02020603050405020304" pitchFamily="18" charset="0"/>
                <a:cs typeface="Times New Roman" panose="02020603050405020304" pitchFamily="18" charset="0"/>
              </a:rPr>
              <a:t>o cảnh nghèo túng.</a:t>
            </a:r>
            <a:endParaRPr lang="en-US" altLang="x-none" sz="3200" b="1" dirty="0">
              <a:solidFill>
                <a:srgbClr val="222A35"/>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D840A17D-D1A1-4634-89A0-B1A5AD94D6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6" y="2461344"/>
            <a:ext cx="2248214" cy="2943636"/>
          </a:xfrm>
          <a:prstGeom prst="rect">
            <a:avLst/>
          </a:prstGeom>
        </p:spPr>
      </p:pic>
    </p:spTree>
    <p:extLst>
      <p:ext uri="{BB962C8B-B14F-4D97-AF65-F5344CB8AC3E}">
        <p14:creationId xmlns:p14="http://schemas.microsoft.com/office/powerpoint/2010/main" val="3933878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a:extLst>
              <a:ext uri="{FF2B5EF4-FFF2-40B4-BE49-F238E27FC236}">
                <a16:creationId xmlns:a16="http://schemas.microsoft.com/office/drawing/2014/main" id="{E109DC65-175A-4D14-81DF-583F26856C22}"/>
              </a:ext>
            </a:extLst>
          </p:cNvPr>
          <p:cNvPicPr>
            <a:picLocks noChangeAspect="1"/>
          </p:cNvPicPr>
          <p:nvPr/>
        </p:nvPicPr>
        <p:blipFill rotWithShape="1">
          <a:blip r:embed="rId2">
            <a:extLst>
              <a:ext uri="{28A0092B-C50C-407E-A947-70E740481C1C}">
                <a14:useLocalDpi xmlns:a14="http://schemas.microsoft.com/office/drawing/2010/main" val="0"/>
              </a:ext>
            </a:extLst>
          </a:blip>
          <a:srcRect l="20837" r="312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a16="http://schemas.microsoft.com/office/drawing/2014/main" id="{634A964E-3229-4BAB-82E8-FBDD036A4AE4}"/>
              </a:ext>
            </a:extLst>
          </p:cNvPr>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75026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a:extLst>
              <a:ext uri="{FF2B5EF4-FFF2-40B4-BE49-F238E27FC236}">
                <a16:creationId xmlns:a16="http://schemas.microsoft.com/office/drawing/2014/main" id="{D86FDB5A-595F-4C61-B824-BDD9E23EE573}"/>
              </a:ext>
            </a:extLst>
          </p:cNvPr>
          <p:cNvSpPr txBox="1">
            <a:spLocks noChangeArrowheads="1"/>
          </p:cNvSpPr>
          <p:nvPr/>
        </p:nvSpPr>
        <p:spPr bwMode="auto">
          <a:xfrm>
            <a:off x="1301725" y="2536799"/>
            <a:ext cx="9979252" cy="25542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2400" b="1" dirty="0">
              <a:solidFill>
                <a:srgbClr val="222A35"/>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5800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a:extLst>
              <a:ext uri="{FF2B5EF4-FFF2-40B4-BE49-F238E27FC236}">
                <a16:creationId xmlns:a16="http://schemas.microsoft.com/office/drawing/2014/main" id="{A8E469F9-5A2F-4AE2-A7B6-D63AC476641A}"/>
              </a:ext>
            </a:extLst>
          </p:cNvPr>
          <p:cNvPicPr>
            <a:picLocks noChangeAspect="1"/>
          </p:cNvPicPr>
          <p:nvPr/>
        </p:nvPicPr>
        <p:blipFill rotWithShape="1">
          <a:blip r:embed="rId2">
            <a:extLst>
              <a:ext uri="{28A0092B-C50C-407E-A947-70E740481C1C}">
                <a14:useLocalDpi xmlns:a14="http://schemas.microsoft.com/office/drawing/2010/main" val="0"/>
              </a:ext>
            </a:extLst>
          </a:blip>
          <a:srcRect r="3753"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a:extLst>
              <a:ext uri="{FF2B5EF4-FFF2-40B4-BE49-F238E27FC236}">
                <a16:creationId xmlns:a16="http://schemas.microsoft.com/office/drawing/2014/main" id="{1956D626-2908-4248-A2FE-35FC397B4DBF}"/>
              </a:ext>
            </a:extLst>
          </p:cNvPr>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8245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5577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chỉ</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tấm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nghĩa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hiệp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Mèn</a:t>
            </a:r>
            <a:r>
              <a:rPr lang="en-US" altLang="en-US" sz="40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a:extLst>
              <a:ext uri="{FF2B5EF4-FFF2-40B4-BE49-F238E27FC236}">
                <a16:creationId xmlns:a16="http://schemas.microsoft.com/office/drawing/2014/main" id="{C54BCE4E-FF76-4637-B936-90DAE8FC688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12261" y="2848799"/>
            <a:ext cx="2181628" cy="3056923"/>
          </a:xfrm>
          <a:prstGeom prst="rect">
            <a:avLst/>
          </a:prstGeom>
        </p:spPr>
      </p:pic>
      <p:grpSp>
        <p:nvGrpSpPr>
          <p:cNvPr id="8" name="Group 7">
            <a:extLst>
              <a:ext uri="{FF2B5EF4-FFF2-40B4-BE49-F238E27FC236}">
                <a16:creationId xmlns:a16="http://schemas.microsoft.com/office/drawing/2014/main" id="{BA310585-7310-4AEC-A1F9-F9EF888CBB71}"/>
              </a:ext>
            </a:extLst>
          </p:cNvPr>
          <p:cNvGrpSpPr/>
          <p:nvPr/>
        </p:nvGrpSpPr>
        <p:grpSpPr>
          <a:xfrm>
            <a:off x="3095094" y="4293705"/>
            <a:ext cx="8613502" cy="983662"/>
            <a:chOff x="3095094" y="4293705"/>
            <a:chExt cx="8613502" cy="983662"/>
          </a:xfrm>
        </p:grpSpPr>
        <p:sp>
          <p:nvSpPr>
            <p:cNvPr id="22" name="TextBox 21">
              <a:extLst>
                <a:ext uri="{FF2B5EF4-FFF2-40B4-BE49-F238E27FC236}">
                  <a16:creationId xmlns:a16="http://schemas.microsoft.com/office/drawing/2014/main" id="{556304A0-8ADC-40C4-88AC-3372A2B9234C}"/>
                </a:ext>
              </a:extLst>
            </p:cNvPr>
            <p:cNvSpPr txBox="1"/>
            <p:nvPr/>
          </p:nvSpPr>
          <p:spPr>
            <a:xfrm>
              <a:off x="5059017" y="4388502"/>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xòe</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cả</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hai</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ra </a:t>
              </a:r>
            </a:p>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dắt</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Nh</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Trò</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2400" dirty="0">
                <a:solidFill>
                  <a:srgbClr val="329061"/>
                </a:solidFill>
              </a:endParaRPr>
            </a:p>
          </p:txBody>
        </p:sp>
        <p:sp>
          <p:nvSpPr>
            <p:cNvPr id="18" name="任意多边形 21">
              <a:extLst>
                <a:ext uri="{FF2B5EF4-FFF2-40B4-BE49-F238E27FC236}">
                  <a16:creationId xmlns:a16="http://schemas.microsoft.com/office/drawing/2014/main" id="{3337C3FD-9931-4963-89E9-6B14CA479944}"/>
                </a:ext>
              </a:extLst>
            </p:cNvPr>
            <p:cNvSpPr>
              <a:spLocks noChangeArrowheads="1"/>
            </p:cNvSpPr>
            <p:nvPr/>
          </p:nvSpPr>
          <p:spPr bwMode="auto">
            <a:xfrm>
              <a:off x="3095094" y="4293705"/>
              <a:ext cx="2411184" cy="983662"/>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pitchFamily="34" charset="0"/>
                  <a:ea typeface="宋体" panose="02010600030101010101" pitchFamily="2" charset="-122"/>
                </a:defRPr>
              </a:lvl1pPr>
              <a:lvl2pPr marL="742950" indent="-285750" defTabSz="355600">
                <a:defRPr>
                  <a:solidFill>
                    <a:schemeClr val="tx1"/>
                  </a:solidFill>
                  <a:latin typeface="Calibri" panose="020F0502020204030204" pitchFamily="34" charset="0"/>
                  <a:ea typeface="宋体" panose="02010600030101010101" pitchFamily="2" charset="-122"/>
                </a:defRPr>
              </a:lvl2pPr>
              <a:lvl3pPr marL="1143000" indent="-228600" defTabSz="355600">
                <a:defRPr>
                  <a:solidFill>
                    <a:schemeClr val="tx1"/>
                  </a:solidFill>
                  <a:latin typeface="Calibri" panose="020F0502020204030204" pitchFamily="34" charset="0"/>
                  <a:ea typeface="宋体" panose="02010600030101010101" pitchFamily="2" charset="-122"/>
                </a:defRPr>
              </a:lvl3pPr>
              <a:lvl4pPr marL="1600200" indent="-228600" defTabSz="355600">
                <a:defRPr>
                  <a:solidFill>
                    <a:schemeClr val="tx1"/>
                  </a:solidFill>
                  <a:latin typeface="Calibri" panose="020F0502020204030204" pitchFamily="34" charset="0"/>
                  <a:ea typeface="宋体" panose="02010600030101010101" pitchFamily="2" charset="-122"/>
                </a:defRPr>
              </a:lvl4pPr>
              <a:lvl5pPr marL="2057400" indent="-228600" defTabSz="355600">
                <a:defRPr>
                  <a:solidFill>
                    <a:schemeClr val="tx1"/>
                  </a:solidFill>
                  <a:latin typeface="Calibri" panose="020F0502020204030204" pitchFamily="3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en-US" altLang="zh-CN" sz="2400" b="1" dirty="0" err="1">
                  <a:latin typeface="Times New Roman" panose="02020603050405020304" pitchFamily="18" charset="0"/>
                  <a:cs typeface="Times New Roman" panose="02020603050405020304" pitchFamily="18" charset="0"/>
                </a:rPr>
                <a:t>Cử</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chỉ</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và</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hành</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động</a:t>
              </a:r>
              <a:endParaRPr lang="en-US" altLang="zh-CN" sz="24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2BCE726-51ED-448E-B4C0-0CDF2563DF03}"/>
              </a:ext>
            </a:extLst>
          </p:cNvPr>
          <p:cNvGrpSpPr/>
          <p:nvPr/>
        </p:nvGrpSpPr>
        <p:grpSpPr>
          <a:xfrm>
            <a:off x="3153373" y="3050955"/>
            <a:ext cx="8555223" cy="980101"/>
            <a:chOff x="3153373" y="3050955"/>
            <a:chExt cx="8555223" cy="980101"/>
          </a:xfrm>
        </p:grpSpPr>
        <p:sp>
          <p:nvSpPr>
            <p:cNvPr id="19" name="TextBox 18">
              <a:extLst>
                <a:ext uri="{FF2B5EF4-FFF2-40B4-BE49-F238E27FC236}">
                  <a16:creationId xmlns:a16="http://schemas.microsoft.com/office/drawing/2014/main" id="{D3D776EC-B386-4C92-B84C-3D5177DFB53C}"/>
                </a:ext>
              </a:extLst>
            </p:cNvPr>
            <p:cNvSpPr txBox="1"/>
            <p:nvPr/>
          </p:nvSpPr>
          <p:spPr>
            <a:xfrm>
              <a:off x="5059017" y="3124360"/>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đừng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sợ</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Hãy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tôi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đây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Đứa</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ác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cậy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khỏe</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hiếp</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kẻ</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yếu</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6EBA35"/>
                </a:solidFill>
              </a:endParaRPr>
            </a:p>
          </p:txBody>
        </p:sp>
        <p:sp>
          <p:nvSpPr>
            <p:cNvPr id="17" name="任意多边形 18">
              <a:extLst>
                <a:ext uri="{FF2B5EF4-FFF2-40B4-BE49-F238E27FC236}">
                  <a16:creationId xmlns:a16="http://schemas.microsoft.com/office/drawing/2014/main" id="{86D9D954-A893-4304-9DAB-9E50541EC3AF}"/>
                </a:ext>
              </a:extLst>
            </p:cNvPr>
            <p:cNvSpPr>
              <a:spLocks noChangeArrowheads="1"/>
            </p:cNvSpPr>
            <p:nvPr/>
          </p:nvSpPr>
          <p:spPr bwMode="auto">
            <a:xfrm>
              <a:off x="3153373" y="3050955"/>
              <a:ext cx="2411184" cy="980101"/>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pitchFamily="34" charset="0"/>
                  <a:ea typeface="宋体" panose="02010600030101010101" pitchFamily="2" charset="-122"/>
                </a:defRPr>
              </a:lvl1pPr>
              <a:lvl2pPr marL="742950" indent="-285750" defTabSz="355600">
                <a:defRPr>
                  <a:solidFill>
                    <a:schemeClr val="tx1"/>
                  </a:solidFill>
                  <a:latin typeface="Calibri" panose="020F0502020204030204" pitchFamily="34" charset="0"/>
                  <a:ea typeface="宋体" panose="02010600030101010101" pitchFamily="2" charset="-122"/>
                </a:defRPr>
              </a:lvl2pPr>
              <a:lvl3pPr marL="1143000" indent="-228600" defTabSz="355600">
                <a:defRPr>
                  <a:solidFill>
                    <a:schemeClr val="tx1"/>
                  </a:solidFill>
                  <a:latin typeface="Calibri" panose="020F0502020204030204" pitchFamily="34" charset="0"/>
                  <a:ea typeface="宋体" panose="02010600030101010101" pitchFamily="2" charset="-122"/>
                </a:defRPr>
              </a:lvl3pPr>
              <a:lvl4pPr marL="1600200" indent="-228600" defTabSz="355600">
                <a:defRPr>
                  <a:solidFill>
                    <a:schemeClr val="tx1"/>
                  </a:solidFill>
                  <a:latin typeface="Calibri" panose="020F0502020204030204" pitchFamily="34" charset="0"/>
                  <a:ea typeface="宋体" panose="02010600030101010101" pitchFamily="2" charset="-122"/>
                </a:defRPr>
              </a:lvl4pPr>
              <a:lvl5pPr marL="2057400" indent="-228600" defTabSz="355600">
                <a:defRPr>
                  <a:solidFill>
                    <a:schemeClr val="tx1"/>
                  </a:solidFill>
                  <a:latin typeface="Calibri" panose="020F0502020204030204" pitchFamily="3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en-US" altLang="zh-CN" sz="3200" b="1" dirty="0" err="1">
                  <a:solidFill>
                    <a:srgbClr val="FFFFFF"/>
                  </a:solidFill>
                  <a:latin typeface="Times New Roman" panose="02020603050405020304" pitchFamily="18" charset="0"/>
                  <a:cs typeface="Times New Roman" panose="02020603050405020304" pitchFamily="18" charset="0"/>
                </a:rPr>
                <a:t>Lời</a:t>
              </a:r>
              <a:r>
                <a:rPr lang="en-US" altLang="zh-CN" sz="3200" b="1" dirty="0">
                  <a:solidFill>
                    <a:srgbClr val="FFFFFF"/>
                  </a:solidFill>
                  <a:latin typeface="Times New Roman" panose="02020603050405020304" pitchFamily="18" charset="0"/>
                  <a:cs typeface="Times New Roman" panose="02020603050405020304" pitchFamily="18" charset="0"/>
                </a:rPr>
                <a:t> </a:t>
              </a:r>
              <a:r>
                <a:rPr lang="en-US" altLang="zh-CN" sz="3200" b="1" dirty="0" err="1">
                  <a:solidFill>
                    <a:srgbClr val="FFFFFF"/>
                  </a:solidFill>
                  <a:latin typeface="Times New Roman" panose="02020603050405020304" pitchFamily="18" charset="0"/>
                  <a:cs typeface="Times New Roman" panose="02020603050405020304" pitchFamily="18" charset="0"/>
                </a:rPr>
                <a:t>nói</a:t>
              </a:r>
              <a:endParaRPr lang="en-US" altLang="zh-CN" sz="3200" b="1" dirty="0">
                <a:solidFill>
                  <a:srgbClr val="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10244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557722" y="952277"/>
            <a:ext cx="9508041" cy="2031325"/>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4</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Nêu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ảnh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hóa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a:t>
            </a:r>
            <a:r>
              <a:rPr lang="en-US" altLang="en-US" sz="3600" b="1" dirty="0" err="1">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 Cho </a:t>
            </a:r>
            <a:r>
              <a:rPr lang="en-US" altLang="en-US" sz="3600" b="1" dirty="0" err="1">
                <a:latin typeface="Times New Roman" panose="02020603050405020304" pitchFamily="18" charset="0"/>
                <a:cs typeface="Times New Roman" panose="02020603050405020304" pitchFamily="18" charset="0"/>
              </a:rPr>
              <a:t>biết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a:p>
            <a:pPr>
              <a:spcBef>
                <a:spcPct val="50000"/>
              </a:spcBef>
            </a:pP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Tree>
    <p:extLst>
      <p:ext uri="{BB962C8B-B14F-4D97-AF65-F5344CB8AC3E}">
        <p14:creationId xmlns:p14="http://schemas.microsoft.com/office/powerpoint/2010/main" val="95085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a:extLst>
              <a:ext uri="{FF2B5EF4-FFF2-40B4-BE49-F238E27FC236}">
                <a16:creationId xmlns:a16="http://schemas.microsoft.com/office/drawing/2014/main" id="{61C4424E-55C3-4DC5-A1CF-0C44EFFD1034}"/>
              </a:ext>
            </a:extLst>
          </p:cNvPr>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a16="http://schemas.microsoft.com/office/drawing/2014/main"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a16="http://schemas.microsoft.com/office/drawing/2014/main"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a:extLst>
              <a:ext uri="{FF2B5EF4-FFF2-40B4-BE49-F238E27FC236}">
                <a16:creationId xmlns:a16="http://schemas.microsoft.com/office/drawing/2014/main" id="{4C7DB46A-DD51-4440-951D-821D26217EA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extLst>
      <p:ext uri="{BB962C8B-B14F-4D97-AF65-F5344CB8AC3E}">
        <p14:creationId xmlns:p14="http://schemas.microsoft.com/office/powerpoint/2010/main" val="2793709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Káº¿t quáº£ hÃ¬nh áº£nh cho chá»§ Äiá»m tiáº¿ng sÃ¡o diá»u lá»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253" y="458081"/>
            <a:ext cx="4292477" cy="6170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0" y="685801"/>
            <a:ext cx="4800600" cy="1020763"/>
          </a:xfrm>
        </p:spPr>
        <p:txBody>
          <a:bodyPr>
            <a:noAutofit/>
          </a:bodyPr>
          <a:lstStyle/>
          <a:p>
            <a:r>
              <a:rPr lang="en-US" sz="3600" dirty="0" err="1"/>
              <a:t>Các</a:t>
            </a:r>
            <a:r>
              <a:rPr lang="en-US" sz="3600" dirty="0"/>
              <a:t> </a:t>
            </a:r>
            <a:r>
              <a:rPr lang="en-US" sz="3600" dirty="0" err="1"/>
              <a:t>chủ</a:t>
            </a:r>
            <a:r>
              <a:rPr lang="en-US" sz="3600" dirty="0"/>
              <a:t> </a:t>
            </a:r>
            <a:r>
              <a:rPr lang="en-US" sz="3600" dirty="0" err="1"/>
              <a:t>điểm</a:t>
            </a:r>
            <a:endParaRPr lang="en-US" sz="3600" dirty="0"/>
          </a:p>
          <a:p>
            <a:pPr marL="0" indent="0">
              <a:buNone/>
            </a:pPr>
            <a:r>
              <a:rPr lang="en-US" sz="3600" dirty="0"/>
              <a:t>  </a:t>
            </a:r>
          </a:p>
        </p:txBody>
      </p:sp>
      <p:sp>
        <p:nvSpPr>
          <p:cNvPr id="4" name="Rounded Rectangle 3"/>
          <p:cNvSpPr/>
          <p:nvPr/>
        </p:nvSpPr>
        <p:spPr>
          <a:xfrm>
            <a:off x="1524000" y="1676400"/>
            <a:ext cx="3962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Thương</a:t>
            </a:r>
            <a:r>
              <a:rPr lang="en-US" sz="3200" dirty="0"/>
              <a:t> </a:t>
            </a:r>
            <a:r>
              <a:rPr lang="en-US" sz="3200" dirty="0" err="1"/>
              <a:t>người</a:t>
            </a:r>
            <a:r>
              <a:rPr lang="en-US" sz="3200" dirty="0"/>
              <a:t> </a:t>
            </a:r>
            <a:r>
              <a:rPr lang="en-US" sz="3200" dirty="0" err="1"/>
              <a:t>như</a:t>
            </a:r>
            <a:r>
              <a:rPr lang="en-US" sz="3200" dirty="0"/>
              <a:t> </a:t>
            </a:r>
            <a:r>
              <a:rPr lang="en-US" sz="3200" dirty="0" err="1"/>
              <a:t>thể</a:t>
            </a:r>
            <a:r>
              <a:rPr lang="en-US" sz="3200" dirty="0"/>
              <a:t> </a:t>
            </a:r>
            <a:r>
              <a:rPr lang="en-US" sz="3200" dirty="0" err="1"/>
              <a:t>thương</a:t>
            </a:r>
            <a:r>
              <a:rPr lang="en-US" sz="3200" dirty="0"/>
              <a:t> </a:t>
            </a:r>
            <a:r>
              <a:rPr lang="en-US" sz="3200" dirty="0" err="1"/>
              <a:t>thân</a:t>
            </a:r>
            <a:endParaRPr lang="en-US" sz="3200" dirty="0"/>
          </a:p>
        </p:txBody>
      </p:sp>
      <p:sp>
        <p:nvSpPr>
          <p:cNvPr id="6" name="Rounded Rectangle 5"/>
          <p:cNvSpPr/>
          <p:nvPr/>
        </p:nvSpPr>
        <p:spPr>
          <a:xfrm>
            <a:off x="1524000" y="3048000"/>
            <a:ext cx="3962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a:solidFill>
                  <a:schemeClr val="dk1"/>
                </a:solidFill>
              </a:rPr>
              <a:t>Măng</a:t>
            </a:r>
            <a:r>
              <a:rPr lang="en-US" sz="3200" dirty="0">
                <a:solidFill>
                  <a:schemeClr val="dk1"/>
                </a:solidFill>
              </a:rPr>
              <a:t> </a:t>
            </a:r>
            <a:r>
              <a:rPr lang="en-US" sz="3200" dirty="0" err="1">
                <a:solidFill>
                  <a:schemeClr val="dk1"/>
                </a:solidFill>
              </a:rPr>
              <a:t>mọc</a:t>
            </a:r>
            <a:r>
              <a:rPr lang="en-US" sz="3200" dirty="0">
                <a:solidFill>
                  <a:schemeClr val="dk1"/>
                </a:solidFill>
              </a:rPr>
              <a:t> </a:t>
            </a:r>
            <a:r>
              <a:rPr lang="en-US" sz="3200" dirty="0" err="1">
                <a:solidFill>
                  <a:schemeClr val="dk1"/>
                </a:solidFill>
              </a:rPr>
              <a:t>thẳng</a:t>
            </a:r>
            <a:endParaRPr lang="en-US" sz="3200" dirty="0">
              <a:solidFill>
                <a:schemeClr val="dk1"/>
              </a:solidFill>
            </a:endParaRPr>
          </a:p>
        </p:txBody>
      </p:sp>
      <p:pic>
        <p:nvPicPr>
          <p:cNvPr id="4100" name="Picture 4" descr="Káº¿t quáº£ hÃ¬nh áº£nh cho chá»§ Äiá»m trÃªn ÄÃ´i cÃ¡nh Æ°á»c mÆ¡ lá»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762" y="458080"/>
            <a:ext cx="4279967" cy="61230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36510" y="4495800"/>
            <a:ext cx="3962400"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err="1">
                <a:solidFill>
                  <a:schemeClr val="dk1"/>
                </a:solidFill>
              </a:rPr>
              <a:t>Trên</a:t>
            </a:r>
            <a:r>
              <a:rPr lang="en-US" sz="3200" dirty="0">
                <a:solidFill>
                  <a:schemeClr val="dk1"/>
                </a:solidFill>
              </a:rPr>
              <a:t> </a:t>
            </a:r>
            <a:r>
              <a:rPr lang="en-US" sz="3200" dirty="0" err="1">
                <a:solidFill>
                  <a:schemeClr val="dk1"/>
                </a:solidFill>
              </a:rPr>
              <a:t>đôi</a:t>
            </a:r>
            <a:r>
              <a:rPr lang="en-US" sz="3200" dirty="0">
                <a:solidFill>
                  <a:schemeClr val="dk1"/>
                </a:solidFill>
              </a:rPr>
              <a:t> </a:t>
            </a:r>
            <a:r>
              <a:rPr lang="en-US" sz="3200" dirty="0" err="1">
                <a:solidFill>
                  <a:schemeClr val="dk1"/>
                </a:solidFill>
              </a:rPr>
              <a:t>cánh</a:t>
            </a:r>
            <a:r>
              <a:rPr lang="en-US" sz="3200" dirty="0">
                <a:solidFill>
                  <a:schemeClr val="dk1"/>
                </a:solidFill>
              </a:rPr>
              <a:t> </a:t>
            </a:r>
            <a:r>
              <a:rPr lang="en-US" sz="3200" dirty="0" err="1">
                <a:solidFill>
                  <a:schemeClr val="dk1"/>
                </a:solidFill>
              </a:rPr>
              <a:t>ước</a:t>
            </a:r>
            <a:r>
              <a:rPr lang="en-US" sz="3200" dirty="0">
                <a:solidFill>
                  <a:schemeClr val="dk1"/>
                </a:solidFill>
              </a:rPr>
              <a:t> </a:t>
            </a:r>
            <a:r>
              <a:rPr lang="en-US" sz="3200" dirty="0" err="1">
                <a:solidFill>
                  <a:schemeClr val="dk1"/>
                </a:solidFill>
              </a:rPr>
              <a:t>mơ</a:t>
            </a:r>
            <a:endParaRPr lang="en-US" sz="3200" dirty="0">
              <a:solidFill>
                <a:schemeClr val="dk1"/>
              </a:solidFill>
            </a:endParaRPr>
          </a:p>
        </p:txBody>
      </p:sp>
      <p:sp>
        <p:nvSpPr>
          <p:cNvPr id="8" name="Rounded Rectangle 7"/>
          <p:cNvSpPr/>
          <p:nvPr/>
        </p:nvSpPr>
        <p:spPr>
          <a:xfrm>
            <a:off x="1536510" y="5779827"/>
            <a:ext cx="3962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t>Tiếng</a:t>
            </a:r>
            <a:r>
              <a:rPr lang="en-US" sz="3200" dirty="0"/>
              <a:t> </a:t>
            </a:r>
            <a:r>
              <a:rPr lang="en-US" sz="3200" dirty="0" err="1"/>
              <a:t>sáo</a:t>
            </a:r>
            <a:r>
              <a:rPr lang="en-US" sz="3200" dirty="0"/>
              <a:t> </a:t>
            </a:r>
            <a:r>
              <a:rPr lang="en-US" sz="3200" dirty="0" err="1"/>
              <a:t>diều</a:t>
            </a:r>
            <a:endParaRPr lang="en-US" sz="3200" dirty="0"/>
          </a:p>
        </p:txBody>
      </p:sp>
      <p:sp>
        <p:nvSpPr>
          <p:cNvPr id="9" name="Title 8"/>
          <p:cNvSpPr>
            <a:spLocks noGrp="1"/>
          </p:cNvSpPr>
          <p:nvPr>
            <p:ph type="title"/>
          </p:nvPr>
        </p:nvSpPr>
        <p:spPr/>
        <p:txBody>
          <a:bodyPr/>
          <a:lstStyle/>
          <a:p>
            <a:endParaRPr lang="en-US" dirty="0"/>
          </a:p>
        </p:txBody>
      </p:sp>
      <p:pic>
        <p:nvPicPr>
          <p:cNvPr id="14" name="Picture 2" descr="Káº¿t quáº£ hÃ¬nh áº£nh cho chá»§ Äiá»m mÄng má»c tháº³ng lá»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743" y="458078"/>
            <a:ext cx="4304986" cy="6218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áº¿t quáº£ hÃ¬nh áº£nh cho chá»§ Äiá»m thÆ°Æ¡ng ngÆ°á»i nhÆ° thá» thÆ°Æ¡ng t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761" y="458077"/>
            <a:ext cx="4794324" cy="621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17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500"/>
                                        <p:tgtEl>
                                          <p:spTgt spid="4102"/>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8"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par>
                                <p:cTn id="39" presetID="8"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4100"/>
                                        </p:tgtEl>
                                        <p:attrNameLst>
                                          <p:attrName>ppt_x</p:attrName>
                                        </p:attrNameLst>
                                      </p:cBhvr>
                                      <p:tavLst>
                                        <p:tav tm="0">
                                          <p:val>
                                            <p:strVal val="ppt_x"/>
                                          </p:val>
                                        </p:tav>
                                        <p:tav tm="100000">
                                          <p:val>
                                            <p:strVal val="ppt_x"/>
                                          </p:val>
                                        </p:tav>
                                      </p:tavLst>
                                    </p:anim>
                                    <p:anim calcmode="lin" valueType="num">
                                      <p:cBhvr additive="base">
                                        <p:cTn id="46" dur="500"/>
                                        <p:tgtEl>
                                          <p:spTgt spid="4100"/>
                                        </p:tgtEl>
                                        <p:attrNameLst>
                                          <p:attrName>ppt_y</p:attrName>
                                        </p:attrNameLst>
                                      </p:cBhvr>
                                      <p:tavLst>
                                        <p:tav tm="0">
                                          <p:val>
                                            <p:strVal val="ppt_y"/>
                                          </p:val>
                                        </p:tav>
                                        <p:tav tm="100000">
                                          <p:val>
                                            <p:strVal val="1+ppt_h/2"/>
                                          </p:val>
                                        </p:tav>
                                      </p:tavLst>
                                    </p:anim>
                                    <p:set>
                                      <p:cBhvr>
                                        <p:cTn id="47" dur="1" fill="hold">
                                          <p:stCondLst>
                                            <p:cond delay="499"/>
                                          </p:stCondLst>
                                        </p:cTn>
                                        <p:tgtEl>
                                          <p:spTgt spid="4100"/>
                                        </p:tgtEl>
                                        <p:attrNameLst>
                                          <p:attrName>style.visibility</p:attrName>
                                        </p:attrNameLst>
                                      </p:cBhvr>
                                      <p:to>
                                        <p:strVal val="hidden"/>
                                      </p:to>
                                    </p:set>
                                  </p:childTnLst>
                                </p:cTn>
                              </p:par>
                              <p:par>
                                <p:cTn id="48" presetID="5"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544320" y="3284974"/>
            <a:ext cx="9295738"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Ca </a:t>
            </a:r>
            <a:r>
              <a:rPr lang="en-US" altLang="en-US" sz="4800" b="1" dirty="0" err="1">
                <a:latin typeface="Times New Roman" panose="02020603050405020304" pitchFamily="18" charset="0"/>
                <a:cs typeface="Times New Roman" panose="02020603050405020304" pitchFamily="18" charset="0"/>
              </a:rPr>
              <a:t>ngợi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có</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tấm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a:t>
            </a:r>
            <a:r>
              <a:rPr lang="en-US" altLang="en-US" sz="4800" b="1" dirty="0" err="1">
                <a:latin typeface="Times New Roman" panose="02020603050405020304" pitchFamily="18" charset="0"/>
                <a:ea typeface="Times New Roman" panose="02020603050405020304" pitchFamily="18" charset="0"/>
              </a:rPr>
              <a:t>à</a:t>
            </a:r>
            <a:r>
              <a:rPr lang="en-US" altLang="en-US" sz="4800" b="1" dirty="0" err="1">
                <a:latin typeface="Times New Roman" panose="02020603050405020304" pitchFamily="18" charset="0"/>
                <a:cs typeface="Times New Roman" panose="02020603050405020304" pitchFamily="18" charset="0"/>
              </a:rPr>
              <a:t>o</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hiệp</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bênh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người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yếu</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a16="http://schemas.microsoft.com/office/drawing/2014/main"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a16="http://schemas.microsoft.com/office/drawing/2014/main"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extLst>
      <p:ext uri="{BB962C8B-B14F-4D97-AF65-F5344CB8AC3E}">
        <p14:creationId xmlns:p14="http://schemas.microsoft.com/office/powerpoint/2010/main" val="264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4" y="434976"/>
            <a:ext cx="2452255" cy="555625"/>
          </a:xfrm>
        </p:spPr>
        <p:txBody>
          <a:bodyPr>
            <a:noAutofit/>
          </a:bodyPr>
          <a:lstStyle/>
          <a:p>
            <a:r>
              <a:rPr lang="en-US" sz="3200" dirty="0" err="1"/>
              <a:t>Tập</a:t>
            </a:r>
            <a:r>
              <a:rPr lang="en-US" sz="3200" dirty="0"/>
              <a:t> </a:t>
            </a:r>
            <a:r>
              <a:rPr lang="en-US" sz="3200" dirty="0" err="1"/>
              <a:t>đọc</a:t>
            </a:r>
            <a:endParaRPr lang="en-US" sz="3200" dirty="0"/>
          </a:p>
        </p:txBody>
      </p:sp>
      <p:sp>
        <p:nvSpPr>
          <p:cNvPr id="3" name="Subtitle 2"/>
          <p:cNvSpPr>
            <a:spLocks noGrp="1"/>
          </p:cNvSpPr>
          <p:nvPr>
            <p:ph type="subTitle" idx="1"/>
          </p:nvPr>
        </p:nvSpPr>
        <p:spPr>
          <a:xfrm>
            <a:off x="2704531" y="914400"/>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76200"/>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6 </a:t>
            </a:r>
            <a:r>
              <a:rPr lang="en-US" sz="3200" dirty="0" err="1"/>
              <a:t>tháng</a:t>
            </a:r>
            <a:r>
              <a:rPr lang="en-US" sz="3200" dirty="0"/>
              <a:t> 9 </a:t>
            </a:r>
            <a:r>
              <a:rPr lang="en-US" sz="3200" dirty="0" err="1"/>
              <a:t>năm</a:t>
            </a:r>
            <a:r>
              <a:rPr lang="en-US" sz="3200" dirty="0"/>
              <a:t> 2021</a:t>
            </a:r>
          </a:p>
        </p:txBody>
      </p:sp>
      <p:sp>
        <p:nvSpPr>
          <p:cNvPr id="7" name="TextBox 6"/>
          <p:cNvSpPr txBox="1"/>
          <p:nvPr/>
        </p:nvSpPr>
        <p:spPr>
          <a:xfrm>
            <a:off x="9144001" y="1295401"/>
            <a:ext cx="2470731" cy="584775"/>
          </a:xfrm>
          <a:prstGeom prst="rect">
            <a:avLst/>
          </a:prstGeom>
          <a:noFill/>
        </p:spPr>
        <p:txBody>
          <a:bodyPr wrap="square" rtlCol="0">
            <a:spAutoFit/>
          </a:bodyPr>
          <a:lstStyle/>
          <a:p>
            <a:r>
              <a:rPr lang="en-US" sz="3200" dirty="0" err="1"/>
              <a:t>Tô</a:t>
            </a:r>
            <a:r>
              <a:rPr lang="en-US" sz="3200" dirty="0"/>
              <a:t> </a:t>
            </a:r>
            <a:r>
              <a:rPr lang="en-US" sz="3200" dirty="0" err="1"/>
              <a:t>Hoài</a:t>
            </a:r>
            <a:endParaRPr lang="en-US" sz="3200" dirty="0"/>
          </a:p>
        </p:txBody>
      </p:sp>
      <p:sp>
        <p:nvSpPr>
          <p:cNvPr id="8" name="Rectangle 7"/>
          <p:cNvSpPr/>
          <p:nvPr/>
        </p:nvSpPr>
        <p:spPr>
          <a:xfrm>
            <a:off x="221673" y="304800"/>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GHI VỞ</a:t>
            </a:r>
          </a:p>
        </p:txBody>
      </p:sp>
      <p:sp>
        <p:nvSpPr>
          <p:cNvPr id="11" name="Rectangle 10"/>
          <p:cNvSpPr/>
          <p:nvPr/>
        </p:nvSpPr>
        <p:spPr>
          <a:xfrm>
            <a:off x="1933949" y="1980218"/>
            <a:ext cx="9315941" cy="1846659"/>
          </a:xfrm>
          <a:prstGeom prst="rect">
            <a:avLst/>
          </a:prstGeom>
          <a:noFill/>
        </p:spPr>
        <p:txBody>
          <a:bodyPr wrap="square" lIns="91440" tIns="45720" rIns="91440" bIns="45720">
            <a:spAutoFit/>
          </a:bodyPr>
          <a:lstStyle/>
          <a:p>
            <a:pPr lvl="0" algn="ctr"/>
            <a:r>
              <a:rPr lang="en-US" sz="3200" b="0" cap="none" spc="0" dirty="0" err="1">
                <a:ln w="0"/>
                <a:solidFill>
                  <a:schemeClr val="accent1"/>
                </a:solidFill>
                <a:effectLst>
                  <a:outerShdw blurRad="38100" dist="25400" dir="5400000" algn="ctr" rotWithShape="0">
                    <a:srgbClr val="6E747A">
                      <a:alpha val="43000"/>
                    </a:srgbClr>
                  </a:outerShdw>
                </a:effectLst>
              </a:rPr>
              <a:t>Nội</a:t>
            </a:r>
            <a:r>
              <a:rPr lang="en-US" sz="3200" b="0" cap="none" spc="0" dirty="0">
                <a:ln w="0"/>
                <a:solidFill>
                  <a:schemeClr val="accent1"/>
                </a:solidFill>
                <a:effectLst>
                  <a:outerShdw blurRad="38100" dist="25400" dir="5400000" algn="ctr" rotWithShape="0">
                    <a:srgbClr val="6E747A">
                      <a:alpha val="43000"/>
                    </a:srgbClr>
                  </a:outerShdw>
                </a:effectLst>
              </a:rPr>
              <a:t> dung: </a:t>
            </a:r>
            <a:r>
              <a:rPr lang="en-US" altLang="en-US" sz="2800" b="1" dirty="0">
                <a:latin typeface="Times New Roman" panose="02020603050405020304" pitchFamily="18" charset="0"/>
                <a:cs typeface="Times New Roman" panose="02020603050405020304" pitchFamily="18" charset="0"/>
              </a:rPr>
              <a:t>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Mèn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t>
            </a:r>
            <a:r>
              <a:rPr lang="en-US" altLang="en-US" sz="2800" b="1" dirty="0" err="1">
                <a:latin typeface="Times New Roman" panose="02020603050405020304" pitchFamily="18" charset="0"/>
                <a:ea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hiệp</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bênh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yếu</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263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1" y="1371601"/>
            <a:ext cx="6859763" cy="584775"/>
          </a:xfrm>
          <a:prstGeom prst="rect">
            <a:avLst/>
          </a:prstGeom>
        </p:spPr>
        <p:txBody>
          <a:bodyPr wrap="none">
            <a:spAutoFit/>
          </a:bodyPr>
          <a:lstStyle/>
          <a:p>
            <a:r>
              <a:rPr lang="en-US" sz="3200" b="1" dirty="0" err="1"/>
              <a:t>Hoạt</a:t>
            </a:r>
            <a:r>
              <a:rPr lang="en-US" sz="3200" b="1" dirty="0"/>
              <a:t> </a:t>
            </a:r>
            <a:r>
              <a:rPr lang="en-US" sz="3200" b="1" dirty="0" err="1"/>
              <a:t>động</a:t>
            </a:r>
            <a:r>
              <a:rPr lang="en-US" sz="3200" b="1" dirty="0"/>
              <a:t> 3: </a:t>
            </a:r>
            <a:r>
              <a:rPr lang="en-US" sz="3200" b="1" dirty="0" err="1"/>
              <a:t>Hướng</a:t>
            </a:r>
            <a:r>
              <a:rPr lang="en-US" sz="3200" b="1" dirty="0"/>
              <a:t> </a:t>
            </a:r>
            <a:r>
              <a:rPr lang="en-US" sz="3200" b="1" dirty="0" err="1"/>
              <a:t>dẫn</a:t>
            </a:r>
            <a:r>
              <a:rPr lang="en-US" sz="3200" b="1" dirty="0"/>
              <a:t> </a:t>
            </a:r>
            <a:r>
              <a:rPr lang="en-US" sz="3200" b="1" dirty="0" err="1"/>
              <a:t>đọc</a:t>
            </a:r>
            <a:r>
              <a:rPr lang="en-US" sz="3200" b="1" dirty="0"/>
              <a:t> </a:t>
            </a:r>
            <a:r>
              <a:rPr lang="en-US" sz="3200" b="1" dirty="0" err="1"/>
              <a:t>diễn</a:t>
            </a:r>
            <a:r>
              <a:rPr lang="en-US" sz="3200" b="1" dirty="0"/>
              <a:t> </a:t>
            </a:r>
            <a:r>
              <a:rPr lang="en-US" sz="3200" b="1" dirty="0" err="1"/>
              <a:t>cảm</a:t>
            </a:r>
            <a:r>
              <a:rPr lang="en-US" sz="3200" b="1" dirty="0"/>
              <a:t> </a:t>
            </a:r>
          </a:p>
        </p:txBody>
      </p:sp>
      <p:sp>
        <p:nvSpPr>
          <p:cNvPr id="8" name="TextBox 7"/>
          <p:cNvSpPr txBox="1"/>
          <p:nvPr/>
        </p:nvSpPr>
        <p:spPr>
          <a:xfrm>
            <a:off x="1828800" y="2362201"/>
            <a:ext cx="8610600" cy="4524315"/>
          </a:xfrm>
          <a:prstGeom prst="rect">
            <a:avLst/>
          </a:prstGeom>
          <a:noFill/>
        </p:spPr>
        <p:txBody>
          <a:bodyPr wrap="square" rtlCol="0">
            <a:spAutoFit/>
          </a:bodyPr>
          <a:lstStyle/>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chậm</a:t>
            </a:r>
            <a:r>
              <a:rPr lang="en-US" sz="3200" dirty="0"/>
              <a:t> </a:t>
            </a:r>
            <a:r>
              <a:rPr lang="en-US" sz="3200" dirty="0" err="1"/>
              <a:t>đoạn</a:t>
            </a:r>
            <a:r>
              <a:rPr lang="en-US" sz="3200" dirty="0"/>
              <a:t> </a:t>
            </a:r>
            <a:r>
              <a:rPr lang="en-US" sz="3200" dirty="0" err="1"/>
              <a:t>tả</a:t>
            </a:r>
            <a:r>
              <a:rPr lang="en-US" sz="3200" dirty="0"/>
              <a:t> </a:t>
            </a:r>
            <a:r>
              <a:rPr lang="en-US" sz="3200" dirty="0" err="1"/>
              <a:t>hình</a:t>
            </a:r>
            <a:r>
              <a:rPr lang="en-US" sz="3200" dirty="0"/>
              <a:t> </a:t>
            </a:r>
            <a:r>
              <a:rPr lang="en-US" sz="3200" dirty="0" err="1"/>
              <a:t>dáng</a:t>
            </a:r>
            <a:r>
              <a:rPr lang="en-US" sz="3200" dirty="0"/>
              <a:t> </a:t>
            </a:r>
            <a:r>
              <a:rPr lang="en-US" sz="3200" dirty="0" err="1"/>
              <a:t>Nhà</a:t>
            </a:r>
            <a:r>
              <a:rPr lang="en-US" sz="3200" dirty="0"/>
              <a:t> </a:t>
            </a:r>
            <a:r>
              <a:rPr lang="en-US" sz="3200" dirty="0" err="1"/>
              <a:t>Trò</a:t>
            </a:r>
            <a:r>
              <a:rPr lang="en-US" sz="3200" dirty="0"/>
              <a:t>, </a:t>
            </a:r>
            <a:r>
              <a:rPr lang="en-US" sz="3200" dirty="0" err="1"/>
              <a:t>giọng</a:t>
            </a:r>
            <a:r>
              <a:rPr lang="en-US" sz="3200" dirty="0"/>
              <a:t> </a:t>
            </a:r>
            <a:r>
              <a:rPr lang="en-US" sz="3200" dirty="0" err="1"/>
              <a:t>đọc</a:t>
            </a:r>
            <a:r>
              <a:rPr lang="en-US" sz="3200" dirty="0"/>
              <a:t> </a:t>
            </a:r>
            <a:r>
              <a:rPr lang="en-US" sz="3200" dirty="0" err="1"/>
              <a:t>thể</a:t>
            </a:r>
            <a:r>
              <a:rPr lang="en-US" sz="3200" dirty="0"/>
              <a:t> </a:t>
            </a:r>
            <a:r>
              <a:rPr lang="en-US" sz="3200" dirty="0" err="1"/>
              <a:t>hiện</a:t>
            </a:r>
            <a:r>
              <a:rPr lang="en-US" sz="3200" dirty="0"/>
              <a:t> </a:t>
            </a:r>
            <a:r>
              <a:rPr lang="en-US" sz="3200" dirty="0" err="1"/>
              <a:t>được</a:t>
            </a:r>
            <a:r>
              <a:rPr lang="en-US" sz="3200" dirty="0"/>
              <a:t> </a:t>
            </a:r>
            <a:r>
              <a:rPr lang="en-US" sz="3200" dirty="0" err="1"/>
              <a:t>cái</a:t>
            </a:r>
            <a:r>
              <a:rPr lang="en-US" sz="3200" dirty="0"/>
              <a:t> </a:t>
            </a:r>
            <a:r>
              <a:rPr lang="en-US" sz="3200" dirty="0" err="1"/>
              <a:t>nhìn</a:t>
            </a:r>
            <a:r>
              <a:rPr lang="en-US" sz="3200" dirty="0"/>
              <a:t> </a:t>
            </a:r>
            <a:r>
              <a:rPr lang="en-US" sz="3200" dirty="0" err="1"/>
              <a:t>ái</a:t>
            </a:r>
            <a:r>
              <a:rPr lang="en-US" sz="3200" dirty="0"/>
              <a:t> </a:t>
            </a:r>
            <a:r>
              <a:rPr lang="en-US" sz="3200" dirty="0" err="1"/>
              <a:t>ngại</a:t>
            </a:r>
            <a:r>
              <a:rPr lang="en-US" sz="3200" dirty="0"/>
              <a:t> </a:t>
            </a:r>
            <a:r>
              <a:rPr lang="en-US" sz="3200" dirty="0" err="1"/>
              <a:t>của</a:t>
            </a:r>
            <a:r>
              <a:rPr lang="en-US" sz="3200" dirty="0"/>
              <a:t> </a:t>
            </a:r>
            <a:r>
              <a:rPr lang="en-US" sz="3200" dirty="0" err="1"/>
              <a:t>Dế</a:t>
            </a:r>
            <a:r>
              <a:rPr lang="en-US" sz="3200" dirty="0"/>
              <a:t> </a:t>
            </a:r>
            <a:r>
              <a:rPr lang="en-US" sz="3200" dirty="0" err="1"/>
              <a:t>Mèn</a:t>
            </a:r>
            <a:r>
              <a:rPr lang="en-US" sz="3200" dirty="0"/>
              <a:t> </a:t>
            </a:r>
            <a:r>
              <a:rPr lang="en-US" sz="3200" dirty="0" err="1"/>
              <a:t>đối</a:t>
            </a:r>
            <a:r>
              <a:rPr lang="en-US" sz="3200" dirty="0"/>
              <a:t> </a:t>
            </a:r>
            <a:r>
              <a:rPr lang="en-US" sz="3200" dirty="0" err="1"/>
              <a:t>với</a:t>
            </a:r>
            <a:r>
              <a:rPr lang="en-US" sz="3200" dirty="0"/>
              <a:t> </a:t>
            </a:r>
            <a:r>
              <a:rPr lang="en-US" sz="3200" dirty="0" err="1"/>
              <a:t>Nhà</a:t>
            </a:r>
            <a:r>
              <a:rPr lang="en-US" sz="3200" dirty="0"/>
              <a:t> </a:t>
            </a:r>
            <a:r>
              <a:rPr lang="en-US" sz="3200" dirty="0" err="1"/>
              <a:t>Trò</a:t>
            </a:r>
            <a:r>
              <a:rPr lang="en-US" sz="3200" dirty="0"/>
              <a:t>.</a:t>
            </a:r>
          </a:p>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lời</a:t>
            </a:r>
            <a:r>
              <a:rPr lang="en-US" sz="3200" dirty="0"/>
              <a:t> </a:t>
            </a:r>
            <a:r>
              <a:rPr lang="en-US" sz="3200" dirty="0" err="1"/>
              <a:t>kể</a:t>
            </a:r>
            <a:r>
              <a:rPr lang="en-US" sz="3200" dirty="0"/>
              <a:t> </a:t>
            </a:r>
            <a:r>
              <a:rPr lang="en-US" sz="3200" dirty="0" err="1"/>
              <a:t>lể</a:t>
            </a:r>
            <a:r>
              <a:rPr lang="en-US" sz="3200" dirty="0"/>
              <a:t> </a:t>
            </a:r>
            <a:r>
              <a:rPr lang="en-US" sz="3200" dirty="0" err="1"/>
              <a:t>của</a:t>
            </a:r>
            <a:r>
              <a:rPr lang="en-US" sz="3200" dirty="0"/>
              <a:t> </a:t>
            </a:r>
            <a:r>
              <a:rPr lang="en-US" sz="3200" dirty="0" err="1"/>
              <a:t>Nhà</a:t>
            </a:r>
            <a:r>
              <a:rPr lang="en-US" sz="3200" dirty="0"/>
              <a:t> </a:t>
            </a:r>
            <a:r>
              <a:rPr lang="en-US" sz="3200" dirty="0" err="1"/>
              <a:t>Trò</a:t>
            </a:r>
            <a:r>
              <a:rPr lang="en-US" sz="3200" dirty="0"/>
              <a:t> </a:t>
            </a:r>
            <a:r>
              <a:rPr lang="en-US" sz="3200" dirty="0" err="1"/>
              <a:t>với</a:t>
            </a:r>
            <a:r>
              <a:rPr lang="en-US" sz="3200" dirty="0"/>
              <a:t> </a:t>
            </a:r>
            <a:r>
              <a:rPr lang="en-US" sz="3200" dirty="0" err="1"/>
              <a:t>giọng</a:t>
            </a:r>
            <a:r>
              <a:rPr lang="en-US" sz="3200" dirty="0"/>
              <a:t> </a:t>
            </a:r>
            <a:r>
              <a:rPr lang="en-US" sz="3200" dirty="0" err="1"/>
              <a:t>đáng</a:t>
            </a:r>
            <a:r>
              <a:rPr lang="en-US" sz="3200" dirty="0"/>
              <a:t> </a:t>
            </a:r>
            <a:r>
              <a:rPr lang="en-US" sz="3200" dirty="0" err="1"/>
              <a:t>thương</a:t>
            </a:r>
            <a:r>
              <a:rPr lang="en-US" sz="3200" dirty="0"/>
              <a:t>.</a:t>
            </a:r>
          </a:p>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lời</a:t>
            </a:r>
            <a:r>
              <a:rPr lang="en-US" sz="3200" dirty="0"/>
              <a:t> </a:t>
            </a:r>
            <a:r>
              <a:rPr lang="en-US" sz="3200" dirty="0" err="1"/>
              <a:t>nói</a:t>
            </a:r>
            <a:r>
              <a:rPr lang="en-US" sz="3200" dirty="0"/>
              <a:t> </a:t>
            </a:r>
            <a:r>
              <a:rPr lang="en-US" sz="3200" dirty="0" err="1"/>
              <a:t>của</a:t>
            </a:r>
            <a:r>
              <a:rPr lang="en-US" sz="3200" dirty="0"/>
              <a:t> </a:t>
            </a:r>
            <a:r>
              <a:rPr lang="en-US" sz="3200" dirty="0" err="1"/>
              <a:t>Dế</a:t>
            </a:r>
            <a:r>
              <a:rPr lang="en-US" sz="3200" dirty="0"/>
              <a:t> </a:t>
            </a:r>
            <a:r>
              <a:rPr lang="en-US" sz="3200" dirty="0" err="1"/>
              <a:t>Mèn</a:t>
            </a:r>
            <a:r>
              <a:rPr lang="en-US" sz="3200" dirty="0"/>
              <a:t> </a:t>
            </a:r>
            <a:r>
              <a:rPr lang="en-US" sz="3200" dirty="0" err="1"/>
              <a:t>với</a:t>
            </a:r>
            <a:r>
              <a:rPr lang="en-US" sz="3200" dirty="0"/>
              <a:t> </a:t>
            </a:r>
            <a:r>
              <a:rPr lang="en-US" sz="3200" dirty="0" err="1"/>
              <a:t>giọng</a:t>
            </a:r>
            <a:r>
              <a:rPr lang="en-US" sz="3200" dirty="0"/>
              <a:t> </a:t>
            </a:r>
            <a:r>
              <a:rPr lang="en-US" sz="3200" dirty="0" err="1"/>
              <a:t>mạnh</a:t>
            </a:r>
            <a:r>
              <a:rPr lang="en-US" sz="3200" dirty="0"/>
              <a:t> </a:t>
            </a:r>
            <a:r>
              <a:rPr lang="en-US" sz="3200" dirty="0" err="1"/>
              <a:t>mẽ</a:t>
            </a:r>
            <a:r>
              <a:rPr lang="en-US" sz="3200" dirty="0"/>
              <a:t>, </a:t>
            </a:r>
            <a:r>
              <a:rPr lang="en-US" sz="3200" dirty="0" err="1"/>
              <a:t>thể</a:t>
            </a:r>
            <a:r>
              <a:rPr lang="en-US" sz="3200" dirty="0"/>
              <a:t> </a:t>
            </a:r>
            <a:r>
              <a:rPr lang="en-US" sz="3200" dirty="0" err="1"/>
              <a:t>hiện</a:t>
            </a:r>
            <a:r>
              <a:rPr lang="en-US" sz="3200" dirty="0"/>
              <a:t> </a:t>
            </a:r>
            <a:r>
              <a:rPr lang="en-US" sz="3200" dirty="0" err="1"/>
              <a:t>sự</a:t>
            </a:r>
            <a:r>
              <a:rPr lang="en-US" sz="3200" dirty="0"/>
              <a:t> </a:t>
            </a:r>
            <a:r>
              <a:rPr lang="en-US" sz="3200" dirty="0" err="1"/>
              <a:t>bất</a:t>
            </a:r>
            <a:r>
              <a:rPr lang="en-US" sz="3200" dirty="0"/>
              <a:t> </a:t>
            </a:r>
            <a:r>
              <a:rPr lang="en-US" sz="3200" dirty="0" err="1"/>
              <a:t>bình</a:t>
            </a:r>
            <a:r>
              <a:rPr lang="en-US" sz="3200" dirty="0"/>
              <a:t>, </a:t>
            </a:r>
            <a:r>
              <a:rPr lang="en-US" sz="3200" dirty="0" err="1"/>
              <a:t>thái</a:t>
            </a:r>
            <a:r>
              <a:rPr lang="en-US" sz="3200" dirty="0"/>
              <a:t> </a:t>
            </a:r>
            <a:r>
              <a:rPr lang="en-US" sz="3200" dirty="0" err="1"/>
              <a:t>độ</a:t>
            </a:r>
            <a:r>
              <a:rPr lang="en-US" sz="3200" dirty="0"/>
              <a:t> </a:t>
            </a:r>
            <a:r>
              <a:rPr lang="en-US" sz="3200" dirty="0" err="1"/>
              <a:t>kiên</a:t>
            </a:r>
            <a:r>
              <a:rPr lang="en-US" sz="3200" dirty="0"/>
              <a:t> </a:t>
            </a:r>
            <a:r>
              <a:rPr lang="en-US" sz="3200" dirty="0" err="1"/>
              <a:t>quyết</a:t>
            </a:r>
            <a:r>
              <a:rPr lang="en-US" sz="3200" dirty="0"/>
              <a:t> </a:t>
            </a:r>
            <a:r>
              <a:rPr lang="en-US" sz="3200" dirty="0" err="1"/>
              <a:t>của</a:t>
            </a:r>
            <a:r>
              <a:rPr lang="en-US" sz="3200" dirty="0"/>
              <a:t> </a:t>
            </a:r>
            <a:r>
              <a:rPr lang="en-US" sz="3200" dirty="0" err="1"/>
              <a:t>nhân</a:t>
            </a:r>
            <a:r>
              <a:rPr lang="en-US" sz="3200" dirty="0"/>
              <a:t> </a:t>
            </a:r>
            <a:r>
              <a:rPr lang="en-US" sz="3200" dirty="0" err="1"/>
              <a:t>vật</a:t>
            </a:r>
            <a:r>
              <a:rPr lang="en-US" sz="3200" dirty="0"/>
              <a:t>.</a:t>
            </a:r>
          </a:p>
          <a:p>
            <a:pPr marL="285750" indent="-285750">
              <a:buFont typeface="Wingdings" panose="05000000000000000000" pitchFamily="2" charset="2"/>
              <a:buChar char="§"/>
            </a:pPr>
            <a:endParaRPr lang="en-US" sz="3200" dirty="0"/>
          </a:p>
        </p:txBody>
      </p:sp>
    </p:spTree>
    <p:extLst>
      <p:ext uri="{BB962C8B-B14F-4D97-AF65-F5344CB8AC3E}">
        <p14:creationId xmlns:p14="http://schemas.microsoft.com/office/powerpoint/2010/main" val="194196087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ECF302E-420F-40CB-A5A0-B5B01DF6132F}"/>
              </a:ext>
            </a:extLst>
          </p:cNvPr>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extLst>
              <a:ext uri="{C807C97D-BFC1-408E-A445-0C87EB9F89A2}">
                <ask:lineSketchStyleProps xmlns:ask="http://schemas.microsoft.com/office/drawing/2018/sketchyshapes" sd="1291845852">
                  <a:prstGeom prst="rect">
                    <a:avLst/>
                  </a:prstGeom>
                  <ask:type>
                    <ask:lineSketchCurved/>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cs typeface="Arial" panose="020B0604020202020204" pitchFamily="34" charset="0"/>
              </a:rPr>
              <a:t>       - Năm trước, khi gặp trời làm đói kém, mẹ em phải vay lương ăn của bọn nhện. Sau đấy, không may mẹ em </a:t>
            </a:r>
            <a:r>
              <a:rPr lang="en-US" altLang="en-US" sz="3600" dirty="0">
                <a:solidFill>
                  <a:srgbClr val="FF0000"/>
                </a:solidFill>
                <a:cs typeface="Arial" panose="020B0604020202020204" pitchFamily="34" charset="0"/>
              </a:rPr>
              <a:t>mất đi</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còn lại </a:t>
            </a:r>
            <a:r>
              <a:rPr lang="en-US" altLang="en-US" sz="3600" dirty="0">
                <a:solidFill>
                  <a:srgbClr val="FF0000"/>
                </a:solidFill>
                <a:cs typeface="Arial" panose="020B0604020202020204" pitchFamily="34" charset="0"/>
              </a:rPr>
              <a:t>thui thủi </a:t>
            </a:r>
            <a:r>
              <a:rPr lang="en-US" altLang="en-US" sz="3600" dirty="0">
                <a:cs typeface="Arial" panose="020B0604020202020204" pitchFamily="34" charset="0"/>
              </a:rPr>
              <a:t>có mình em. Mà em </a:t>
            </a:r>
            <a:r>
              <a:rPr lang="en-US" altLang="en-US" sz="3600" dirty="0">
                <a:solidFill>
                  <a:srgbClr val="FF0000"/>
                </a:solidFill>
                <a:cs typeface="Arial" panose="020B0604020202020204" pitchFamily="34" charset="0"/>
              </a:rPr>
              <a:t>ốm yếu</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kiếm bữa cũng </a:t>
            </a:r>
            <a:r>
              <a:rPr lang="en-US" altLang="en-US" sz="3600" dirty="0">
                <a:solidFill>
                  <a:srgbClr val="FF0000"/>
                </a:solidFill>
                <a:cs typeface="Arial" panose="020B0604020202020204" pitchFamily="34" charset="0"/>
              </a:rPr>
              <a:t>chẳng đủ</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Bao năm </a:t>
            </a:r>
            <a:r>
              <a:rPr lang="en-US" altLang="en-US" sz="3600" dirty="0">
                <a:solidFill>
                  <a:srgbClr val="FF0000"/>
                </a:solidFill>
                <a:cs typeface="Arial" panose="020B0604020202020204" pitchFamily="34" charset="0"/>
              </a:rPr>
              <a:t>nghèo túng </a:t>
            </a:r>
            <a:r>
              <a:rPr lang="en-US" altLang="en-US" sz="3600" dirty="0">
                <a:cs typeface="Arial" panose="020B0604020202020204" pitchFamily="34" charset="0"/>
              </a:rPr>
              <a:t>vẫn hoàn </a:t>
            </a:r>
            <a:r>
              <a:rPr lang="en-US" altLang="en-US" sz="3600" dirty="0">
                <a:solidFill>
                  <a:srgbClr val="FF0000"/>
                </a:solidFill>
                <a:cs typeface="Arial" panose="020B0604020202020204" pitchFamily="34" charset="0"/>
              </a:rPr>
              <a:t>nghèo túng</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Mấy bận bọn nhện đã </a:t>
            </a:r>
            <a:r>
              <a:rPr lang="en-US" altLang="en-US" sz="3600" dirty="0" err="1">
                <a:solidFill>
                  <a:srgbClr val="FF0000"/>
                </a:solidFill>
                <a:cs typeface="Arial" panose="020B0604020202020204" pitchFamily="34" charset="0"/>
              </a:rPr>
              <a:t>đánh</a:t>
            </a:r>
            <a:r>
              <a:rPr lang="en-US" altLang="en-US" sz="3600" dirty="0">
                <a:solidFill>
                  <a:srgbClr val="FF0000"/>
                </a:solidFill>
                <a:cs typeface="Arial" panose="020B0604020202020204" pitchFamily="34" charset="0"/>
              </a:rPr>
              <a:t> </a:t>
            </a:r>
            <a:r>
              <a:rPr lang="en-US" altLang="en-US" sz="3600" dirty="0" err="1">
                <a:solidFill>
                  <a:srgbClr val="FF0000"/>
                </a:solidFill>
                <a:cs typeface="Arial" panose="020B0604020202020204" pitchFamily="34" charset="0"/>
              </a:rPr>
              <a:t>em</a:t>
            </a:r>
            <a:r>
              <a:rPr lang="en-US" altLang="en-US" sz="3600" dirty="0">
                <a:cs typeface="Arial" panose="020B0604020202020204" pitchFamily="34" charset="0"/>
              </a:rPr>
              <a:t>. </a:t>
            </a:r>
            <a:r>
              <a:rPr lang="en-US" altLang="en-US" sz="3600" dirty="0" err="1">
                <a:cs typeface="Arial" panose="020B0604020202020204" pitchFamily="34" charset="0"/>
              </a:rPr>
              <a:t>Hôm</a:t>
            </a:r>
            <a:r>
              <a:rPr lang="en-US" altLang="en-US" sz="3600" dirty="0">
                <a:cs typeface="Arial" panose="020B0604020202020204" pitchFamily="34" charset="0"/>
              </a:rPr>
              <a:t> nay bọn chúng chăng tơ ngang đường đe </a:t>
            </a:r>
            <a:r>
              <a:rPr lang="en-US" altLang="en-US" sz="3600" dirty="0">
                <a:solidFill>
                  <a:srgbClr val="FF0000"/>
                </a:solidFill>
                <a:cs typeface="Arial" panose="020B0604020202020204" pitchFamily="34" charset="0"/>
              </a:rPr>
              <a:t>bắt em</a:t>
            </a:r>
            <a:r>
              <a:rPr lang="en-US" altLang="en-US" sz="3600" dirty="0">
                <a:cs typeface="Arial" panose="020B0604020202020204" pitchFamily="34" charset="0"/>
              </a:rPr>
              <a:t>, </a:t>
            </a:r>
            <a:r>
              <a:rPr lang="en-US" altLang="en-US" sz="3600" dirty="0">
                <a:solidFill>
                  <a:srgbClr val="FF0000"/>
                </a:solidFill>
                <a:cs typeface="Arial" panose="020B0604020202020204" pitchFamily="34" charset="0"/>
              </a:rPr>
              <a:t>vặt chân</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solidFill>
                  <a:srgbClr val="FF0000"/>
                </a:solidFill>
                <a:cs typeface="Arial" panose="020B0604020202020204" pitchFamily="34" charset="0"/>
              </a:rPr>
              <a:t>vặt cánh ăn thịt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em.</a:t>
            </a:r>
          </a:p>
          <a:p>
            <a:pPr marL="273050" lvl="0" indent="-273050" algn="just">
              <a:lnSpc>
                <a:spcPct val="100000"/>
              </a:lnSpc>
              <a:spcBef>
                <a:spcPct val="0"/>
              </a:spcBef>
              <a:buFontTx/>
              <a:buNone/>
            </a:pPr>
            <a:r>
              <a:rPr lang="en-US" altLang="en-US" sz="3600" dirty="0">
                <a:cs typeface="Arial" panose="020B0604020202020204" pitchFamily="34" charset="0"/>
              </a:rPr>
              <a:t>         Tôi </a:t>
            </a:r>
            <a:r>
              <a:rPr lang="en-US" altLang="en-US" sz="3600" dirty="0">
                <a:solidFill>
                  <a:srgbClr val="FF0000"/>
                </a:solidFill>
                <a:cs typeface="Arial" panose="020B0604020202020204" pitchFamily="34" charset="0"/>
              </a:rPr>
              <a:t>xòe</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cả hai càng ra, bảo Nhà Trò:</a:t>
            </a:r>
          </a:p>
          <a:p>
            <a:pPr marL="273050" lvl="0" indent="-273050" algn="just">
              <a:lnSpc>
                <a:spcPct val="100000"/>
              </a:lnSpc>
              <a:spcBef>
                <a:spcPct val="0"/>
              </a:spcBef>
              <a:buFontTx/>
              <a:buNone/>
            </a:pPr>
            <a:r>
              <a:rPr lang="en-US" altLang="en-US" sz="3600" dirty="0">
                <a:cs typeface="Arial" panose="020B0604020202020204" pitchFamily="34" charset="0"/>
              </a:rPr>
              <a:t>         - Em </a:t>
            </a:r>
            <a:r>
              <a:rPr lang="en-US" altLang="en-US" sz="3600" dirty="0">
                <a:solidFill>
                  <a:srgbClr val="FF0000"/>
                </a:solidFill>
                <a:cs typeface="Arial" panose="020B0604020202020204" pitchFamily="34" charset="0"/>
              </a:rPr>
              <a:t>đừng sợ</a:t>
            </a:r>
            <a:r>
              <a:rPr lang="en-US" altLang="en-US" sz="3600" dirty="0">
                <a:cs typeface="Arial" panose="020B0604020202020204" pitchFamily="34" charset="0"/>
              </a:rPr>
              <a:t>. Hãy trở về cùng với tôi đây. Đứa </a:t>
            </a:r>
            <a:r>
              <a:rPr lang="en-US" altLang="en-US" sz="3600" dirty="0">
                <a:solidFill>
                  <a:srgbClr val="FF0000"/>
                </a:solidFill>
                <a:cs typeface="Arial" panose="020B0604020202020204" pitchFamily="34" charset="0"/>
              </a:rPr>
              <a:t>độc ác </a:t>
            </a:r>
            <a:r>
              <a:rPr lang="en-US" altLang="en-US" sz="3600" dirty="0">
                <a:cs typeface="Arial" panose="020B0604020202020204" pitchFamily="34" charset="0"/>
              </a:rPr>
              <a:t>không thể cậy khỏe </a:t>
            </a:r>
            <a:r>
              <a:rPr lang="en-US" altLang="en-US" sz="3600" dirty="0">
                <a:solidFill>
                  <a:srgbClr val="FF0000"/>
                </a:solidFill>
                <a:cs typeface="Arial" panose="020B0604020202020204" pitchFamily="34" charset="0"/>
              </a:rPr>
              <a:t>ăn hiếp </a:t>
            </a:r>
            <a:r>
              <a:rPr lang="en-US" altLang="en-US" sz="3600" dirty="0">
                <a:cs typeface="Arial" panose="020B0604020202020204" pitchFamily="34" charset="0"/>
              </a:rPr>
              <a:t>kẻ yếu.</a:t>
            </a:r>
            <a:endParaRPr lang="en-US" altLang="en-US" sz="3600" dirty="0">
              <a:ea typeface="Arial" panose="020B0604020202020204" pitchFamily="34" charset="0"/>
            </a:endParaRPr>
          </a:p>
        </p:txBody>
      </p:sp>
      <p:sp>
        <p:nvSpPr>
          <p:cNvPr id="3" name="Content Placeholder 2">
            <a:extLst>
              <a:ext uri="{FF2B5EF4-FFF2-40B4-BE49-F238E27FC236}">
                <a16:creationId xmlns:a16="http://schemas.microsoft.com/office/drawing/2014/main" id="{4A7213D9-9B48-48F6-8FD3-4C7A9C700A3C}"/>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74813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039" y="2967335"/>
            <a:ext cx="5015925"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Củng</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cố</a:t>
            </a:r>
            <a:r>
              <a:rPr lang="en-US" sz="5400" b="1" cap="none" spc="0">
                <a:ln w="22225">
                  <a:solidFill>
                    <a:schemeClr val="accent2"/>
                  </a:solidFill>
                  <a:prstDash val="solid"/>
                </a:ln>
                <a:solidFill>
                  <a:schemeClr val="accent2">
                    <a:lumMod val="40000"/>
                    <a:lumOff val="60000"/>
                  </a:schemeClr>
                </a:solidFill>
                <a:effectLst/>
              </a:rPr>
              <a:t> - Dặn</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dò</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48320403"/>
      </p:ext>
    </p:extLst>
  </p:cSld>
  <p:clrMapOvr>
    <a:masterClrMapping/>
  </p:clrMapOvr>
  <p:transition spd="slow" advClick="0" advTm="0">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33800" y="403225"/>
            <a:ext cx="7239000" cy="1752600"/>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8" name="TextBox 7"/>
          <p:cNvSpPr txBox="1"/>
          <p:nvPr/>
        </p:nvSpPr>
        <p:spPr>
          <a:xfrm>
            <a:off x="2133600" y="2286001"/>
            <a:ext cx="6553200" cy="584775"/>
          </a:xfrm>
          <a:prstGeom prst="rect">
            <a:avLst/>
          </a:prstGeom>
          <a:noFill/>
        </p:spPr>
        <p:txBody>
          <a:bodyPr wrap="square" rtlCol="0">
            <a:spAutoFit/>
          </a:bodyPr>
          <a:lstStyle/>
          <a:p>
            <a:pPr algn="ctr"/>
            <a:r>
              <a:rPr lang="en-US" sz="3200" dirty="0" err="1"/>
              <a:t>Em</a:t>
            </a:r>
            <a:r>
              <a:rPr lang="en-US" sz="3200" dirty="0"/>
              <a:t> </a:t>
            </a:r>
            <a:r>
              <a:rPr lang="en-US" sz="3200" dirty="0" err="1"/>
              <a:t>học</a:t>
            </a:r>
            <a:r>
              <a:rPr lang="en-US" sz="3200" dirty="0"/>
              <a:t> </a:t>
            </a:r>
            <a:r>
              <a:rPr lang="en-US" sz="3200" dirty="0" err="1"/>
              <a:t>được</a:t>
            </a:r>
            <a:r>
              <a:rPr lang="en-US" sz="3200" dirty="0"/>
              <a:t> </a:t>
            </a:r>
            <a:r>
              <a:rPr lang="en-US" sz="3200" dirty="0" err="1"/>
              <a:t>gì</a:t>
            </a:r>
            <a:r>
              <a:rPr lang="en-US" sz="3200" dirty="0"/>
              <a:t> ở </a:t>
            </a:r>
            <a:r>
              <a:rPr lang="en-US" sz="3200" dirty="0" err="1"/>
              <a:t>nhân</a:t>
            </a:r>
            <a:r>
              <a:rPr lang="en-US" sz="3200" dirty="0"/>
              <a:t> </a:t>
            </a:r>
            <a:r>
              <a:rPr lang="en-US" sz="3200" dirty="0" err="1"/>
              <a:t>vật</a:t>
            </a:r>
            <a:r>
              <a:rPr lang="en-US" sz="3200" dirty="0"/>
              <a:t> </a:t>
            </a:r>
            <a:r>
              <a:rPr lang="en-US" sz="3200" dirty="0" err="1"/>
              <a:t>Dế</a:t>
            </a:r>
            <a:r>
              <a:rPr lang="en-US" sz="3200" dirty="0"/>
              <a:t> </a:t>
            </a:r>
            <a:r>
              <a:rPr lang="en-US" sz="3200" dirty="0" err="1"/>
              <a:t>Mèn</a:t>
            </a:r>
            <a:r>
              <a:rPr lang="en-US" sz="3200" dirty="0"/>
              <a:t>?</a:t>
            </a:r>
          </a:p>
        </p:txBody>
      </p:sp>
      <p:pic>
        <p:nvPicPr>
          <p:cNvPr id="9"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26" y="3276601"/>
            <a:ext cx="6351874" cy="29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77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con </a:t>
            </a:r>
          </a:p>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spTree>
    <p:extLst>
      <p:ext uri="{BB962C8B-B14F-4D97-AF65-F5344CB8AC3E}">
        <p14:creationId xmlns:p14="http://schemas.microsoft.com/office/powerpoint/2010/main" val="24285434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chá»§ Äiá»m thÆ°Æ¡ng ngÆ°á»i nhÆ° thá» thÆ°Æ¡ng th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44882"/>
            <a:ext cx="5943599" cy="67266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8271681" y="3048000"/>
            <a:ext cx="2362200" cy="1066800"/>
          </a:xfrm>
          <a:prstGeom prst="wedgeRoundRectCallout">
            <a:avLst>
              <a:gd name="adj1" fmla="val -67631"/>
              <a:gd name="adj2" fmla="val 774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cõng</a:t>
            </a:r>
            <a:r>
              <a:rPr lang="en-US" sz="2800" dirty="0"/>
              <a:t> </a:t>
            </a:r>
            <a:r>
              <a:rPr lang="en-US" sz="2800" dirty="0" err="1"/>
              <a:t>bạn</a:t>
            </a:r>
            <a:r>
              <a:rPr lang="en-US" sz="2800" dirty="0"/>
              <a:t> </a:t>
            </a:r>
            <a:r>
              <a:rPr lang="en-US" sz="2800" dirty="0" err="1"/>
              <a:t>đi</a:t>
            </a:r>
            <a:r>
              <a:rPr lang="en-US" sz="2800" dirty="0"/>
              <a:t> </a:t>
            </a:r>
            <a:r>
              <a:rPr lang="en-US" sz="2800" dirty="0" err="1"/>
              <a:t>học</a:t>
            </a:r>
            <a:endParaRPr lang="en-US" sz="2800" dirty="0"/>
          </a:p>
        </p:txBody>
      </p:sp>
      <p:sp>
        <p:nvSpPr>
          <p:cNvPr id="4" name="Flowchart: Sequential Access Storage 3"/>
          <p:cNvSpPr/>
          <p:nvPr/>
        </p:nvSpPr>
        <p:spPr>
          <a:xfrm>
            <a:off x="1524000" y="0"/>
            <a:ext cx="2362200" cy="175260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t>Bộ</a:t>
            </a:r>
            <a:r>
              <a:rPr lang="en-US" sz="2800" dirty="0"/>
              <a:t> </a:t>
            </a:r>
            <a:r>
              <a:rPr lang="en-US" sz="2800" dirty="0" err="1"/>
              <a:t>đội</a:t>
            </a:r>
            <a:r>
              <a:rPr lang="en-US" sz="2800" dirty="0"/>
              <a:t> di </a:t>
            </a:r>
            <a:r>
              <a:rPr lang="en-US" sz="2800" dirty="0" err="1"/>
              <a:t>dời</a:t>
            </a:r>
            <a:r>
              <a:rPr lang="en-US" sz="2800" dirty="0"/>
              <a:t> </a:t>
            </a:r>
            <a:r>
              <a:rPr lang="en-US" sz="2800" dirty="0" err="1"/>
              <a:t>dân</a:t>
            </a:r>
            <a:r>
              <a:rPr lang="en-US" sz="2800" dirty="0"/>
              <a:t> </a:t>
            </a:r>
            <a:r>
              <a:rPr lang="en-US" sz="2800" dirty="0" err="1"/>
              <a:t>khi</a:t>
            </a:r>
            <a:r>
              <a:rPr lang="en-US" sz="2800" dirty="0"/>
              <a:t> </a:t>
            </a:r>
            <a:r>
              <a:rPr lang="en-US" sz="2800" dirty="0" err="1"/>
              <a:t>bão</a:t>
            </a:r>
            <a:r>
              <a:rPr lang="en-US" sz="2800" dirty="0"/>
              <a:t> </a:t>
            </a:r>
            <a:r>
              <a:rPr lang="en-US" sz="2800" dirty="0" err="1"/>
              <a:t>lụt</a:t>
            </a:r>
            <a:endParaRPr lang="en-US" sz="2800" dirty="0"/>
          </a:p>
        </p:txBody>
      </p:sp>
      <p:sp>
        <p:nvSpPr>
          <p:cNvPr id="5" name="Rounded Rectangular Callout 4"/>
          <p:cNvSpPr/>
          <p:nvPr/>
        </p:nvSpPr>
        <p:spPr>
          <a:xfrm>
            <a:off x="1524000" y="3962400"/>
            <a:ext cx="2057400" cy="1447800"/>
          </a:xfrm>
          <a:prstGeom prst="wedgeRoundRectCallout">
            <a:avLst>
              <a:gd name="adj1" fmla="val 46510"/>
              <a:gd name="adj2" fmla="val -7396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giúp</a:t>
            </a:r>
            <a:r>
              <a:rPr lang="en-US" sz="2800" dirty="0"/>
              <a:t> </a:t>
            </a:r>
            <a:r>
              <a:rPr lang="en-US" sz="2800" dirty="0" err="1"/>
              <a:t>bà</a:t>
            </a:r>
            <a:r>
              <a:rPr lang="en-US" sz="2800" dirty="0"/>
              <a:t> </a:t>
            </a:r>
            <a:r>
              <a:rPr lang="en-US" sz="2800" dirty="0" err="1"/>
              <a:t>cụ</a:t>
            </a:r>
            <a:r>
              <a:rPr lang="en-US" sz="2800" dirty="0"/>
              <a:t> sang </a:t>
            </a:r>
            <a:r>
              <a:rPr lang="en-US" sz="2800" dirty="0" err="1"/>
              <a:t>đường</a:t>
            </a:r>
            <a:endParaRPr lang="en-US" sz="2800" dirty="0"/>
          </a:p>
        </p:txBody>
      </p:sp>
    </p:spTree>
    <p:extLst>
      <p:ext uri="{BB962C8B-B14F-4D97-AF65-F5344CB8AC3E}">
        <p14:creationId xmlns:p14="http://schemas.microsoft.com/office/powerpoint/2010/main" val="664244279"/>
      </p:ext>
    </p:extLst>
  </p:cSld>
  <p:clrMapOvr>
    <a:masterClrMapping/>
  </p:clrMapOvr>
  <p:transition spd="slow" advClick="0" advTm="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4"/>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áº¿t quáº£ hÃ¬nh áº£nh cho quyá»n sÃ¡ch táº­p truyá»n dáº¿ mÃ¨n phiÃªu lÆ°u kÃ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45" y="834138"/>
            <a:ext cx="3701955" cy="6023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Káº¿t quáº£ hÃ¬nh áº£nh cho quyá»n sÃ¡ch táº­p truyá»n dáº¿ mÃ¨n phiÃªu lÆ°u kÃ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57250"/>
            <a:ext cx="4572000" cy="600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75313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4" y="434976"/>
            <a:ext cx="2452255" cy="555625"/>
          </a:xfrm>
        </p:spPr>
        <p:txBody>
          <a:bodyPr>
            <a:noAutofit/>
          </a:bodyPr>
          <a:lstStyle/>
          <a:p>
            <a:r>
              <a:rPr lang="en-US" sz="3200" dirty="0" err="1"/>
              <a:t>Tập</a:t>
            </a:r>
            <a:r>
              <a:rPr lang="en-US" sz="3200" dirty="0"/>
              <a:t> </a:t>
            </a:r>
            <a:r>
              <a:rPr lang="en-US" sz="3200" dirty="0" err="1"/>
              <a:t>đọc</a:t>
            </a:r>
            <a:endParaRPr lang="en-US" sz="3200" dirty="0"/>
          </a:p>
        </p:txBody>
      </p:sp>
      <p:sp>
        <p:nvSpPr>
          <p:cNvPr id="3" name="Subtitle 2"/>
          <p:cNvSpPr>
            <a:spLocks noGrp="1"/>
          </p:cNvSpPr>
          <p:nvPr>
            <p:ph type="subTitle" idx="1"/>
          </p:nvPr>
        </p:nvSpPr>
        <p:spPr>
          <a:xfrm>
            <a:off x="2704531" y="914400"/>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76200"/>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6 </a:t>
            </a:r>
            <a:r>
              <a:rPr lang="en-US" sz="3200" dirty="0" err="1"/>
              <a:t>tháng</a:t>
            </a:r>
            <a:r>
              <a:rPr lang="en-US" sz="3200" dirty="0"/>
              <a:t> 9 </a:t>
            </a:r>
            <a:r>
              <a:rPr lang="en-US" sz="3200" dirty="0" err="1"/>
              <a:t>năm</a:t>
            </a:r>
            <a:r>
              <a:rPr lang="en-US" sz="3200" dirty="0"/>
              <a:t> 2021</a:t>
            </a:r>
          </a:p>
        </p:txBody>
      </p:sp>
      <p:pic>
        <p:nvPicPr>
          <p:cNvPr id="5" name="Picture 2" descr="Káº¿t quáº£ hÃ¬nh áº£nh cho dáº¿ mÃ¨n bÃªnh vá»±c káº» yáº¿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672" y="1828801"/>
            <a:ext cx="7620000" cy="4000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0800" y="5715001"/>
            <a:ext cx="7543800" cy="1200329"/>
          </a:xfrm>
          <a:prstGeom prst="rect">
            <a:avLst/>
          </a:prstGeom>
          <a:noFill/>
        </p:spPr>
        <p:txBody>
          <a:bodyPr wrap="square" rtlCol="0">
            <a:spAutoFit/>
          </a:bodyPr>
          <a:lstStyle/>
          <a:p>
            <a:pPr algn="ctr"/>
            <a:r>
              <a:rPr lang="en-US" sz="3600" dirty="0" err="1"/>
              <a:t>Quan</a:t>
            </a:r>
            <a:r>
              <a:rPr lang="en-US" sz="3600" dirty="0"/>
              <a:t> </a:t>
            </a:r>
            <a:r>
              <a:rPr lang="en-US" sz="3600" dirty="0" err="1"/>
              <a:t>sát</a:t>
            </a:r>
            <a:r>
              <a:rPr lang="en-US" sz="3600" dirty="0"/>
              <a:t> </a:t>
            </a:r>
            <a:r>
              <a:rPr lang="en-US" sz="3600" dirty="0" err="1"/>
              <a:t>tranh</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trong</a:t>
            </a:r>
            <a:r>
              <a:rPr lang="en-US" sz="3600" dirty="0"/>
              <a:t> </a:t>
            </a:r>
            <a:r>
              <a:rPr lang="en-US" sz="3600" dirty="0" err="1"/>
              <a:t>tranh</a:t>
            </a:r>
            <a:r>
              <a:rPr lang="en-US" sz="3600" dirty="0"/>
              <a:t> </a:t>
            </a:r>
            <a:r>
              <a:rPr lang="en-US" sz="3600" dirty="0" err="1"/>
              <a:t>có</a:t>
            </a:r>
            <a:r>
              <a:rPr lang="en-US" sz="3600" dirty="0"/>
              <a:t> </a:t>
            </a:r>
            <a:r>
              <a:rPr lang="en-US" sz="3600" dirty="0" err="1"/>
              <a:t>những</a:t>
            </a:r>
            <a:r>
              <a:rPr lang="en-US" sz="3600" dirty="0"/>
              <a:t> </a:t>
            </a:r>
            <a:r>
              <a:rPr lang="en-US" sz="3600" dirty="0" err="1"/>
              <a:t>gì</a:t>
            </a:r>
            <a:r>
              <a:rPr lang="en-US" sz="3600" dirty="0"/>
              <a:t>?</a:t>
            </a:r>
          </a:p>
        </p:txBody>
      </p:sp>
      <p:sp>
        <p:nvSpPr>
          <p:cNvPr id="7" name="TextBox 6"/>
          <p:cNvSpPr txBox="1"/>
          <p:nvPr/>
        </p:nvSpPr>
        <p:spPr>
          <a:xfrm>
            <a:off x="9144001" y="1295401"/>
            <a:ext cx="2470731" cy="584775"/>
          </a:xfrm>
          <a:prstGeom prst="rect">
            <a:avLst/>
          </a:prstGeom>
          <a:noFill/>
        </p:spPr>
        <p:txBody>
          <a:bodyPr wrap="square" rtlCol="0">
            <a:spAutoFit/>
          </a:bodyPr>
          <a:lstStyle/>
          <a:p>
            <a:r>
              <a:rPr lang="en-US" sz="3200" dirty="0" err="1"/>
              <a:t>Tô</a:t>
            </a:r>
            <a:r>
              <a:rPr lang="en-US" sz="3200" dirty="0"/>
              <a:t> </a:t>
            </a:r>
            <a:r>
              <a:rPr lang="en-US" sz="3200" dirty="0" err="1"/>
              <a:t>Hoài</a:t>
            </a:r>
            <a:endParaRPr lang="en-US" sz="3200" dirty="0"/>
          </a:p>
        </p:txBody>
      </p:sp>
      <p:sp>
        <p:nvSpPr>
          <p:cNvPr id="8" name="Rectangle 7"/>
          <p:cNvSpPr/>
          <p:nvPr/>
        </p:nvSpPr>
        <p:spPr>
          <a:xfrm>
            <a:off x="221673" y="304800"/>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GHI VỞ</a:t>
            </a:r>
          </a:p>
        </p:txBody>
      </p:sp>
    </p:spTree>
    <p:extLst>
      <p:ext uri="{BB962C8B-B14F-4D97-AF65-F5344CB8AC3E}">
        <p14:creationId xmlns:p14="http://schemas.microsoft.com/office/powerpoint/2010/main" val="15464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a:extLst>
              <a:ext uri="{FF2B5EF4-FFF2-40B4-BE49-F238E27FC236}">
                <a16:creationId xmlns:a16="http://schemas.microsoft.com/office/drawing/2014/main" id="{07E5FFF0-7EEF-49DC-8B55-D99744ADD1A3}"/>
              </a:ext>
            </a:extLst>
          </p:cNvPr>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5" name="图片 7">
            <a:extLst>
              <a:ext uri="{FF2B5EF4-FFF2-40B4-BE49-F238E27FC236}">
                <a16:creationId xmlns:a16="http://schemas.microsoft.com/office/drawing/2014/main" id="{3931A63E-C2DF-45DE-AD5A-E234D8E621E9}"/>
              </a:ext>
            </a:extLst>
          </p:cNvPr>
          <p:cNvPicPr>
            <a:picLocks noChangeAspect="1"/>
          </p:cNvPicPr>
          <p:nvPr/>
        </p:nvPicPr>
        <p:blipFill rotWithShape="1">
          <a:blip r:embed="rId2">
            <a:extLst>
              <a:ext uri="{28A0092B-C50C-407E-A947-70E740481C1C}">
                <a14:useLocalDpi xmlns:a14="http://schemas.microsoft.com/office/drawing/2010/main" val="0"/>
              </a:ext>
            </a:extLst>
          </a:blip>
          <a:srcRect b="58257"/>
          <a:stretch/>
        </p:blipFill>
        <p:spPr>
          <a:xfrm>
            <a:off x="60960" y="5069282"/>
            <a:ext cx="12166197" cy="185983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63123B1-FA7F-4085-BFE1-35EAC0678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extLst>
              <a:ext uri="{C807C97D-BFC1-408E-A445-0C87EB9F89A2}">
                <ask:lineSketchStyleProps xmlns:ask="http://schemas.microsoft.com/office/drawing/2018/sketchyshapes" sd="2103250076">
                  <a:prstGeom prst="rect">
                    <a:avLst/>
                  </a:prstGeom>
                  <ask:type>
                    <ask:lineSketchScribble/>
                  </ask:type>
                </ask:lineSketchStyleProps>
              </a:ext>
            </a:extLst>
          </a:ln>
        </p:spPr>
      </p:pic>
      <p:pic>
        <p:nvPicPr>
          <p:cNvPr id="10" name="Picture 9" descr="A picture containing fabric&#10;&#10;Description automatically generated">
            <a:extLst>
              <a:ext uri="{FF2B5EF4-FFF2-40B4-BE49-F238E27FC236}">
                <a16:creationId xmlns:a16="http://schemas.microsoft.com/office/drawing/2014/main" id="{10FE69D9-D3A9-4498-8619-A965F9A11584}"/>
              </a:ext>
            </a:extLst>
          </p:cNvPr>
          <p:cNvPicPr>
            <a:picLocks noChangeAspect="1"/>
          </p:cNvPicPr>
          <p:nvPr/>
        </p:nvPicPr>
        <p:blipFill rotWithShape="1">
          <a:blip r:embed="rId4">
            <a:extLst>
              <a:ext uri="{28A0092B-C50C-407E-A947-70E740481C1C}">
                <a14:useLocalDpi xmlns:a14="http://schemas.microsoft.com/office/drawing/2010/main" val="0"/>
              </a:ext>
            </a:extLst>
          </a:blip>
          <a:srcRect l="17785" r="9820"/>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extLst>
              <a:ext uri="{C807C97D-BFC1-408E-A445-0C87EB9F89A2}">
                <ask:lineSketchStyleProps xmlns:ask="http://schemas.microsoft.com/office/drawing/2018/sketchyshapes" sd="749901752">
                  <a:prstGeom prst="rect">
                    <a:avLst/>
                  </a:prstGeom>
                  <ask:type>
                    <ask:lineSketchScribble/>
                  </ask:type>
                </ask:lineSketchStyleProps>
              </a:ext>
            </a:extLst>
          </a:ln>
        </p:spPr>
      </p:pic>
      <p:sp>
        <p:nvSpPr>
          <p:cNvPr id="11" name="Rectangle 10">
            <a:extLst>
              <a:ext uri="{FF2B5EF4-FFF2-40B4-BE49-F238E27FC236}">
                <a16:creationId xmlns:a16="http://schemas.microsoft.com/office/drawing/2014/main" id="{E08C59D3-BF7B-413D-B61A-50BA087E4061}"/>
              </a:ext>
            </a:extLst>
          </p:cNvPr>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10ACA2A-1A5D-431D-9F6D-4DB169A5B02A}"/>
              </a:ext>
            </a:extLst>
          </p:cNvPr>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55145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38AA892-5C61-44F6-90FE-BE4E151D763A}"/>
              </a:ext>
            </a:extLst>
          </p:cNvPr>
          <p:cNvSpPr txBox="1"/>
          <p:nvPr/>
        </p:nvSpPr>
        <p:spPr>
          <a:xfrm>
            <a:off x="457200" y="551827"/>
            <a:ext cx="11277599" cy="6235053"/>
          </a:xfrm>
          <a:prstGeom prst="rect">
            <a:avLst/>
          </a:prstGeom>
          <a:solidFill>
            <a:schemeClr val="lt1">
              <a:alpha val="39000"/>
            </a:schemeClr>
          </a:solidFill>
          <a:ln/>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Một hôm, qua một vùng cỏ xước xanh dài, tôi chợt nghe tiếng khóc tỉ tê. Đi vài bước nữa, tôi gặp chị Nhà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ngồi</a:t>
            </a:r>
            <a:r>
              <a:rPr lang="en-US" altLang="en-US" sz="2400" dirty="0">
                <a:latin typeface="Arial" panose="020B0604020202020204" pitchFamily="34" charset="0"/>
                <a:cs typeface="Arial" panose="020B0604020202020204" pitchFamily="34" charset="0"/>
              </a:rPr>
              <a:t> gục đầu bên tảng đá cuội.</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Tôi xòe cả hai càng ra, bảo Nhà Trò:</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Arial" panose="020B0604020202020204" pitchFamily="34" charset="0"/>
                <a:cs typeface="Arial" panose="020B0604020202020204" pitchFamily="34" charset="0"/>
              </a:rPr>
              <a:t>Theo Tô Hoài</a:t>
            </a:r>
          </a:p>
          <a:p>
            <a:pPr marL="0" lvl="0" indent="0" algn="just" defTabSz="396875">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54D7C2C-DAC7-4042-82C6-F866593DD62E}"/>
              </a:ext>
            </a:extLst>
          </p:cNvPr>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Arial" panose="020B0604020202020204" pitchFamily="34" charset="0"/>
              </a:rPr>
              <a:t>Dế Mèn bênh vực kẻ yếu</a:t>
            </a:r>
          </a:p>
        </p:txBody>
      </p:sp>
      <p:pic>
        <p:nvPicPr>
          <p:cNvPr id="2" name="Đọc mẫu Dế Mèn bên vực kẻ yế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7087" y="71449"/>
            <a:ext cx="609600" cy="609600"/>
          </a:xfrm>
          <a:prstGeom prst="rect">
            <a:avLst/>
          </a:prstGeom>
        </p:spPr>
      </p:pic>
    </p:spTree>
    <p:extLst>
      <p:ext uri="{BB962C8B-B14F-4D97-AF65-F5344CB8AC3E}">
        <p14:creationId xmlns:p14="http://schemas.microsoft.com/office/powerpoint/2010/main" val="58425582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00031" y="2"/>
            <a:ext cx="2156809" cy="1953617"/>
          </a:xfrm>
          <a:prstGeom prst="rect">
            <a:avLst/>
          </a:prstGeom>
        </p:spPr>
      </p:pic>
      <p:sp>
        <p:nvSpPr>
          <p:cNvPr id="32" name="文本框 31">
            <a:extLst>
              <a:ext uri="{FF2B5EF4-FFF2-40B4-BE49-F238E27FC236}">
                <a16:creationId xmlns:a16="http://schemas.microsoft.com/office/drawing/2014/main" id="{3B180249-8F3E-47C2-9CB3-7C8CCED75B01}"/>
              </a:ext>
            </a:extLst>
          </p:cNvPr>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ask="http://schemas.microsoft.com/office/drawing/2018/sketchyshapes" sd="2505963065">
                  <a:prstGeom prst="roundRect">
                    <a:avLst>
                      <a:gd name="adj" fmla="val 33846"/>
                    </a:avLst>
                  </a:prstGeom>
                  <ask:type>
                    <ask:lineSketchCurved/>
                  </ask:type>
                </ask:lineSketchStyleProps>
              </a:ext>
            </a:extLst>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8342012" y="-1"/>
            <a:ext cx="3886677" cy="1566592"/>
          </a:xfrm>
          <a:prstGeom prst="rect">
            <a:avLst/>
          </a:prstGeom>
        </p:spPr>
      </p:pic>
      <p:sp>
        <p:nvSpPr>
          <p:cNvPr id="25" name="Text Placeholder 2"/>
          <p:cNvSpPr txBox="1">
            <a:spLocks/>
          </p:cNvSpPr>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a16="http://schemas.microsoft.com/office/drawing/2014/main" id="{62290FC3-C546-4FA6-9199-3F75F5B96A9F}"/>
              </a:ext>
            </a:extLst>
          </p:cNvPr>
          <p:cNvGrpSpPr/>
          <p:nvPr/>
        </p:nvGrpSpPr>
        <p:grpSpPr>
          <a:xfrm>
            <a:off x="1464014" y="1088749"/>
            <a:ext cx="5625656" cy="1766798"/>
            <a:chOff x="1464014" y="1088749"/>
            <a:chExt cx="5625656"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a16="http://schemas.microsoft.com/office/drawing/2014/main" id="{DA7171D8-3A46-4B50-9FA1-A105C16DA754}"/>
                </a:ext>
              </a:extLst>
            </p:cNvPr>
            <p:cNvSpPr txBox="1"/>
            <p:nvPr/>
          </p:nvSpPr>
          <p:spPr>
            <a:xfrm>
              <a:off x="1834705" y="1689560"/>
              <a:ext cx="5254965"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107AA0A-8E3F-4830-AA82-F21491EFE30B}"/>
              </a:ext>
            </a:extLst>
          </p:cNvPr>
          <p:cNvGrpSpPr/>
          <p:nvPr/>
        </p:nvGrpSpPr>
        <p:grpSpPr>
          <a:xfrm>
            <a:off x="2953553" y="2435472"/>
            <a:ext cx="6411640" cy="1766798"/>
            <a:chOff x="2953553" y="2435472"/>
            <a:chExt cx="6411640" cy="1766798"/>
          </a:xfrm>
        </p:grpSpPr>
        <p:pic>
          <p:nvPicPr>
            <p:cNvPr id="24" name="图片 8">
              <a:extLst>
                <a:ext uri="{FF2B5EF4-FFF2-40B4-BE49-F238E27FC236}">
                  <a16:creationId xmlns:a16="http://schemas.microsoft.com/office/drawing/2014/main" id="{3D4F1F0B-E153-42B0-8F59-CABD9D6D26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a16="http://schemas.microsoft.com/office/drawing/2014/main" id="{16022D9C-EA77-44AF-B0D1-A62286CF9743}"/>
                </a:ext>
              </a:extLst>
            </p:cNvPr>
            <p:cNvSpPr txBox="1"/>
            <p:nvPr/>
          </p:nvSpPr>
          <p:spPr>
            <a:xfrm>
              <a:off x="3324244" y="3036283"/>
              <a:ext cx="6040949"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Chị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en-US" altLang="en-US" sz="2800" b="1" dirty="0" err="1">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CECB348-3116-4859-B4FF-9A919F81A3C0}"/>
              </a:ext>
            </a:extLst>
          </p:cNvPr>
          <p:cNvGrpSpPr/>
          <p:nvPr/>
        </p:nvGrpSpPr>
        <p:grpSpPr>
          <a:xfrm>
            <a:off x="4792134" y="3797192"/>
            <a:ext cx="4109215" cy="1766798"/>
            <a:chOff x="4792134" y="3797192"/>
            <a:chExt cx="4109215" cy="1766798"/>
          </a:xfrm>
        </p:grpSpPr>
        <p:pic>
          <p:nvPicPr>
            <p:cNvPr id="27" name="图片 8">
              <a:extLst>
                <a:ext uri="{FF2B5EF4-FFF2-40B4-BE49-F238E27FC236}">
                  <a16:creationId xmlns:a16="http://schemas.microsoft.com/office/drawing/2014/main" id="{BE224017-A6DD-4837-971A-87B1DC4A9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a16="http://schemas.microsoft.com/office/drawing/2014/main" id="{CE411C1E-7EAA-4766-9D5A-DF9DEB8D54E8}"/>
                </a:ext>
              </a:extLst>
            </p:cNvPr>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3F8FE0-029A-4A6B-86C4-870A122092DA}"/>
              </a:ext>
            </a:extLst>
          </p:cNvPr>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468A333-889A-480D-970B-19E622E97A8D}"/>
              </a:ext>
            </a:extLst>
          </p:cNvPr>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91BCB8F-327E-47EB-853B-F86E7B21BA9E}"/>
              </a:ext>
            </a:extLst>
          </p:cNvPr>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0180945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TotalTime>
  <Words>1027</Words>
  <Application>Microsoft Office PowerPoint</Application>
  <PresentationFormat>Widescreen</PresentationFormat>
  <Paragraphs>107</Paragraphs>
  <Slides>26</Slides>
  <Notes>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微软雅黑</vt:lpstr>
      <vt:lpstr>Arial</vt:lpstr>
      <vt:lpstr>Calibri</vt:lpstr>
      <vt:lpstr>Calibri Light</vt:lpstr>
      <vt:lpstr>Times New Roman</vt:lpstr>
      <vt:lpstr>UTM Loko</vt:lpstr>
      <vt:lpstr>UTM Nyala</vt:lpstr>
      <vt:lpstr>Wingdings</vt:lpstr>
      <vt:lpstr>腾祥铁山楷书繁</vt:lpstr>
      <vt:lpstr>Office Theme</vt:lpstr>
      <vt:lpstr>Tập đọc</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Phung thu Chang</cp:lastModifiedBy>
  <cp:revision>150</cp:revision>
  <dcterms:created xsi:type="dcterms:W3CDTF">2017-08-18T03:02:00Z</dcterms:created>
  <dcterms:modified xsi:type="dcterms:W3CDTF">2021-09-22T15:54:27Z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